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handoutMasterIdLst>
    <p:handoutMasterId r:id="rId91"/>
  </p:handoutMasterIdLst>
  <p:sldIdLst>
    <p:sldId id="696" r:id="rId2"/>
    <p:sldId id="981" r:id="rId3"/>
    <p:sldId id="982" r:id="rId4"/>
    <p:sldId id="949" r:id="rId5"/>
    <p:sldId id="954" r:id="rId6"/>
    <p:sldId id="952" r:id="rId7"/>
    <p:sldId id="951" r:id="rId8"/>
    <p:sldId id="953" r:id="rId9"/>
    <p:sldId id="955" r:id="rId10"/>
    <p:sldId id="947" r:id="rId11"/>
    <p:sldId id="948" r:id="rId12"/>
    <p:sldId id="956" r:id="rId13"/>
    <p:sldId id="957" r:id="rId14"/>
    <p:sldId id="958" r:id="rId15"/>
    <p:sldId id="950" r:id="rId16"/>
    <p:sldId id="983" r:id="rId17"/>
    <p:sldId id="959" r:id="rId18"/>
    <p:sldId id="922" r:id="rId19"/>
    <p:sldId id="923" r:id="rId20"/>
    <p:sldId id="972" r:id="rId21"/>
    <p:sldId id="925" r:id="rId22"/>
    <p:sldId id="927" r:id="rId23"/>
    <p:sldId id="974" r:id="rId24"/>
    <p:sldId id="973" r:id="rId25"/>
    <p:sldId id="975" r:id="rId26"/>
    <p:sldId id="976" r:id="rId27"/>
    <p:sldId id="977" r:id="rId28"/>
    <p:sldId id="978" r:id="rId29"/>
    <p:sldId id="979" r:id="rId30"/>
    <p:sldId id="963" r:id="rId31"/>
    <p:sldId id="980" r:id="rId32"/>
    <p:sldId id="984" r:id="rId33"/>
    <p:sldId id="928" r:id="rId34"/>
    <p:sldId id="964" r:id="rId35"/>
    <p:sldId id="961" r:id="rId36"/>
    <p:sldId id="960" r:id="rId37"/>
    <p:sldId id="985" r:id="rId38"/>
    <p:sldId id="986" r:id="rId39"/>
    <p:sldId id="930" r:id="rId40"/>
    <p:sldId id="987" r:id="rId41"/>
    <p:sldId id="931" r:id="rId42"/>
    <p:sldId id="997" r:id="rId43"/>
    <p:sldId id="998" r:id="rId44"/>
    <p:sldId id="999" r:id="rId45"/>
    <p:sldId id="1000" r:id="rId46"/>
    <p:sldId id="1001" r:id="rId47"/>
    <p:sldId id="965" r:id="rId48"/>
    <p:sldId id="966" r:id="rId49"/>
    <p:sldId id="1002" r:id="rId50"/>
    <p:sldId id="1003" r:id="rId51"/>
    <p:sldId id="1004" r:id="rId52"/>
    <p:sldId id="1005" r:id="rId53"/>
    <p:sldId id="1006" r:id="rId54"/>
    <p:sldId id="1007" r:id="rId55"/>
    <p:sldId id="1008" r:id="rId56"/>
    <p:sldId id="1009" r:id="rId57"/>
    <p:sldId id="1010" r:id="rId58"/>
    <p:sldId id="1011" r:id="rId59"/>
    <p:sldId id="995" r:id="rId60"/>
    <p:sldId id="996" r:id="rId61"/>
    <p:sldId id="1015" r:id="rId62"/>
    <p:sldId id="1013" r:id="rId63"/>
    <p:sldId id="988" r:id="rId64"/>
    <p:sldId id="938" r:id="rId65"/>
    <p:sldId id="939" r:id="rId66"/>
    <p:sldId id="929" r:id="rId67"/>
    <p:sldId id="1014" r:id="rId68"/>
    <p:sldId id="1016" r:id="rId69"/>
    <p:sldId id="1017" r:id="rId70"/>
    <p:sldId id="1018" r:id="rId71"/>
    <p:sldId id="991" r:id="rId72"/>
    <p:sldId id="989" r:id="rId73"/>
    <p:sldId id="990" r:id="rId74"/>
    <p:sldId id="992" r:id="rId75"/>
    <p:sldId id="993" r:id="rId76"/>
    <p:sldId id="1019" r:id="rId77"/>
    <p:sldId id="1020" r:id="rId78"/>
    <p:sldId id="1021" r:id="rId79"/>
    <p:sldId id="1022" r:id="rId80"/>
    <p:sldId id="1023" r:id="rId81"/>
    <p:sldId id="1024" r:id="rId82"/>
    <p:sldId id="1025" r:id="rId83"/>
    <p:sldId id="941" r:id="rId84"/>
    <p:sldId id="942" r:id="rId85"/>
    <p:sldId id="943" r:id="rId86"/>
    <p:sldId id="944" r:id="rId87"/>
    <p:sldId id="946" r:id="rId88"/>
    <p:sldId id="916" r:id="rId89"/>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319" userDrawn="1">
          <p15:clr>
            <a:srgbClr val="A4A3A4"/>
          </p15:clr>
        </p15:guide>
        <p15:guide id="2" pos="5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CCFFFF"/>
    <a:srgbClr val="0033CC"/>
    <a:srgbClr val="0066CC"/>
    <a:srgbClr val="00B0F0"/>
    <a:srgbClr val="DFF1F2"/>
    <a:srgbClr val="A3D6D9"/>
    <a:srgbClr val="004586"/>
    <a:srgbClr val="1C2948"/>
    <a:srgbClr val="FBBC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5" autoAdjust="0"/>
    <p:restoredTop sz="74700" autoAdjust="0"/>
  </p:normalViewPr>
  <p:slideViewPr>
    <p:cSldViewPr snapToGrid="0">
      <p:cViewPr varScale="1">
        <p:scale>
          <a:sx n="64" d="100"/>
          <a:sy n="64" d="100"/>
        </p:scale>
        <p:origin x="1029" y="39"/>
      </p:cViewPr>
      <p:guideLst>
        <p:guide orient="horz" pos="2319"/>
        <p:guide pos="588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2022/12/10</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许多学习方法都涉及距离计算，而高维空间会给距离计算带来很大的麻烦，例如当维数很高时甚至连计算内积都不再容易。</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17</a:t>
            </a:fld>
            <a:endParaRPr lang="en-US" altLang="zh-CN"/>
          </a:p>
        </p:txBody>
      </p:sp>
    </p:spTree>
    <p:extLst>
      <p:ext uri="{BB962C8B-B14F-4D97-AF65-F5344CB8AC3E}">
        <p14:creationId xmlns:p14="http://schemas.microsoft.com/office/powerpoint/2010/main" val="270354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de-DE" dirty="0"/>
              <a:t>数据样本虽然是高维的，但与学习任务密切相关的也许仅是某个低维分布，即高维空间中的一个</a:t>
            </a:r>
            <a:r>
              <a:rPr lang="zh-CN" altLang="de-DE" dirty="0">
                <a:solidFill>
                  <a:srgbClr val="FF0000"/>
                </a:solidFill>
              </a:rPr>
              <a:t>低维</a:t>
            </a:r>
            <a:r>
              <a:rPr lang="de-DE" altLang="zh-CN" dirty="0">
                <a:solidFill>
                  <a:srgbClr val="FF0000"/>
                </a:solidFill>
              </a:rPr>
              <a:t>“</a:t>
            </a:r>
            <a:r>
              <a:rPr lang="zh-CN" altLang="de-DE" dirty="0">
                <a:solidFill>
                  <a:srgbClr val="FF0000"/>
                </a:solidFill>
              </a:rPr>
              <a:t>嵌入</a:t>
            </a:r>
            <a:r>
              <a:rPr lang="de-DE" altLang="zh-CN" dirty="0">
                <a:solidFill>
                  <a:srgbClr val="FF0000"/>
                </a:solidFill>
              </a:rPr>
              <a:t>” (embedding)</a:t>
            </a:r>
            <a:r>
              <a:rPr lang="zh-CN" altLang="de-DE" dirty="0"/>
              <a:t>，因而可以对数据进行有效的降维。</a:t>
            </a:r>
            <a:endParaRPr lang="de-DE" altLang="zh-CN"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21</a:t>
            </a:fld>
            <a:endParaRPr lang="en-US" altLang="zh-CN"/>
          </a:p>
        </p:txBody>
      </p:sp>
    </p:spTree>
    <p:extLst>
      <p:ext uri="{BB962C8B-B14F-4D97-AF65-F5344CB8AC3E}">
        <p14:creationId xmlns:p14="http://schemas.microsoft.com/office/powerpoint/2010/main" val="343528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22</a:t>
            </a:fld>
            <a:endParaRPr lang="en-US" altLang="zh-CN"/>
          </a:p>
        </p:txBody>
      </p:sp>
    </p:spTree>
    <p:extLst>
      <p:ext uri="{BB962C8B-B14F-4D97-AF65-F5344CB8AC3E}">
        <p14:creationId xmlns:p14="http://schemas.microsoft.com/office/powerpoint/2010/main" val="4094747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23</a:t>
            </a:fld>
            <a:endParaRPr lang="en-US" altLang="zh-CN"/>
          </a:p>
        </p:txBody>
      </p:sp>
    </p:spTree>
    <p:extLst>
      <p:ext uri="{BB962C8B-B14F-4D97-AF65-F5344CB8AC3E}">
        <p14:creationId xmlns:p14="http://schemas.microsoft.com/office/powerpoint/2010/main" val="176869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24</a:t>
            </a:fld>
            <a:endParaRPr lang="en-US" altLang="zh-CN"/>
          </a:p>
        </p:txBody>
      </p:sp>
    </p:spTree>
    <p:extLst>
      <p:ext uri="{BB962C8B-B14F-4D97-AF65-F5344CB8AC3E}">
        <p14:creationId xmlns:p14="http://schemas.microsoft.com/office/powerpoint/2010/main" val="289202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25</a:t>
            </a:fld>
            <a:endParaRPr lang="en-US" altLang="zh-CN"/>
          </a:p>
        </p:txBody>
      </p:sp>
    </p:spTree>
    <p:extLst>
      <p:ext uri="{BB962C8B-B14F-4D97-AF65-F5344CB8AC3E}">
        <p14:creationId xmlns:p14="http://schemas.microsoft.com/office/powerpoint/2010/main" val="3004922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26</a:t>
            </a:fld>
            <a:endParaRPr lang="en-US" altLang="zh-CN"/>
          </a:p>
        </p:txBody>
      </p:sp>
    </p:spTree>
    <p:extLst>
      <p:ext uri="{BB962C8B-B14F-4D97-AF65-F5344CB8AC3E}">
        <p14:creationId xmlns:p14="http://schemas.microsoft.com/office/powerpoint/2010/main" val="3319615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27</a:t>
            </a:fld>
            <a:endParaRPr lang="en-US" altLang="zh-CN"/>
          </a:p>
        </p:txBody>
      </p:sp>
    </p:spTree>
    <p:extLst>
      <p:ext uri="{BB962C8B-B14F-4D97-AF65-F5344CB8AC3E}">
        <p14:creationId xmlns:p14="http://schemas.microsoft.com/office/powerpoint/2010/main" val="121360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28</a:t>
            </a:fld>
            <a:endParaRPr lang="en-US" altLang="zh-CN"/>
          </a:p>
        </p:txBody>
      </p:sp>
    </p:spTree>
    <p:extLst>
      <p:ext uri="{BB962C8B-B14F-4D97-AF65-F5344CB8AC3E}">
        <p14:creationId xmlns:p14="http://schemas.microsoft.com/office/powerpoint/2010/main" val="1327625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降维的优缺点</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29</a:t>
            </a:fld>
            <a:endParaRPr lang="en-US" altLang="zh-CN"/>
          </a:p>
        </p:txBody>
      </p:sp>
    </p:spTree>
    <p:extLst>
      <p:ext uri="{BB962C8B-B14F-4D97-AF65-F5344CB8AC3E}">
        <p14:creationId xmlns:p14="http://schemas.microsoft.com/office/powerpoint/2010/main" val="1540635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038648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一般来说，欲获得低维子空间，最简单的是对原始高维空间进行线性变换。</a:t>
                </a:r>
                <a:endParaRPr lang="en-US" altLang="zh-CN" dirty="0"/>
              </a:p>
              <a:p>
                <a:r>
                  <a:rPr lang="zh-CN" altLang="en-US" dirty="0"/>
                  <a:t>这里只要保证</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𝑑</m:t>
                        </m:r>
                      </m:e>
                      <m:sup>
                        <m:r>
                          <a:rPr lang="en-US" altLang="zh-CN" sz="1200" b="0" i="1" smtClean="0">
                            <a:latin typeface="Cambria Math" panose="02040503050406030204" pitchFamily="18" charset="0"/>
                          </a:rPr>
                          <m:t>′</m:t>
                        </m:r>
                      </m:sup>
                    </m:sSup>
                    <m:r>
                      <a:rPr lang="en-US" altLang="zh-CN" sz="120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𝑑</m:t>
                    </m:r>
                  </m:oMath>
                </a14:m>
                <a:r>
                  <a:rPr lang="zh-CN" altLang="en-US" dirty="0"/>
                  <a:t>，就完成了一个线性降维的过程。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这里变换矩阵</a:t>
                </a:r>
                <a14:m>
                  <m:oMath xmlns:m="http://schemas.openxmlformats.org/officeDocument/2006/math">
                    <m:r>
                      <a:rPr lang="en-US" altLang="zh-CN" sz="1200" b="1" i="0" smtClean="0">
                        <a:latin typeface="Cambria Math" panose="02040503050406030204" pitchFamily="18" charset="0"/>
                      </a:rPr>
                      <m:t>𝐖</m:t>
                    </m:r>
                  </m:oMath>
                </a14:m>
                <a:r>
                  <a:rPr lang="zh-CN" altLang="en-US" dirty="0"/>
                  <a:t>可视为</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𝑑</m:t>
                        </m:r>
                      </m:e>
                      <m:sup>
                        <m:r>
                          <a:rPr lang="en-US" altLang="zh-CN" sz="1200" b="0" i="1" smtClean="0">
                            <a:latin typeface="Cambria Math" panose="02040503050406030204" pitchFamily="18" charset="0"/>
                          </a:rPr>
                          <m:t>′</m:t>
                        </m:r>
                      </m:sup>
                    </m:sSup>
                  </m:oMath>
                </a14:m>
                <a:r>
                  <a:rPr lang="zh-CN" altLang="en-US" dirty="0"/>
                  <a:t>个</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𝑑</m:t>
                    </m:r>
                  </m:oMath>
                </a14:m>
                <a:r>
                  <a:rPr lang="zh-CN" altLang="en-US" sz="1200" dirty="0"/>
                  <a:t>维基向量，</a:t>
                </a:r>
                <a14:m>
                  <m:oMath xmlns:m="http://schemas.openxmlformats.org/officeDocument/2006/math">
                    <m:r>
                      <m:rPr>
                        <m:sty m:val="p"/>
                      </m:rPr>
                      <a:rPr lang="en-US" altLang="zh-CN" b="0" i="0" smtClean="0">
                        <a:latin typeface="Cambria Math" panose="02040503050406030204" pitchFamily="18" charset="0"/>
                      </a:rPr>
                      <m:t>zi</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𝐖</m:t>
                        </m:r>
                      </m:e>
                      <m:sup>
                        <m:r>
                          <m:rPr>
                            <m:sty m:val="p"/>
                          </m:rPr>
                          <a:rPr lang="en-US" altLang="zh-CN" b="0" i="0" smtClean="0">
                            <a:latin typeface="Cambria Math" panose="02040503050406030204" pitchFamily="18" charset="0"/>
                          </a:rPr>
                          <m:t>T</m:t>
                        </m:r>
                      </m:sup>
                    </m:sSup>
                    <m:r>
                      <a:rPr lang="en-US" altLang="zh-CN" b="0" i="1" smtClean="0">
                        <a:latin typeface="Cambria Math" panose="02040503050406030204" pitchFamily="18" charset="0"/>
                      </a:rPr>
                      <m:t>𝑥𝑖</m:t>
                    </m:r>
                  </m:oMath>
                </a14:m>
                <a:r>
                  <a:rPr lang="zh-CN" altLang="en-US" b="0" dirty="0"/>
                  <a:t>是第</a:t>
                </a:r>
                <a:r>
                  <a:rPr lang="en-US" altLang="zh-CN" b="0" dirty="0" err="1"/>
                  <a:t>i</a:t>
                </a:r>
                <a:r>
                  <a:rPr lang="zh-CN" altLang="en-US" b="0" dirty="0"/>
                  <a:t>个样本与这</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𝑑</m:t>
                        </m:r>
                      </m:e>
                      <m:sup>
                        <m:r>
                          <a:rPr lang="en-US" altLang="zh-CN" sz="1200" b="0" i="1" smtClean="0">
                            <a:latin typeface="Cambria Math" panose="02040503050406030204" pitchFamily="18" charset="0"/>
                          </a:rPr>
                          <m:t>′</m:t>
                        </m:r>
                      </m:sup>
                    </m:sSup>
                  </m:oMath>
                </a14:m>
                <a:r>
                  <a:rPr lang="zh-CN" altLang="en-US" b="0" dirty="0"/>
                  <a:t>个基向量分别做内积而得到的</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𝑑</m:t>
                        </m:r>
                      </m:e>
                      <m:sup>
                        <m:r>
                          <a:rPr lang="en-US" altLang="zh-CN" sz="1200" b="0" i="1" smtClean="0">
                            <a:latin typeface="Cambria Math" panose="02040503050406030204" pitchFamily="18" charset="0"/>
                          </a:rPr>
                          <m:t>′</m:t>
                        </m:r>
                      </m:sup>
                    </m:sSup>
                  </m:oMath>
                </a14:m>
                <a:r>
                  <a:rPr lang="zh-CN" altLang="en-US" b="0" dirty="0"/>
                  <a:t>维属性向量。</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换言之，</a:t>
                </a:r>
                <a14:m>
                  <m:oMath xmlns:m="http://schemas.openxmlformats.org/officeDocument/2006/math">
                    <m:r>
                      <m:rPr>
                        <m:sty m:val="p"/>
                      </m:rPr>
                      <a:rPr lang="en-US" altLang="zh-CN" b="0" i="0" smtClean="0">
                        <a:latin typeface="Cambria Math" panose="02040503050406030204" pitchFamily="18" charset="0"/>
                      </a:rPr>
                      <m:t>zi</m:t>
                    </m:r>
                  </m:oMath>
                </a14:m>
                <a:r>
                  <a:rPr lang="zh-CN" altLang="en-US" b="0" dirty="0"/>
                  <a:t>是原属性向量</a:t>
                </a:r>
                <a14:m>
                  <m:oMath xmlns:m="http://schemas.openxmlformats.org/officeDocument/2006/math">
                    <m:r>
                      <a:rPr lang="en-US" altLang="zh-CN" b="0" i="1" smtClean="0">
                        <a:latin typeface="Cambria Math" panose="02040503050406030204" pitchFamily="18" charset="0"/>
                      </a:rPr>
                      <m:t>𝑥𝑖</m:t>
                    </m:r>
                  </m:oMath>
                </a14:m>
                <a:r>
                  <a:rPr lang="zh-CN" altLang="en-US" b="0" dirty="0"/>
                  <a:t>在新坐标系</a:t>
                </a:r>
                <a:r>
                  <a:rPr lang="en-US" altLang="zh-CN" b="0" dirty="0"/>
                  <a:t>{</a:t>
                </a:r>
                <a14:m>
                  <m:oMath xmlns:m="http://schemas.openxmlformats.org/officeDocument/2006/math">
                    <m:sSub>
                      <m:sSubPr>
                        <m:ctrlPr>
                          <a:rPr lang="zh-CN" altLang="en-US" sz="1200" b="1" i="1" dirty="0" smtClean="0">
                            <a:latin typeface="Cambria Math" panose="02040503050406030204" pitchFamily="18" charset="0"/>
                          </a:rPr>
                        </m:ctrlPr>
                      </m:sSubPr>
                      <m:e>
                        <m:r>
                          <a:rPr lang="en-US" altLang="zh-CN" sz="1200" b="1" i="1" dirty="0" smtClean="0">
                            <a:latin typeface="Cambria Math" panose="02040503050406030204" pitchFamily="18" charset="0"/>
                          </a:rPr>
                          <m:t>𝒘</m:t>
                        </m:r>
                      </m:e>
                      <m:sub>
                        <m:r>
                          <a:rPr lang="en-US" altLang="zh-CN" sz="1200" b="1" i="1" dirty="0" smtClean="0">
                            <a:latin typeface="Cambria Math" panose="02040503050406030204" pitchFamily="18" charset="0"/>
                          </a:rPr>
                          <m:t>𝟏</m:t>
                        </m:r>
                      </m:sub>
                    </m:sSub>
                    <m:r>
                      <a:rPr lang="en-US" altLang="zh-CN" sz="1200" b="0" i="1" dirty="0" smtClean="0">
                        <a:latin typeface="Cambria Math" panose="02040503050406030204" pitchFamily="18" charset="0"/>
                      </a:rPr>
                      <m:t>,</m:t>
                    </m:r>
                    <m:sSub>
                      <m:sSubPr>
                        <m:ctrlPr>
                          <a:rPr lang="en-US" altLang="zh-CN" sz="1200" b="1" i="1" dirty="0" smtClean="0">
                            <a:latin typeface="Cambria Math" panose="02040503050406030204" pitchFamily="18" charset="0"/>
                          </a:rPr>
                        </m:ctrlPr>
                      </m:sSubPr>
                      <m:e>
                        <m:r>
                          <a:rPr lang="en-US" altLang="zh-CN" sz="1200" b="1" i="1" dirty="0" smtClean="0">
                            <a:latin typeface="Cambria Math" panose="02040503050406030204" pitchFamily="18" charset="0"/>
                          </a:rPr>
                          <m:t>𝒘</m:t>
                        </m:r>
                      </m:e>
                      <m:sub>
                        <m:r>
                          <a:rPr lang="en-US" altLang="zh-CN" sz="1200" b="1" i="1" dirty="0" smtClean="0">
                            <a:latin typeface="Cambria Math" panose="02040503050406030204" pitchFamily="18" charset="0"/>
                          </a:rPr>
                          <m:t>𝟐</m:t>
                        </m:r>
                      </m:sub>
                    </m:sSub>
                    <m:r>
                      <a:rPr lang="en-US" altLang="zh-CN" sz="1200" b="0" i="1" dirty="0" smtClean="0">
                        <a:latin typeface="Cambria Math" panose="02040503050406030204" pitchFamily="18" charset="0"/>
                      </a:rPr>
                      <m:t>,…,</m:t>
                    </m:r>
                    <m:sSub>
                      <m:sSubPr>
                        <m:ctrlPr>
                          <a:rPr lang="en-US" altLang="zh-CN" sz="1200" b="1" i="1" dirty="0" smtClean="0">
                            <a:latin typeface="Cambria Math" panose="02040503050406030204" pitchFamily="18" charset="0"/>
                          </a:rPr>
                        </m:ctrlPr>
                      </m:sSubPr>
                      <m:e>
                        <m:r>
                          <a:rPr lang="en-US" altLang="zh-CN" sz="1200" b="1" i="1" dirty="0" smtClean="0">
                            <a:latin typeface="Cambria Math" panose="02040503050406030204" pitchFamily="18" charset="0"/>
                          </a:rPr>
                          <m:t>𝒘</m:t>
                        </m:r>
                      </m:e>
                      <m:sub>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𝑑</m:t>
                            </m:r>
                          </m:e>
                          <m:sup>
                            <m:r>
                              <a:rPr lang="en-US" altLang="zh-CN" sz="1200" b="0" i="1" smtClean="0">
                                <a:latin typeface="Cambria Math" panose="02040503050406030204" pitchFamily="18" charset="0"/>
                              </a:rPr>
                              <m:t>′</m:t>
                            </m:r>
                          </m:sup>
                        </m:sSup>
                      </m:sub>
                    </m:sSub>
                  </m:oMath>
                </a14:m>
                <a:r>
                  <a:rPr lang="en-US" altLang="zh-CN" b="0" dirty="0"/>
                  <a:t>}</a:t>
                </a:r>
                <a:r>
                  <a:rPr lang="zh-CN" altLang="en-US" b="0" dirty="0"/>
                  <a:t>中的坐标向量。</a:t>
                </a:r>
              </a:p>
              <a:p>
                <a:endParaRPr lang="en-US" altLang="zh-CN" dirty="0"/>
              </a:p>
            </p:txBody>
          </p:sp>
        </mc:Choice>
        <mc:Fallback xmlns="">
          <p:sp>
            <p:nvSpPr>
              <p:cNvPr id="3" name="备注占位符 2"/>
              <p:cNvSpPr>
                <a:spLocks noGrp="1"/>
              </p:cNvSpPr>
              <p:nvPr>
                <p:ph type="body" idx="1"/>
              </p:nvPr>
            </p:nvSpPr>
            <p:spPr/>
            <p:txBody>
              <a:bodyPr/>
              <a:lstStyle/>
              <a:p>
                <a:r>
                  <a:rPr lang="zh-CN" altLang="en-US" dirty="0"/>
                  <a:t>一般来说，欲获得低维子空间，最简单的是对原始高维空间进行线性变换。</a:t>
                </a:r>
                <a:endParaRPr lang="en-US" altLang="zh-CN" dirty="0"/>
              </a:p>
              <a:p>
                <a:r>
                  <a:rPr lang="zh-CN" altLang="en-US" dirty="0"/>
                  <a:t>这里只要保证</a:t>
                </a:r>
                <a:r>
                  <a:rPr lang="en-US" altLang="zh-CN" sz="1200" b="0" i="0">
                    <a:latin typeface="Cambria Math" panose="02040503050406030204" pitchFamily="18" charset="0"/>
                  </a:rPr>
                  <a:t>𝑑^′</a:t>
                </a:r>
                <a:r>
                  <a:rPr lang="en-US" altLang="zh-CN" sz="1200" i="0">
                    <a:latin typeface="Cambria Math" panose="02040503050406030204" pitchFamily="18" charset="0"/>
                    <a:ea typeface="Cambria Math" panose="02040503050406030204" pitchFamily="18" charset="0"/>
                  </a:rPr>
                  <a:t>≤</a:t>
                </a:r>
                <a:r>
                  <a:rPr lang="en-US" altLang="zh-CN" sz="1200" b="0" i="0">
                    <a:latin typeface="Cambria Math" panose="02040503050406030204" pitchFamily="18" charset="0"/>
                    <a:ea typeface="Cambria Math" panose="02040503050406030204" pitchFamily="18" charset="0"/>
                  </a:rPr>
                  <a:t>𝑑</a:t>
                </a:r>
                <a:r>
                  <a:rPr lang="zh-CN" altLang="en-US" dirty="0"/>
                  <a:t>，就完成了一个线性降维的过程。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这里变换矩阵</a:t>
                </a:r>
                <a:r>
                  <a:rPr lang="en-US" altLang="zh-CN" sz="1200" b="1" i="0">
                    <a:latin typeface="Cambria Math" panose="02040503050406030204" pitchFamily="18" charset="0"/>
                  </a:rPr>
                  <a:t>𝐖</a:t>
                </a:r>
                <a:r>
                  <a:rPr lang="zh-CN" altLang="en-US" dirty="0"/>
                  <a:t>可视为</a:t>
                </a:r>
                <a:r>
                  <a:rPr lang="en-US" altLang="zh-CN" sz="1200" b="0" i="0">
                    <a:latin typeface="Cambria Math" panose="02040503050406030204" pitchFamily="18" charset="0"/>
                  </a:rPr>
                  <a:t>𝑑^′</a:t>
                </a:r>
                <a:r>
                  <a:rPr lang="zh-CN" altLang="en-US" dirty="0"/>
                  <a:t>个</a:t>
                </a:r>
                <a:r>
                  <a:rPr lang="en-US" altLang="zh-CN" sz="1200" b="0" i="0">
                    <a:latin typeface="Cambria Math" panose="02040503050406030204" pitchFamily="18" charset="0"/>
                    <a:ea typeface="Cambria Math" panose="02040503050406030204" pitchFamily="18" charset="0"/>
                  </a:rPr>
                  <a:t>𝑑</a:t>
                </a:r>
                <a:r>
                  <a:rPr lang="zh-CN" altLang="en-US" sz="1200" dirty="0"/>
                  <a:t>维基向量，</a:t>
                </a:r>
                <a:r>
                  <a:rPr lang="en-US" altLang="zh-CN" b="0" i="0">
                    <a:latin typeface="Cambria Math" panose="02040503050406030204" pitchFamily="18" charset="0"/>
                  </a:rPr>
                  <a:t>zi=</a:t>
                </a:r>
                <a:r>
                  <a:rPr lang="en-US" altLang="zh-CN" b="1" i="0">
                    <a:latin typeface="Cambria Math" panose="02040503050406030204" pitchFamily="18" charset="0"/>
                  </a:rPr>
                  <a:t>𝐖</a:t>
                </a:r>
                <a:r>
                  <a:rPr lang="en-US" altLang="zh-CN" b="0" i="0">
                    <a:latin typeface="Cambria Math" panose="02040503050406030204" pitchFamily="18" charset="0"/>
                  </a:rPr>
                  <a:t>^T 𝑥𝑖</a:t>
                </a:r>
                <a:r>
                  <a:rPr lang="zh-CN" altLang="en-US" b="0" dirty="0"/>
                  <a:t>是第</a:t>
                </a:r>
                <a:r>
                  <a:rPr lang="en-US" altLang="zh-CN" b="0" dirty="0" err="1"/>
                  <a:t>i</a:t>
                </a:r>
                <a:r>
                  <a:rPr lang="zh-CN" altLang="en-US" b="0" dirty="0"/>
                  <a:t>个样本与这</a:t>
                </a:r>
                <a:r>
                  <a:rPr lang="en-US" altLang="zh-CN" sz="1200" b="0" i="0">
                    <a:latin typeface="Cambria Math" panose="02040503050406030204" pitchFamily="18" charset="0"/>
                  </a:rPr>
                  <a:t>𝑑^′</a:t>
                </a:r>
                <a:r>
                  <a:rPr lang="zh-CN" altLang="en-US" b="0" dirty="0"/>
                  <a:t>个基向量分别做内积而得到的</a:t>
                </a:r>
                <a:r>
                  <a:rPr lang="en-US" altLang="zh-CN" sz="1200" b="0" i="0">
                    <a:latin typeface="Cambria Math" panose="02040503050406030204" pitchFamily="18" charset="0"/>
                  </a:rPr>
                  <a:t>𝑑^′</a:t>
                </a:r>
                <a:r>
                  <a:rPr lang="zh-CN" altLang="en-US" b="0" dirty="0"/>
                  <a:t>维属性向量。</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换言之，</a:t>
                </a:r>
                <a:r>
                  <a:rPr lang="en-US" altLang="zh-CN" b="0" i="0">
                    <a:latin typeface="Cambria Math" panose="02040503050406030204" pitchFamily="18" charset="0"/>
                  </a:rPr>
                  <a:t>zi</a:t>
                </a:r>
                <a:r>
                  <a:rPr lang="zh-CN" altLang="en-US" b="0" dirty="0"/>
                  <a:t>是原属性向量</a:t>
                </a:r>
                <a:r>
                  <a:rPr lang="en-US" altLang="zh-CN" b="0" i="0">
                    <a:latin typeface="Cambria Math" panose="02040503050406030204" pitchFamily="18" charset="0"/>
                  </a:rPr>
                  <a:t>𝑥𝑖</a:t>
                </a:r>
                <a:r>
                  <a:rPr lang="zh-CN" altLang="en-US" b="0" dirty="0"/>
                  <a:t>在新坐标系</a:t>
                </a:r>
                <a:r>
                  <a:rPr lang="en-US" altLang="zh-CN" b="0" dirty="0"/>
                  <a:t>{</a:t>
                </a:r>
                <a:r>
                  <a:rPr lang="en-US" altLang="zh-CN" sz="1200" b="1" i="0" dirty="0">
                    <a:latin typeface="Cambria Math" panose="02040503050406030204" pitchFamily="18" charset="0"/>
                  </a:rPr>
                  <a:t>𝒘</a:t>
                </a:r>
                <a:r>
                  <a:rPr lang="zh-CN" altLang="en-US" sz="1200" b="1" i="0" dirty="0">
                    <a:latin typeface="Cambria Math" panose="02040503050406030204" pitchFamily="18" charset="0"/>
                  </a:rPr>
                  <a:t>_</a:t>
                </a:r>
                <a:r>
                  <a:rPr lang="en-US" altLang="zh-CN" sz="1200" b="1" i="0" dirty="0">
                    <a:latin typeface="Cambria Math" panose="02040503050406030204" pitchFamily="18" charset="0"/>
                  </a:rPr>
                  <a:t>𝟏</a:t>
                </a:r>
                <a:r>
                  <a:rPr lang="en-US" altLang="zh-CN" sz="1200" b="0" i="0" dirty="0">
                    <a:latin typeface="Cambria Math" panose="02040503050406030204" pitchFamily="18" charset="0"/>
                  </a:rPr>
                  <a:t>,</a:t>
                </a:r>
                <a:r>
                  <a:rPr lang="en-US" altLang="zh-CN" sz="1200" b="1" i="0" dirty="0">
                    <a:latin typeface="Cambria Math" panose="02040503050406030204" pitchFamily="18" charset="0"/>
                  </a:rPr>
                  <a:t>𝒘_𝟐</a:t>
                </a:r>
                <a:r>
                  <a:rPr lang="en-US" altLang="zh-CN" sz="1200" b="0" i="0" dirty="0">
                    <a:latin typeface="Cambria Math" panose="02040503050406030204" pitchFamily="18" charset="0"/>
                  </a:rPr>
                  <a:t>,…,</a:t>
                </a:r>
                <a:r>
                  <a:rPr lang="en-US" altLang="zh-CN" sz="1200" b="1" i="0" dirty="0">
                    <a:latin typeface="Cambria Math" panose="02040503050406030204" pitchFamily="18" charset="0"/>
                  </a:rPr>
                  <a:t>𝒘_(</a:t>
                </a:r>
                <a:r>
                  <a:rPr lang="en-US" altLang="zh-CN" sz="1200" b="0" i="0">
                    <a:latin typeface="Cambria Math" panose="02040503050406030204" pitchFamily="18" charset="0"/>
                  </a:rPr>
                  <a:t>𝑑^′</a:t>
                </a:r>
                <a:r>
                  <a:rPr lang="en-US" altLang="zh-CN" sz="1200" b="1" i="0" dirty="0">
                    <a:latin typeface="Cambria Math" panose="02040503050406030204" pitchFamily="18" charset="0"/>
                  </a:rPr>
                  <a:t> )</a:t>
                </a:r>
                <a:r>
                  <a:rPr lang="en-US" altLang="zh-CN" b="0" dirty="0"/>
                  <a:t>}</a:t>
                </a:r>
                <a:r>
                  <a:rPr lang="zh-CN" altLang="en-US" b="0" dirty="0"/>
                  <a:t>中的坐标向量。</a:t>
                </a:r>
              </a:p>
              <a:p>
                <a:endParaRPr lang="en-US" altLang="zh-CN"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30</a:t>
            </a:fld>
            <a:endParaRPr lang="en-US" altLang="zh-CN"/>
          </a:p>
        </p:txBody>
      </p:sp>
    </p:spTree>
    <p:extLst>
      <p:ext uri="{BB962C8B-B14F-4D97-AF65-F5344CB8AC3E}">
        <p14:creationId xmlns:p14="http://schemas.microsoft.com/office/powerpoint/2010/main" val="2220428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一般来说，欲获得低维子空间，最简单的是对原始高维空间进行线性变换。</a:t>
                </a:r>
                <a:endParaRPr lang="en-US" altLang="zh-CN" dirty="0"/>
              </a:p>
              <a:p>
                <a:r>
                  <a:rPr lang="zh-CN" altLang="en-US" dirty="0"/>
                  <a:t>这里只要保证</a:t>
                </a:r>
                <a:r>
                  <a:rPr lang="en-US" altLang="zh-CN" sz="1200" b="0" i="0">
                    <a:latin typeface="Cambria Math" panose="02040503050406030204" pitchFamily="18" charset="0"/>
                  </a:rPr>
                  <a:t>𝑑^′</a:t>
                </a:r>
                <a:r>
                  <a:rPr lang="en-US" altLang="zh-CN" sz="1200" i="0">
                    <a:latin typeface="Cambria Math" panose="02040503050406030204" pitchFamily="18" charset="0"/>
                    <a:ea typeface="Cambria Math" panose="02040503050406030204" pitchFamily="18" charset="0"/>
                  </a:rPr>
                  <a:t>≤</a:t>
                </a:r>
                <a:r>
                  <a:rPr lang="en-US" altLang="zh-CN" sz="1200" b="0" i="0">
                    <a:latin typeface="Cambria Math" panose="02040503050406030204" pitchFamily="18" charset="0"/>
                    <a:ea typeface="Cambria Math" panose="02040503050406030204" pitchFamily="18" charset="0"/>
                  </a:rPr>
                  <a:t>𝑑</a:t>
                </a:r>
                <a:r>
                  <a:rPr lang="zh-CN" altLang="en-US" dirty="0"/>
                  <a:t>，就完成了一个线性降维的过程。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这里变换矩阵</a:t>
                </a:r>
                <a:r>
                  <a:rPr lang="en-US" altLang="zh-CN" sz="1200" b="1" i="0">
                    <a:latin typeface="Cambria Math" panose="02040503050406030204" pitchFamily="18" charset="0"/>
                  </a:rPr>
                  <a:t>𝐖</a:t>
                </a:r>
                <a:r>
                  <a:rPr lang="zh-CN" altLang="en-US" dirty="0"/>
                  <a:t>可视为</a:t>
                </a:r>
                <a:r>
                  <a:rPr lang="en-US" altLang="zh-CN" sz="1200" b="0" i="0">
                    <a:latin typeface="Cambria Math" panose="02040503050406030204" pitchFamily="18" charset="0"/>
                  </a:rPr>
                  <a:t>𝑑^′</a:t>
                </a:r>
                <a:r>
                  <a:rPr lang="zh-CN" altLang="en-US" dirty="0"/>
                  <a:t>个</a:t>
                </a:r>
                <a:r>
                  <a:rPr lang="en-US" altLang="zh-CN" sz="1200" b="0" i="0">
                    <a:latin typeface="Cambria Math" panose="02040503050406030204" pitchFamily="18" charset="0"/>
                    <a:ea typeface="Cambria Math" panose="02040503050406030204" pitchFamily="18" charset="0"/>
                  </a:rPr>
                  <a:t>𝑑</a:t>
                </a:r>
                <a:r>
                  <a:rPr lang="zh-CN" altLang="en-US" sz="1200" dirty="0"/>
                  <a:t>维基向量，</a:t>
                </a:r>
                <a:r>
                  <a:rPr lang="en-US" altLang="zh-CN" b="0" i="0">
                    <a:latin typeface="Cambria Math" panose="02040503050406030204" pitchFamily="18" charset="0"/>
                  </a:rPr>
                  <a:t>zi=</a:t>
                </a:r>
                <a:r>
                  <a:rPr lang="en-US" altLang="zh-CN" b="1" i="0">
                    <a:latin typeface="Cambria Math" panose="02040503050406030204" pitchFamily="18" charset="0"/>
                  </a:rPr>
                  <a:t>𝐖</a:t>
                </a:r>
                <a:r>
                  <a:rPr lang="en-US" altLang="zh-CN" b="0" i="0">
                    <a:latin typeface="Cambria Math" panose="02040503050406030204" pitchFamily="18" charset="0"/>
                  </a:rPr>
                  <a:t>^T 𝑥𝑖</a:t>
                </a:r>
                <a:r>
                  <a:rPr lang="zh-CN" altLang="en-US" b="0" dirty="0"/>
                  <a:t>是第</a:t>
                </a:r>
                <a:r>
                  <a:rPr lang="en-US" altLang="zh-CN" b="0" dirty="0" err="1"/>
                  <a:t>i</a:t>
                </a:r>
                <a:r>
                  <a:rPr lang="zh-CN" altLang="en-US" b="0" dirty="0"/>
                  <a:t>个样本与这</a:t>
                </a:r>
                <a:r>
                  <a:rPr lang="en-US" altLang="zh-CN" sz="1200" b="0" i="0">
                    <a:latin typeface="Cambria Math" panose="02040503050406030204" pitchFamily="18" charset="0"/>
                  </a:rPr>
                  <a:t>𝑑^′</a:t>
                </a:r>
                <a:r>
                  <a:rPr lang="zh-CN" altLang="en-US" b="0" dirty="0"/>
                  <a:t>个基向量分别做内积而得到的</a:t>
                </a:r>
                <a:r>
                  <a:rPr lang="en-US" altLang="zh-CN" sz="1200" b="0" i="0">
                    <a:latin typeface="Cambria Math" panose="02040503050406030204" pitchFamily="18" charset="0"/>
                  </a:rPr>
                  <a:t>𝑑^′</a:t>
                </a:r>
                <a:r>
                  <a:rPr lang="zh-CN" altLang="en-US" b="0" dirty="0"/>
                  <a:t>维属性向量。</a:t>
                </a:r>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t>换言之，</a:t>
                </a:r>
                <a:r>
                  <a:rPr lang="en-US" altLang="zh-CN" b="0" i="0">
                    <a:latin typeface="Cambria Math" panose="02040503050406030204" pitchFamily="18" charset="0"/>
                  </a:rPr>
                  <a:t>zi</a:t>
                </a:r>
                <a:r>
                  <a:rPr lang="zh-CN" altLang="en-US" b="0" dirty="0"/>
                  <a:t>是原属性向量</a:t>
                </a:r>
                <a:r>
                  <a:rPr lang="en-US" altLang="zh-CN" b="0" i="0">
                    <a:latin typeface="Cambria Math" panose="02040503050406030204" pitchFamily="18" charset="0"/>
                  </a:rPr>
                  <a:t>𝑥𝑖</a:t>
                </a:r>
                <a:r>
                  <a:rPr lang="zh-CN" altLang="en-US" b="0" dirty="0"/>
                  <a:t>在新坐标系</a:t>
                </a:r>
                <a:r>
                  <a:rPr lang="en-US" altLang="zh-CN" b="0" dirty="0"/>
                  <a:t>{</a:t>
                </a:r>
                <a:r>
                  <a:rPr lang="en-US" altLang="zh-CN" sz="1200" b="1" i="0" dirty="0">
                    <a:latin typeface="Cambria Math" panose="02040503050406030204" pitchFamily="18" charset="0"/>
                  </a:rPr>
                  <a:t>𝒘</a:t>
                </a:r>
                <a:r>
                  <a:rPr lang="zh-CN" altLang="en-US" sz="1200" b="1" i="0" dirty="0">
                    <a:latin typeface="Cambria Math" panose="02040503050406030204" pitchFamily="18" charset="0"/>
                  </a:rPr>
                  <a:t>_</a:t>
                </a:r>
                <a:r>
                  <a:rPr lang="en-US" altLang="zh-CN" sz="1200" b="1" i="0" dirty="0">
                    <a:latin typeface="Cambria Math" panose="02040503050406030204" pitchFamily="18" charset="0"/>
                  </a:rPr>
                  <a:t>𝟏</a:t>
                </a:r>
                <a:r>
                  <a:rPr lang="en-US" altLang="zh-CN" sz="1200" b="0" i="0" dirty="0">
                    <a:latin typeface="Cambria Math" panose="02040503050406030204" pitchFamily="18" charset="0"/>
                  </a:rPr>
                  <a:t>,</a:t>
                </a:r>
                <a:r>
                  <a:rPr lang="en-US" altLang="zh-CN" sz="1200" b="1" i="0" dirty="0">
                    <a:latin typeface="Cambria Math" panose="02040503050406030204" pitchFamily="18" charset="0"/>
                  </a:rPr>
                  <a:t>𝒘_𝟐</a:t>
                </a:r>
                <a:r>
                  <a:rPr lang="en-US" altLang="zh-CN" sz="1200" b="0" i="0" dirty="0">
                    <a:latin typeface="Cambria Math" panose="02040503050406030204" pitchFamily="18" charset="0"/>
                  </a:rPr>
                  <a:t>,…,</a:t>
                </a:r>
                <a:r>
                  <a:rPr lang="en-US" altLang="zh-CN" sz="1200" b="1" i="0" dirty="0">
                    <a:latin typeface="Cambria Math" panose="02040503050406030204" pitchFamily="18" charset="0"/>
                  </a:rPr>
                  <a:t>𝒘_(</a:t>
                </a:r>
                <a:r>
                  <a:rPr lang="en-US" altLang="zh-CN" sz="1200" b="0" i="0">
                    <a:latin typeface="Cambria Math" panose="02040503050406030204" pitchFamily="18" charset="0"/>
                  </a:rPr>
                  <a:t>𝑑^′</a:t>
                </a:r>
                <a:r>
                  <a:rPr lang="en-US" altLang="zh-CN" sz="1200" b="1" i="0" dirty="0">
                    <a:latin typeface="Cambria Math" panose="02040503050406030204" pitchFamily="18" charset="0"/>
                  </a:rPr>
                  <a:t> )</a:t>
                </a:r>
                <a:r>
                  <a:rPr lang="en-US" altLang="zh-CN" b="0" dirty="0"/>
                  <a:t>}</a:t>
                </a:r>
                <a:r>
                  <a:rPr lang="zh-CN" altLang="en-US" b="0" dirty="0"/>
                  <a:t>中的坐标向量。</a:t>
                </a:r>
              </a:p>
              <a:p>
                <a:endParaRPr lang="en-US" altLang="zh-CN"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31</a:t>
            </a:fld>
            <a:endParaRPr lang="en-US" altLang="zh-CN"/>
          </a:p>
        </p:txBody>
      </p:sp>
    </p:spTree>
    <p:extLst>
      <p:ext uri="{BB962C8B-B14F-4D97-AF65-F5344CB8AC3E}">
        <p14:creationId xmlns:p14="http://schemas.microsoft.com/office/powerpoint/2010/main" val="115186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32</a:t>
            </a:fld>
            <a:endParaRPr lang="en-US" altLang="zh-CN"/>
          </a:p>
        </p:txBody>
      </p:sp>
    </p:spTree>
    <p:extLst>
      <p:ext uri="{BB962C8B-B14F-4D97-AF65-F5344CB8AC3E}">
        <p14:creationId xmlns:p14="http://schemas.microsoft.com/office/powerpoint/2010/main" val="376118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主成分分析主要用于发现数据中的基本结构，即数据中变量的关系，是数据分析的有力工具，也用于其他机器学习方法的前处理。</a:t>
            </a:r>
            <a:endParaRPr lang="en-US" altLang="zh-CN" dirty="0"/>
          </a:p>
          <a:p>
            <a:r>
              <a:rPr lang="zh-CN" altLang="en-US" dirty="0"/>
              <a:t>主成分分析属于多元统计分析的经典方法。</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33</a:t>
            </a:fld>
            <a:endParaRPr lang="en-US" altLang="zh-CN"/>
          </a:p>
        </p:txBody>
      </p:sp>
    </p:spTree>
    <p:extLst>
      <p:ext uri="{BB962C8B-B14F-4D97-AF65-F5344CB8AC3E}">
        <p14:creationId xmlns:p14="http://schemas.microsoft.com/office/powerpoint/2010/main" val="2276023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t>最近重构性：减少原有样本的损失</a:t>
            </a:r>
            <a:endParaRPr lang="en-US" altLang="zh-CN" sz="1200" b="0" dirty="0"/>
          </a:p>
          <a:p>
            <a:r>
              <a:rPr lang="zh-CN" altLang="en-US" sz="1200" b="0" dirty="0"/>
              <a:t>最大可分性：我们希望在新空间的每一维坐标轴上样本都尽可能分散（即每维特征尽可能分散），因此要求</a:t>
            </a:r>
            <a:r>
              <a:rPr lang="en-US" altLang="zh-CN" sz="1200" b="0" dirty="0"/>
              <a:t>Z</a:t>
            </a:r>
            <a:r>
              <a:rPr lang="zh-CN" altLang="en-US" sz="1200" b="0" dirty="0"/>
              <a:t>各行方差最大。</a:t>
            </a:r>
            <a:endParaRPr lang="en-US" altLang="zh-CN" sz="1200" b="0"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36</a:t>
            </a:fld>
            <a:endParaRPr lang="en-US" altLang="zh-CN"/>
          </a:p>
        </p:txBody>
      </p:sp>
    </p:spTree>
    <p:extLst>
      <p:ext uri="{BB962C8B-B14F-4D97-AF65-F5344CB8AC3E}">
        <p14:creationId xmlns:p14="http://schemas.microsoft.com/office/powerpoint/2010/main" val="84536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这就是主成分分析的基本思想，通过主成分分析，可以利用主成分近似地表示原始数据，这可理解为发现数据的“基本结构”；也可以把数据由少数主成分表示，这可以理解为对数据的降维。</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37</a:t>
            </a:fld>
            <a:endParaRPr lang="en-US" altLang="zh-CN"/>
          </a:p>
        </p:txBody>
      </p:sp>
    </p:spTree>
    <p:extLst>
      <p:ext uri="{BB962C8B-B14F-4D97-AF65-F5344CB8AC3E}">
        <p14:creationId xmlns:p14="http://schemas.microsoft.com/office/powerpoint/2010/main" val="4049888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这就是主成分分析的基本思想，通过主成分分析，可以利用主成分近似地表示原始数据，这可理解为发现数据的“基本结构”；也可以把数据由少数主成分表示，这可以理解为对数据的降维。</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38</a:t>
            </a:fld>
            <a:endParaRPr lang="en-US" altLang="zh-CN"/>
          </a:p>
        </p:txBody>
      </p:sp>
    </p:spTree>
    <p:extLst>
      <p:ext uri="{BB962C8B-B14F-4D97-AF65-F5344CB8AC3E}">
        <p14:creationId xmlns:p14="http://schemas.microsoft.com/office/powerpoint/2010/main" val="1864906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t>直观解释：</a:t>
            </a: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t>对原坐标系中的数据进行主成分分析等价于进行坐标系旋转变换，将数据投影到新坐标的坐标轴上。</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t>旋转变换的目的是为了使得</a:t>
            </a:r>
            <a:r>
              <a:rPr lang="en-US" altLang="zh-CN" sz="1800" dirty="0"/>
              <a:t>n</a:t>
            </a:r>
            <a:r>
              <a:rPr lang="zh-CN" altLang="en-US" sz="1800" dirty="0"/>
              <a:t>个样品点在</a:t>
            </a:r>
            <a:r>
              <a:rPr lang="en-US" altLang="zh-CN" sz="1800" dirty="0"/>
              <a:t>F</a:t>
            </a:r>
            <a:r>
              <a:rPr lang="en-US" altLang="zh-CN" sz="1800" baseline="-25000" dirty="0"/>
              <a:t>l</a:t>
            </a:r>
            <a:r>
              <a:rPr lang="zh-CN" altLang="en-US" sz="1800" dirty="0"/>
              <a:t>轴方向上的离散程度最大，即</a:t>
            </a:r>
            <a:r>
              <a:rPr lang="en-US" altLang="zh-CN" sz="1800" dirty="0"/>
              <a:t>F</a:t>
            </a:r>
            <a:r>
              <a:rPr lang="en-US" altLang="zh-CN" sz="1800" baseline="-25000" dirty="0"/>
              <a:t>l</a:t>
            </a:r>
            <a:r>
              <a:rPr lang="zh-CN" altLang="en-US" sz="1800" dirty="0"/>
              <a:t>的方差最大。变量</a:t>
            </a:r>
            <a:r>
              <a:rPr lang="en-US" altLang="zh-CN" sz="1800" dirty="0"/>
              <a:t>F</a:t>
            </a:r>
            <a:r>
              <a:rPr lang="en-US" altLang="zh-CN" sz="1800" baseline="-25000" dirty="0"/>
              <a:t>l</a:t>
            </a:r>
            <a:r>
              <a:rPr lang="zh-CN" altLang="en-US" sz="1800" dirty="0"/>
              <a:t>代表了原始数据的绝大 部分信息，在研究某问题时，即使不考虑变量</a:t>
            </a:r>
            <a:r>
              <a:rPr lang="en-US" altLang="zh-CN" sz="1800" dirty="0"/>
              <a:t>F</a:t>
            </a:r>
            <a:r>
              <a:rPr lang="en-US" altLang="zh-CN" sz="1800" baseline="-25000" dirty="0"/>
              <a:t>2</a:t>
            </a:r>
            <a:r>
              <a:rPr lang="zh-CN" altLang="en-US" sz="1800" dirty="0"/>
              <a:t>也无损大局。经过上述旋转变换原始数据的大部分信息集中到</a:t>
            </a:r>
            <a:r>
              <a:rPr lang="en-US" altLang="zh-CN" sz="1800" dirty="0"/>
              <a:t>F</a:t>
            </a:r>
            <a:r>
              <a:rPr lang="en-US" altLang="zh-CN" sz="1800" baseline="-25000" dirty="0"/>
              <a:t>l</a:t>
            </a:r>
            <a:r>
              <a:rPr lang="zh-CN" altLang="en-US" sz="1800" dirty="0"/>
              <a:t>轴上，对数据中包含的信息起到了浓缩作用。</a:t>
            </a: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dirty="0"/>
              <a:t>新坐标的第一坐标轴、第二坐标轴等分布表示第一主成分，第二主成分等，数据在每一轴上的坐标的平方表示相应变量的方差；并且，这个坐标系是在所有可能的新的坐标系中，坐标轴上的方差和最大的。</a:t>
            </a:r>
            <a:endParaRPr lang="en-US" altLang="zh-CN"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39</a:t>
            </a:fld>
            <a:endParaRPr lang="en-US" altLang="zh-CN"/>
          </a:p>
        </p:txBody>
      </p:sp>
    </p:spTree>
    <p:extLst>
      <p:ext uri="{BB962C8B-B14F-4D97-AF65-F5344CB8AC3E}">
        <p14:creationId xmlns:p14="http://schemas.microsoft.com/office/powerpoint/2010/main" val="1451310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200" b="0" i="0" u="none" strike="noStrike" cap="none" normalizeH="0" baseline="0" dirty="0">
                <a:ln>
                  <a:noFill/>
                </a:ln>
                <a:effectLst/>
                <a:latin typeface="Arial" panose="020B0604020202020204" pitchFamily="34" charset="0"/>
                <a:ea typeface="-apple-system"/>
              </a:rPr>
              <a:t>降维后的投影结果如下图：</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下面再看方差最大的解释：</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PCA本质上是将方差最大的方向作为主要特征，并且在各个正交方向上将数据“离相关”，也就是让它们在不同的正交方向上没有相关性。</a:t>
            </a:r>
            <a:br>
              <a:rPr kumimoji="0" lang="zh-CN" altLang="zh-CN" sz="1200" b="0" i="0" u="none" strike="noStrike" cap="none" normalizeH="0" baseline="0" dirty="0">
                <a:ln>
                  <a:noFill/>
                </a:ln>
                <a:solidFill>
                  <a:srgbClr val="4D4D4D"/>
                </a:solidFill>
                <a:effectLst/>
                <a:latin typeface="Arial" panose="020B0604020202020204" pitchFamily="34" charset="0"/>
                <a:ea typeface="-apple-system"/>
              </a:rPr>
            </a:b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因此，PCA也存在一些限制，例如它可以很好地解除线性相关，但是对于高阶相关性就没有办法了。对于存在高阶相关性的数据，可以考虑Kernel PCA,通过Kernel将非线性相关转化为线性相关。另外，PCA假设数据各特征分布在正交方向上，如果在非正交方向上存在几个方差较大的方向，PCA的效果就大打折扣。</a:t>
            </a:r>
            <a:br>
              <a:rPr kumimoji="0" lang="zh-CN" altLang="zh-CN" sz="1200" b="0" i="0" u="none" strike="noStrike" cap="none" normalizeH="0" baseline="0" dirty="0">
                <a:ln>
                  <a:noFill/>
                </a:ln>
                <a:solidFill>
                  <a:srgbClr val="4D4D4D"/>
                </a:solidFill>
                <a:effectLst/>
                <a:latin typeface="Arial" panose="020B0604020202020204" pitchFamily="34" charset="0"/>
                <a:ea typeface="-apple-system"/>
              </a:rPr>
            </a:b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PCA是一种无参数技术，也就是说面对同样的数据，如果不考虑清晰，谁来做结果都一样，没有主观参数的介入，所以PCA便于通用实现，但是本身没有个性化的优化。</a:t>
            </a:r>
            <a:endParaRPr kumimoji="0" lang="zh-CN" altLang="zh-CN" sz="1100" b="0" i="0" u="none" strike="noStrike" cap="none" normalizeH="0" baseline="0" dirty="0">
              <a:ln>
                <a:noFill/>
              </a:ln>
              <a:solidFill>
                <a:srgbClr val="333333"/>
              </a:solidFill>
              <a:effectLst/>
              <a:latin typeface="Arial" panose="020B0604020202020204" pitchFamily="34" charset="0"/>
              <a:ea typeface="-apple-system"/>
            </a:endParaRPr>
          </a:p>
          <a:p>
            <a:r>
              <a:rPr lang="en-US" altLang="zh-CN" dirty="0"/>
              <a:t>https://blog.csdn.net/yimixgg/article/details/82905001</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40</a:t>
            </a:fld>
            <a:endParaRPr lang="en-US" altLang="zh-CN"/>
          </a:p>
        </p:txBody>
      </p:sp>
    </p:spTree>
    <p:extLst>
      <p:ext uri="{BB962C8B-B14F-4D97-AF65-F5344CB8AC3E}">
        <p14:creationId xmlns:p14="http://schemas.microsoft.com/office/powerpoint/2010/main" val="2528687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41</a:t>
            </a:fld>
            <a:endParaRPr lang="en-US" altLang="zh-CN"/>
          </a:p>
        </p:txBody>
      </p:sp>
    </p:spTree>
    <p:extLst>
      <p:ext uri="{BB962C8B-B14F-4D97-AF65-F5344CB8AC3E}">
        <p14:creationId xmlns:p14="http://schemas.microsoft.com/office/powerpoint/2010/main" val="172428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805688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不掌握</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42</a:t>
            </a:fld>
            <a:endParaRPr lang="en-US" altLang="zh-CN"/>
          </a:p>
        </p:txBody>
      </p:sp>
    </p:spTree>
    <p:extLst>
      <p:ext uri="{BB962C8B-B14F-4D97-AF65-F5344CB8AC3E}">
        <p14:creationId xmlns:p14="http://schemas.microsoft.com/office/powerpoint/2010/main" val="2613119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43</a:t>
            </a:fld>
            <a:endParaRPr lang="en-US" altLang="zh-CN"/>
          </a:p>
        </p:txBody>
      </p:sp>
    </p:spTree>
    <p:extLst>
      <p:ext uri="{BB962C8B-B14F-4D97-AF65-F5344CB8AC3E}">
        <p14:creationId xmlns:p14="http://schemas.microsoft.com/office/powerpoint/2010/main" val="1683756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44</a:t>
            </a:fld>
            <a:endParaRPr lang="en-US" altLang="zh-CN"/>
          </a:p>
        </p:txBody>
      </p:sp>
    </p:spTree>
    <p:extLst>
      <p:ext uri="{BB962C8B-B14F-4D97-AF65-F5344CB8AC3E}">
        <p14:creationId xmlns:p14="http://schemas.microsoft.com/office/powerpoint/2010/main" val="3809669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45</a:t>
            </a:fld>
            <a:endParaRPr lang="en-US" altLang="zh-CN"/>
          </a:p>
        </p:txBody>
      </p:sp>
    </p:spTree>
    <p:extLst>
      <p:ext uri="{BB962C8B-B14F-4D97-AF65-F5344CB8AC3E}">
        <p14:creationId xmlns:p14="http://schemas.microsoft.com/office/powerpoint/2010/main" val="118942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46</a:t>
            </a:fld>
            <a:endParaRPr lang="en-US" altLang="zh-CN"/>
          </a:p>
        </p:txBody>
      </p:sp>
    </p:spTree>
    <p:extLst>
      <p:ext uri="{BB962C8B-B14F-4D97-AF65-F5344CB8AC3E}">
        <p14:creationId xmlns:p14="http://schemas.microsoft.com/office/powerpoint/2010/main" val="3380920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47</a:t>
            </a:fld>
            <a:endParaRPr lang="en-US" altLang="zh-CN"/>
          </a:p>
        </p:txBody>
      </p:sp>
    </p:spTree>
    <p:extLst>
      <p:ext uri="{BB962C8B-B14F-4D97-AF65-F5344CB8AC3E}">
        <p14:creationId xmlns:p14="http://schemas.microsoft.com/office/powerpoint/2010/main" val="3538795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48</a:t>
            </a:fld>
            <a:endParaRPr lang="en-US" altLang="zh-CN"/>
          </a:p>
        </p:txBody>
      </p:sp>
    </p:spTree>
    <p:extLst>
      <p:ext uri="{BB962C8B-B14F-4D97-AF65-F5344CB8AC3E}">
        <p14:creationId xmlns:p14="http://schemas.microsoft.com/office/powerpoint/2010/main" val="4035241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49</a:t>
            </a:fld>
            <a:endParaRPr lang="en-US" altLang="zh-CN"/>
          </a:p>
        </p:txBody>
      </p:sp>
    </p:spTree>
    <p:extLst>
      <p:ext uri="{BB962C8B-B14F-4D97-AF65-F5344CB8AC3E}">
        <p14:creationId xmlns:p14="http://schemas.microsoft.com/office/powerpoint/2010/main" val="1782049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50</a:t>
            </a:fld>
            <a:endParaRPr lang="en-US" altLang="zh-CN"/>
          </a:p>
        </p:txBody>
      </p:sp>
    </p:spTree>
    <p:extLst>
      <p:ext uri="{BB962C8B-B14F-4D97-AF65-F5344CB8AC3E}">
        <p14:creationId xmlns:p14="http://schemas.microsoft.com/office/powerpoint/2010/main" val="3369567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51</a:t>
            </a:fld>
            <a:endParaRPr lang="en-US" altLang="zh-CN"/>
          </a:p>
        </p:txBody>
      </p:sp>
    </p:spTree>
    <p:extLst>
      <p:ext uri="{BB962C8B-B14F-4D97-AF65-F5344CB8AC3E}">
        <p14:creationId xmlns:p14="http://schemas.microsoft.com/office/powerpoint/2010/main" val="2506653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ct val="150000"/>
                  </a:lnSpc>
                </a:pPr>
                <a:r>
                  <a:rPr lang="zh-CN" altLang="zh-CN" sz="1200" kern="100" dirty="0">
                    <a:solidFill>
                      <a:schemeClr val="tx1"/>
                    </a:solidFill>
                    <a:effectLst/>
                    <a:latin typeface="+mj-ea"/>
                    <a:ea typeface="+mj-ea"/>
                  </a:rPr>
                  <a:t>算法的主要思路：</a:t>
                </a:r>
              </a:p>
              <a:p>
                <a:pPr algn="just">
                  <a:lnSpc>
                    <a:spcPct val="150000"/>
                  </a:lnSpc>
                </a:pPr>
                <a:r>
                  <a:rPr lang="zh-CN" altLang="zh-CN" sz="1200" kern="100" dirty="0">
                    <a:solidFill>
                      <a:schemeClr val="tx1"/>
                    </a:solidFill>
                    <a:effectLst/>
                    <a:latin typeface="+mj-ea"/>
                    <a:ea typeface="+mj-ea"/>
                  </a:rPr>
                  <a:t>如果一个样本在特征空间中与</a:t>
                </a:r>
                <a14:m>
                  <m:oMath xmlns:m="http://schemas.openxmlformats.org/officeDocument/2006/math">
                    <m:r>
                      <a:rPr lang="en-US" altLang="zh-CN" sz="1200" i="1" kern="100">
                        <a:solidFill>
                          <a:schemeClr val="tx1"/>
                        </a:solidFill>
                        <a:effectLst/>
                        <a:latin typeface="Cambria Math" panose="02040503050406030204" pitchFamily="18" charset="0"/>
                        <a:ea typeface="+mj-ea"/>
                      </a:rPr>
                      <m:t>𝑘</m:t>
                    </m:r>
                  </m:oMath>
                </a14:m>
                <a:r>
                  <a:rPr lang="zh-CN" altLang="zh-CN" sz="1200" kern="100" dirty="0">
                    <a:solidFill>
                      <a:schemeClr val="tx1"/>
                    </a:solidFill>
                    <a:effectLst/>
                    <a:latin typeface="+mj-ea"/>
                    <a:ea typeface="+mj-ea"/>
                  </a:rPr>
                  <a:t>个实例最为相似</a:t>
                </a:r>
                <a:r>
                  <a:rPr lang="en-US" altLang="zh-CN" sz="1200" kern="100" dirty="0">
                    <a:solidFill>
                      <a:schemeClr val="tx1"/>
                    </a:solidFill>
                    <a:effectLst/>
                    <a:latin typeface="+mj-ea"/>
                    <a:ea typeface="+mj-ea"/>
                  </a:rPr>
                  <a:t>(</a:t>
                </a:r>
                <a:r>
                  <a:rPr lang="zh-CN" altLang="zh-CN" sz="1200" kern="100" dirty="0">
                    <a:solidFill>
                      <a:schemeClr val="tx1"/>
                    </a:solidFill>
                    <a:effectLst/>
                    <a:latin typeface="+mj-ea"/>
                    <a:ea typeface="+mj-ea"/>
                  </a:rPr>
                  <a:t>即特征空间中最邻近</a:t>
                </a:r>
                <a:r>
                  <a:rPr lang="en-US" altLang="zh-CN" sz="1200" kern="100" dirty="0">
                    <a:solidFill>
                      <a:schemeClr val="tx1"/>
                    </a:solidFill>
                    <a:effectLst/>
                    <a:latin typeface="+mj-ea"/>
                    <a:ea typeface="+mj-ea"/>
                  </a:rPr>
                  <a:t>)</a:t>
                </a:r>
                <a:r>
                  <a:rPr lang="zh-CN" altLang="zh-CN" sz="1200" kern="100" dirty="0">
                    <a:solidFill>
                      <a:schemeClr val="tx1"/>
                    </a:solidFill>
                    <a:effectLst/>
                    <a:latin typeface="+mj-ea"/>
                    <a:ea typeface="+mj-ea"/>
                  </a:rPr>
                  <a:t>，那么这</a:t>
                </a:r>
                <a14:m>
                  <m:oMath xmlns:m="http://schemas.openxmlformats.org/officeDocument/2006/math">
                    <m:r>
                      <a:rPr lang="en-US" altLang="zh-CN" sz="1200" i="1" kern="100">
                        <a:solidFill>
                          <a:schemeClr val="tx1"/>
                        </a:solidFill>
                        <a:effectLst/>
                        <a:latin typeface="Cambria Math" panose="02040503050406030204" pitchFamily="18" charset="0"/>
                        <a:ea typeface="+mj-ea"/>
                      </a:rPr>
                      <m:t>𝑘</m:t>
                    </m:r>
                  </m:oMath>
                </a14:m>
                <a:r>
                  <a:rPr lang="zh-CN" altLang="zh-CN" sz="1200" kern="100" dirty="0">
                    <a:solidFill>
                      <a:schemeClr val="tx1"/>
                    </a:solidFill>
                    <a:effectLst/>
                    <a:latin typeface="+mj-ea"/>
                    <a:ea typeface="+mj-ea"/>
                  </a:rPr>
                  <a:t>个实例中大多数属于哪个类别，则该样本也属于这个类别。</a:t>
                </a:r>
              </a:p>
              <a:p>
                <a:pPr algn="just">
                  <a:lnSpc>
                    <a:spcPct val="150000"/>
                  </a:lnSpc>
                </a:pPr>
                <a:r>
                  <a:rPr lang="zh-CN" altLang="zh-CN" sz="1200" kern="100" dirty="0">
                    <a:solidFill>
                      <a:schemeClr val="tx1"/>
                    </a:solidFill>
                    <a:effectLst/>
                    <a:latin typeface="+mj-ea"/>
                    <a:ea typeface="+mj-ea"/>
                  </a:rPr>
                  <a:t>对于分类问题：对新的样本，根据其</a:t>
                </a:r>
                <a14:m>
                  <m:oMath xmlns:m="http://schemas.openxmlformats.org/officeDocument/2006/math">
                    <m:r>
                      <a:rPr lang="en-US" altLang="zh-CN" sz="1200" i="1" kern="100">
                        <a:solidFill>
                          <a:schemeClr val="tx1"/>
                        </a:solidFill>
                        <a:effectLst/>
                        <a:latin typeface="Cambria Math" panose="02040503050406030204" pitchFamily="18" charset="0"/>
                        <a:ea typeface="+mj-ea"/>
                      </a:rPr>
                      <m:t>𝑘</m:t>
                    </m:r>
                  </m:oMath>
                </a14:m>
                <a:r>
                  <a:rPr lang="zh-CN" altLang="zh-CN" sz="1200" kern="100" dirty="0">
                    <a:solidFill>
                      <a:schemeClr val="tx1"/>
                    </a:solidFill>
                    <a:effectLst/>
                    <a:latin typeface="+mj-ea"/>
                    <a:ea typeface="+mj-ea"/>
                  </a:rPr>
                  <a:t>个最近邻的训练样本的类别，通过多数表决等方式进行预测。</a:t>
                </a:r>
              </a:p>
              <a:p>
                <a:pPr algn="just">
                  <a:lnSpc>
                    <a:spcPct val="150000"/>
                  </a:lnSpc>
                </a:pPr>
                <a:r>
                  <a:rPr lang="zh-CN" altLang="zh-CN" sz="1200" kern="100" dirty="0">
                    <a:solidFill>
                      <a:schemeClr val="tx1"/>
                    </a:solidFill>
                    <a:effectLst/>
                    <a:latin typeface="+mj-ea"/>
                    <a:ea typeface="+mj-ea"/>
                  </a:rPr>
                  <a:t>对于回归问题：对新的样本，根据其</a:t>
                </a:r>
                <a14:m>
                  <m:oMath xmlns:m="http://schemas.openxmlformats.org/officeDocument/2006/math">
                    <m:r>
                      <a:rPr lang="en-US" altLang="zh-CN" sz="1200" i="1" kern="100">
                        <a:solidFill>
                          <a:schemeClr val="tx1"/>
                        </a:solidFill>
                        <a:effectLst/>
                        <a:latin typeface="Cambria Math" panose="02040503050406030204" pitchFamily="18" charset="0"/>
                        <a:ea typeface="+mj-ea"/>
                      </a:rPr>
                      <m:t>𝑘</m:t>
                    </m:r>
                  </m:oMath>
                </a14:m>
                <a:r>
                  <a:rPr lang="zh-CN" altLang="zh-CN" sz="1200" kern="100" dirty="0">
                    <a:solidFill>
                      <a:schemeClr val="tx1"/>
                    </a:solidFill>
                    <a:effectLst/>
                    <a:latin typeface="+mj-ea"/>
                    <a:ea typeface="+mj-ea"/>
                  </a:rPr>
                  <a:t>个最近邻的训练样本标签值的均值作为预测值。</a:t>
                </a:r>
              </a:p>
              <a:p>
                <a:endParaRPr lang="zh-CN" altLang="en-US" dirty="0"/>
              </a:p>
            </p:txBody>
          </p:sp>
        </mc:Choice>
        <mc:Fallback xmlns="">
          <p:sp>
            <p:nvSpPr>
              <p:cNvPr id="3" name="备注占位符 2"/>
              <p:cNvSpPr>
                <a:spLocks noGrp="1"/>
              </p:cNvSpPr>
              <p:nvPr>
                <p:ph type="body" idx="1"/>
              </p:nvPr>
            </p:nvSpPr>
            <p:spPr/>
            <p:txBody>
              <a:bodyPr/>
              <a:lstStyle/>
              <a:p>
                <a:pPr algn="just">
                  <a:lnSpc>
                    <a:spcPct val="150000"/>
                  </a:lnSpc>
                </a:pPr>
                <a:r>
                  <a:rPr lang="zh-CN" altLang="zh-CN" sz="1200" kern="100" dirty="0">
                    <a:solidFill>
                      <a:schemeClr val="tx1"/>
                    </a:solidFill>
                    <a:effectLst/>
                    <a:latin typeface="+mj-ea"/>
                    <a:ea typeface="+mj-ea"/>
                  </a:rPr>
                  <a:t>算法的主要思路：</a:t>
                </a:r>
              </a:p>
              <a:p>
                <a:pPr algn="just">
                  <a:lnSpc>
                    <a:spcPct val="150000"/>
                  </a:lnSpc>
                </a:pPr>
                <a:r>
                  <a:rPr lang="zh-CN" altLang="zh-CN" sz="1200" kern="100" dirty="0">
                    <a:solidFill>
                      <a:schemeClr val="tx1"/>
                    </a:solidFill>
                    <a:effectLst/>
                    <a:latin typeface="+mj-ea"/>
                    <a:ea typeface="+mj-ea"/>
                  </a:rPr>
                  <a:t>如果一个样本在特征空间中与</a:t>
                </a:r>
                <a:r>
                  <a:rPr lang="en-US" altLang="zh-CN" sz="1200" i="0" kern="100">
                    <a:solidFill>
                      <a:schemeClr val="tx1"/>
                    </a:solidFill>
                    <a:effectLst/>
                    <a:latin typeface="Cambria Math" panose="02040503050406030204" pitchFamily="18" charset="0"/>
                    <a:ea typeface="+mj-ea"/>
                  </a:rPr>
                  <a:t>𝑘</a:t>
                </a:r>
                <a:r>
                  <a:rPr lang="zh-CN" altLang="zh-CN" sz="1200" kern="100" dirty="0">
                    <a:solidFill>
                      <a:schemeClr val="tx1"/>
                    </a:solidFill>
                    <a:effectLst/>
                    <a:latin typeface="+mj-ea"/>
                    <a:ea typeface="+mj-ea"/>
                  </a:rPr>
                  <a:t>个实例最为相似</a:t>
                </a:r>
                <a:r>
                  <a:rPr lang="en-US" altLang="zh-CN" sz="1200" kern="100" dirty="0">
                    <a:solidFill>
                      <a:schemeClr val="tx1"/>
                    </a:solidFill>
                    <a:effectLst/>
                    <a:latin typeface="+mj-ea"/>
                    <a:ea typeface="+mj-ea"/>
                  </a:rPr>
                  <a:t>(</a:t>
                </a:r>
                <a:r>
                  <a:rPr lang="zh-CN" altLang="zh-CN" sz="1200" kern="100" dirty="0">
                    <a:solidFill>
                      <a:schemeClr val="tx1"/>
                    </a:solidFill>
                    <a:effectLst/>
                    <a:latin typeface="+mj-ea"/>
                    <a:ea typeface="+mj-ea"/>
                  </a:rPr>
                  <a:t>即特征空间中最邻近</a:t>
                </a:r>
                <a:r>
                  <a:rPr lang="en-US" altLang="zh-CN" sz="1200" kern="100" dirty="0">
                    <a:solidFill>
                      <a:schemeClr val="tx1"/>
                    </a:solidFill>
                    <a:effectLst/>
                    <a:latin typeface="+mj-ea"/>
                    <a:ea typeface="+mj-ea"/>
                  </a:rPr>
                  <a:t>)</a:t>
                </a:r>
                <a:r>
                  <a:rPr lang="zh-CN" altLang="zh-CN" sz="1200" kern="100" dirty="0">
                    <a:solidFill>
                      <a:schemeClr val="tx1"/>
                    </a:solidFill>
                    <a:effectLst/>
                    <a:latin typeface="+mj-ea"/>
                    <a:ea typeface="+mj-ea"/>
                  </a:rPr>
                  <a:t>，那么这</a:t>
                </a:r>
                <a:r>
                  <a:rPr lang="en-US" altLang="zh-CN" sz="1200" i="0" kern="100">
                    <a:solidFill>
                      <a:schemeClr val="tx1"/>
                    </a:solidFill>
                    <a:effectLst/>
                    <a:latin typeface="Cambria Math" panose="02040503050406030204" pitchFamily="18" charset="0"/>
                    <a:ea typeface="+mj-ea"/>
                  </a:rPr>
                  <a:t>𝑘</a:t>
                </a:r>
                <a:r>
                  <a:rPr lang="zh-CN" altLang="zh-CN" sz="1200" kern="100" dirty="0">
                    <a:solidFill>
                      <a:schemeClr val="tx1"/>
                    </a:solidFill>
                    <a:effectLst/>
                    <a:latin typeface="+mj-ea"/>
                    <a:ea typeface="+mj-ea"/>
                  </a:rPr>
                  <a:t>个实例中大多数属于哪个类别，则该样本也属于这个类别。</a:t>
                </a:r>
              </a:p>
              <a:p>
                <a:pPr algn="just">
                  <a:lnSpc>
                    <a:spcPct val="150000"/>
                  </a:lnSpc>
                </a:pPr>
                <a:r>
                  <a:rPr lang="zh-CN" altLang="zh-CN" sz="1200" kern="100" dirty="0">
                    <a:solidFill>
                      <a:schemeClr val="tx1"/>
                    </a:solidFill>
                    <a:effectLst/>
                    <a:latin typeface="+mj-ea"/>
                    <a:ea typeface="+mj-ea"/>
                  </a:rPr>
                  <a:t>对于分类问题：对新的样本，根据其</a:t>
                </a:r>
                <a:r>
                  <a:rPr lang="en-US" altLang="zh-CN" sz="1200" i="0" kern="100">
                    <a:solidFill>
                      <a:schemeClr val="tx1"/>
                    </a:solidFill>
                    <a:effectLst/>
                    <a:latin typeface="Cambria Math" panose="02040503050406030204" pitchFamily="18" charset="0"/>
                    <a:ea typeface="+mj-ea"/>
                  </a:rPr>
                  <a:t>𝑘</a:t>
                </a:r>
                <a:r>
                  <a:rPr lang="zh-CN" altLang="zh-CN" sz="1200" kern="100" dirty="0">
                    <a:solidFill>
                      <a:schemeClr val="tx1"/>
                    </a:solidFill>
                    <a:effectLst/>
                    <a:latin typeface="+mj-ea"/>
                    <a:ea typeface="+mj-ea"/>
                  </a:rPr>
                  <a:t>个最近邻的训练样本的类别，通过多数表决等方式进行预测。</a:t>
                </a:r>
              </a:p>
              <a:p>
                <a:pPr algn="just">
                  <a:lnSpc>
                    <a:spcPct val="150000"/>
                  </a:lnSpc>
                </a:pPr>
                <a:r>
                  <a:rPr lang="zh-CN" altLang="zh-CN" sz="1200" kern="100" dirty="0">
                    <a:solidFill>
                      <a:schemeClr val="tx1"/>
                    </a:solidFill>
                    <a:effectLst/>
                    <a:latin typeface="+mj-ea"/>
                    <a:ea typeface="+mj-ea"/>
                  </a:rPr>
                  <a:t>对于回归问题：对新的样本，根据其</a:t>
                </a:r>
                <a:r>
                  <a:rPr lang="en-US" altLang="zh-CN" sz="1200" i="0" kern="100">
                    <a:solidFill>
                      <a:schemeClr val="tx1"/>
                    </a:solidFill>
                    <a:effectLst/>
                    <a:latin typeface="Cambria Math" panose="02040503050406030204" pitchFamily="18" charset="0"/>
                    <a:ea typeface="+mj-ea"/>
                  </a:rPr>
                  <a:t>𝑘</a:t>
                </a:r>
                <a:r>
                  <a:rPr lang="zh-CN" altLang="zh-CN" sz="1200" kern="100" dirty="0">
                    <a:solidFill>
                      <a:schemeClr val="tx1"/>
                    </a:solidFill>
                    <a:effectLst/>
                    <a:latin typeface="+mj-ea"/>
                    <a:ea typeface="+mj-ea"/>
                  </a:rPr>
                  <a:t>个最近邻的训练样本标签值的均值作为预测值。</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4</a:t>
            </a:fld>
            <a:endParaRPr lang="en-US" altLang="zh-CN"/>
          </a:p>
        </p:txBody>
      </p:sp>
    </p:spTree>
    <p:extLst>
      <p:ext uri="{BB962C8B-B14F-4D97-AF65-F5344CB8AC3E}">
        <p14:creationId xmlns:p14="http://schemas.microsoft.com/office/powerpoint/2010/main" val="35838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52</a:t>
            </a:fld>
            <a:endParaRPr lang="en-US" altLang="zh-CN"/>
          </a:p>
        </p:txBody>
      </p:sp>
    </p:spTree>
    <p:extLst>
      <p:ext uri="{BB962C8B-B14F-4D97-AF65-F5344CB8AC3E}">
        <p14:creationId xmlns:p14="http://schemas.microsoft.com/office/powerpoint/2010/main" val="2421226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53</a:t>
            </a:fld>
            <a:endParaRPr lang="en-US" altLang="zh-CN"/>
          </a:p>
        </p:txBody>
      </p:sp>
    </p:spTree>
    <p:extLst>
      <p:ext uri="{BB962C8B-B14F-4D97-AF65-F5344CB8AC3E}">
        <p14:creationId xmlns:p14="http://schemas.microsoft.com/office/powerpoint/2010/main" val="1310680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54</a:t>
            </a:fld>
            <a:endParaRPr lang="en-US" altLang="zh-CN"/>
          </a:p>
        </p:txBody>
      </p:sp>
    </p:spTree>
    <p:extLst>
      <p:ext uri="{BB962C8B-B14F-4D97-AF65-F5344CB8AC3E}">
        <p14:creationId xmlns:p14="http://schemas.microsoft.com/office/powerpoint/2010/main" val="2714765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55</a:t>
            </a:fld>
            <a:endParaRPr lang="en-US" altLang="zh-CN"/>
          </a:p>
        </p:txBody>
      </p:sp>
    </p:spTree>
    <p:extLst>
      <p:ext uri="{BB962C8B-B14F-4D97-AF65-F5344CB8AC3E}">
        <p14:creationId xmlns:p14="http://schemas.microsoft.com/office/powerpoint/2010/main" val="1339612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56</a:t>
            </a:fld>
            <a:endParaRPr lang="en-US" altLang="zh-CN"/>
          </a:p>
        </p:txBody>
      </p:sp>
    </p:spTree>
    <p:extLst>
      <p:ext uri="{BB962C8B-B14F-4D97-AF65-F5344CB8AC3E}">
        <p14:creationId xmlns:p14="http://schemas.microsoft.com/office/powerpoint/2010/main" val="191058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57</a:t>
            </a:fld>
            <a:endParaRPr lang="en-US" altLang="zh-CN"/>
          </a:p>
        </p:txBody>
      </p:sp>
    </p:spTree>
    <p:extLst>
      <p:ext uri="{BB962C8B-B14F-4D97-AF65-F5344CB8AC3E}">
        <p14:creationId xmlns:p14="http://schemas.microsoft.com/office/powerpoint/2010/main" val="178524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58</a:t>
            </a:fld>
            <a:endParaRPr lang="en-US" altLang="zh-CN"/>
          </a:p>
        </p:txBody>
      </p:sp>
    </p:spTree>
    <p:extLst>
      <p:ext uri="{BB962C8B-B14F-4D97-AF65-F5344CB8AC3E}">
        <p14:creationId xmlns:p14="http://schemas.microsoft.com/office/powerpoint/2010/main" val="3833253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主成分分析得到的结果可以用于其他机器学习方法的输入。比如，将样本点投影到以主成分为坐标的空间中，然后应用聚类算法，就可以对样本点进行聚类。</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59</a:t>
            </a:fld>
            <a:endParaRPr lang="en-US" altLang="zh-CN"/>
          </a:p>
        </p:txBody>
      </p:sp>
    </p:spTree>
    <p:extLst>
      <p:ext uri="{BB962C8B-B14F-4D97-AF65-F5344CB8AC3E}">
        <p14:creationId xmlns:p14="http://schemas.microsoft.com/office/powerpoint/2010/main" val="490294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主成分分析得到的结果可以用于其他机器学习方法的输入。比如，将样本点投影到以主成分为坐标的空间中，然后应用聚类算法，就可以对样本点进行聚类。</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60</a:t>
            </a:fld>
            <a:endParaRPr lang="en-US" altLang="zh-CN"/>
          </a:p>
        </p:txBody>
      </p:sp>
    </p:spTree>
    <p:extLst>
      <p:ext uri="{BB962C8B-B14F-4D97-AF65-F5344CB8AC3E}">
        <p14:creationId xmlns:p14="http://schemas.microsoft.com/office/powerpoint/2010/main" val="1816416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61</a:t>
            </a:fld>
            <a:endParaRPr lang="en-US" altLang="zh-CN"/>
          </a:p>
        </p:txBody>
      </p:sp>
    </p:spTree>
    <p:extLst>
      <p:ext uri="{BB962C8B-B14F-4D97-AF65-F5344CB8AC3E}">
        <p14:creationId xmlns:p14="http://schemas.microsoft.com/office/powerpoint/2010/main" val="350487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11</a:t>
            </a:fld>
            <a:endParaRPr lang="en-US" altLang="zh-CN"/>
          </a:p>
        </p:txBody>
      </p:sp>
    </p:spTree>
    <p:extLst>
      <p:ext uri="{BB962C8B-B14F-4D97-AF65-F5344CB8AC3E}">
        <p14:creationId xmlns:p14="http://schemas.microsoft.com/office/powerpoint/2010/main" val="1908369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62</a:t>
            </a:fld>
            <a:endParaRPr lang="en-US" altLang="zh-CN"/>
          </a:p>
        </p:txBody>
      </p:sp>
    </p:spTree>
    <p:extLst>
      <p:ext uri="{BB962C8B-B14F-4D97-AF65-F5344CB8AC3E}">
        <p14:creationId xmlns:p14="http://schemas.microsoft.com/office/powerpoint/2010/main" val="886678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63</a:t>
            </a:fld>
            <a:endParaRPr lang="en-US" altLang="zh-CN"/>
          </a:p>
        </p:txBody>
      </p:sp>
    </p:spTree>
    <p:extLst>
      <p:ext uri="{BB962C8B-B14F-4D97-AF65-F5344CB8AC3E}">
        <p14:creationId xmlns:p14="http://schemas.microsoft.com/office/powerpoint/2010/main" val="2636388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64</a:t>
            </a:fld>
            <a:endParaRPr lang="en-US" altLang="zh-CN"/>
          </a:p>
        </p:txBody>
      </p:sp>
    </p:spTree>
    <p:extLst>
      <p:ext uri="{BB962C8B-B14F-4D97-AF65-F5344CB8AC3E}">
        <p14:creationId xmlns:p14="http://schemas.microsoft.com/office/powerpoint/2010/main" val="1176666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65</a:t>
            </a:fld>
            <a:endParaRPr lang="en-US" altLang="zh-CN"/>
          </a:p>
        </p:txBody>
      </p:sp>
    </p:spTree>
    <p:extLst>
      <p:ext uri="{BB962C8B-B14F-4D97-AF65-F5344CB8AC3E}">
        <p14:creationId xmlns:p14="http://schemas.microsoft.com/office/powerpoint/2010/main" val="36728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66</a:t>
            </a:fld>
            <a:endParaRPr lang="en-US" altLang="zh-CN"/>
          </a:p>
        </p:txBody>
      </p:sp>
    </p:spTree>
    <p:extLst>
      <p:ext uri="{BB962C8B-B14F-4D97-AF65-F5344CB8AC3E}">
        <p14:creationId xmlns:p14="http://schemas.microsoft.com/office/powerpoint/2010/main" val="2582683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67</a:t>
            </a:fld>
            <a:endParaRPr lang="en-US" altLang="zh-CN"/>
          </a:p>
        </p:txBody>
      </p:sp>
    </p:spTree>
    <p:extLst>
      <p:ext uri="{BB962C8B-B14F-4D97-AF65-F5344CB8AC3E}">
        <p14:creationId xmlns:p14="http://schemas.microsoft.com/office/powerpoint/2010/main" val="2802647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68</a:t>
            </a:fld>
            <a:endParaRPr lang="en-US" altLang="zh-CN"/>
          </a:p>
        </p:txBody>
      </p:sp>
    </p:spTree>
    <p:extLst>
      <p:ext uri="{BB962C8B-B14F-4D97-AF65-F5344CB8AC3E}">
        <p14:creationId xmlns:p14="http://schemas.microsoft.com/office/powerpoint/2010/main" val="32497590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69</a:t>
            </a:fld>
            <a:endParaRPr lang="en-US" altLang="zh-CN"/>
          </a:p>
        </p:txBody>
      </p:sp>
    </p:spTree>
    <p:extLst>
      <p:ext uri="{BB962C8B-B14F-4D97-AF65-F5344CB8AC3E}">
        <p14:creationId xmlns:p14="http://schemas.microsoft.com/office/powerpoint/2010/main" val="1122880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70</a:t>
            </a:fld>
            <a:endParaRPr lang="en-US" altLang="zh-CN"/>
          </a:p>
        </p:txBody>
      </p:sp>
    </p:spTree>
    <p:extLst>
      <p:ext uri="{BB962C8B-B14F-4D97-AF65-F5344CB8AC3E}">
        <p14:creationId xmlns:p14="http://schemas.microsoft.com/office/powerpoint/2010/main" val="1733548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71</a:t>
            </a:fld>
            <a:endParaRPr lang="en-US" altLang="zh-CN"/>
          </a:p>
        </p:txBody>
      </p:sp>
    </p:spTree>
    <p:extLst>
      <p:ext uri="{BB962C8B-B14F-4D97-AF65-F5344CB8AC3E}">
        <p14:creationId xmlns:p14="http://schemas.microsoft.com/office/powerpoint/2010/main" val="3976175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如图所示，虚线表示等距线，当</a:t>
            </a:r>
            <a:r>
              <a:rPr lang="en-US" altLang="zh-CN" dirty="0"/>
              <a:t>k=1</a:t>
            </a:r>
            <a:r>
              <a:rPr lang="zh-CN" altLang="en-US" dirty="0"/>
              <a:t>时，测试样本被判定为</a:t>
            </a:r>
            <a:r>
              <a:rPr lang="en-US" altLang="zh-CN" dirty="0"/>
              <a:t>+</a:t>
            </a:r>
            <a:r>
              <a:rPr lang="zh-CN" altLang="en-US" dirty="0"/>
              <a:t>正例，当</a:t>
            </a:r>
            <a:r>
              <a:rPr lang="en-US" altLang="zh-CN" dirty="0"/>
              <a:t>k=3</a:t>
            </a:r>
            <a:r>
              <a:rPr lang="zh-CN" altLang="en-US" dirty="0"/>
              <a:t>时，测试样本被判定为</a:t>
            </a:r>
            <a:r>
              <a:rPr lang="en-US" altLang="zh-CN" dirty="0"/>
              <a:t>-</a:t>
            </a:r>
            <a:r>
              <a:rPr lang="zh-CN" altLang="en-US" dirty="0"/>
              <a:t>反例，</a:t>
            </a: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12</a:t>
            </a:fld>
            <a:endParaRPr lang="en-US" altLang="zh-CN"/>
          </a:p>
        </p:txBody>
      </p:sp>
    </p:spTree>
    <p:extLst>
      <p:ext uri="{BB962C8B-B14F-4D97-AF65-F5344CB8AC3E}">
        <p14:creationId xmlns:p14="http://schemas.microsoft.com/office/powerpoint/2010/main" val="15321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72</a:t>
            </a:fld>
            <a:endParaRPr lang="en-US" altLang="zh-CN"/>
          </a:p>
        </p:txBody>
      </p:sp>
    </p:spTree>
    <p:extLst>
      <p:ext uri="{BB962C8B-B14F-4D97-AF65-F5344CB8AC3E}">
        <p14:creationId xmlns:p14="http://schemas.microsoft.com/office/powerpoint/2010/main" val="2620548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0" dirty="0">
                <a:solidFill>
                  <a:srgbClr val="121212"/>
                </a:solidFill>
                <a:effectLst/>
                <a:ea typeface="微软雅黑" panose="020B0503020204020204" pitchFamily="34" charset="-122"/>
                <a:cs typeface="宋体" panose="02010600030101010101" pitchFamily="2" charset="-122"/>
              </a:rPr>
              <a:t>例如能力该指标，我们计算其标准差</a:t>
            </a:r>
            <a:r>
              <a:rPr lang="en-US" altLang="zh-CN" sz="1800" kern="0" dirty="0">
                <a:solidFill>
                  <a:srgbClr val="121212"/>
                </a:solidFill>
                <a:effectLst/>
                <a:ea typeface="微软雅黑" panose="020B0503020204020204" pitchFamily="34" charset="-122"/>
                <a:cs typeface="宋体" panose="02010600030101010101" pitchFamily="2" charset="-122"/>
              </a:rPr>
              <a:t> </a:t>
            </a:r>
            <a:r>
              <a:rPr lang="zh-CN" altLang="zh-CN" sz="1800" kern="0" dirty="0">
                <a:solidFill>
                  <a:srgbClr val="121212"/>
                </a:solidFill>
                <a:effectLst/>
                <a:ea typeface="微软雅黑" panose="020B0503020204020204" pitchFamily="34" charset="-122"/>
                <a:cs typeface="宋体" panose="02010600030101010101" pitchFamily="2" charset="-122"/>
              </a:rPr>
              <a:t>σ</a:t>
            </a:r>
            <a:r>
              <a:rPr lang="en-US" altLang="zh-CN" sz="1800" kern="0" dirty="0">
                <a:solidFill>
                  <a:srgbClr val="121212"/>
                </a:solidFill>
                <a:effectLst/>
                <a:ea typeface="微软雅黑" panose="020B0503020204020204" pitchFamily="34" charset="-122"/>
                <a:cs typeface="宋体" panose="02010600030101010101" pitchFamily="2" charset="-122"/>
              </a:rPr>
              <a:t>i2=(66</a:t>
            </a:r>
            <a:r>
              <a:rPr lang="zh-CN" altLang="zh-CN" sz="1800" kern="0" dirty="0">
                <a:solidFill>
                  <a:srgbClr val="121212"/>
                </a:solidFill>
                <a:effectLst/>
                <a:ea typeface="微软雅黑" panose="020B0503020204020204" pitchFamily="34" charset="-122"/>
                <a:cs typeface="宋体" panose="02010600030101010101" pitchFamily="2" charset="-122"/>
              </a:rPr>
              <a:t>−</a:t>
            </a:r>
            <a:r>
              <a:rPr lang="en-US" altLang="zh-CN" sz="1800" kern="0" dirty="0">
                <a:solidFill>
                  <a:srgbClr val="121212"/>
                </a:solidFill>
                <a:effectLst/>
                <a:ea typeface="微软雅黑" panose="020B0503020204020204" pitchFamily="34" charset="-122"/>
                <a:cs typeface="宋体" panose="02010600030101010101" pitchFamily="2" charset="-122"/>
              </a:rPr>
              <a:t>64)2+(65</a:t>
            </a:r>
            <a:r>
              <a:rPr lang="zh-CN" altLang="zh-CN" sz="1800" kern="0" dirty="0">
                <a:solidFill>
                  <a:srgbClr val="121212"/>
                </a:solidFill>
                <a:effectLst/>
                <a:ea typeface="微软雅黑" panose="020B0503020204020204" pitchFamily="34" charset="-122"/>
                <a:cs typeface="宋体" panose="02010600030101010101" pitchFamily="2" charset="-122"/>
              </a:rPr>
              <a:t>−</a:t>
            </a:r>
            <a:r>
              <a:rPr lang="en-US" altLang="zh-CN" sz="1800" kern="0" dirty="0">
                <a:solidFill>
                  <a:srgbClr val="121212"/>
                </a:solidFill>
                <a:effectLst/>
                <a:ea typeface="微软雅黑" panose="020B0503020204020204" pitchFamily="34" charset="-122"/>
                <a:cs typeface="宋体" panose="02010600030101010101" pitchFamily="2" charset="-122"/>
              </a:rPr>
              <a:t>64)2+...+(64</a:t>
            </a:r>
            <a:r>
              <a:rPr lang="zh-CN" altLang="zh-CN" sz="1800" kern="0" dirty="0">
                <a:solidFill>
                  <a:srgbClr val="121212"/>
                </a:solidFill>
                <a:effectLst/>
                <a:ea typeface="微软雅黑" panose="020B0503020204020204" pitchFamily="34" charset="-122"/>
                <a:cs typeface="宋体" panose="02010600030101010101" pitchFamily="2" charset="-122"/>
              </a:rPr>
              <a:t>−</a:t>
            </a:r>
            <a:r>
              <a:rPr lang="en-US" altLang="zh-CN" sz="1800" kern="0" dirty="0">
                <a:solidFill>
                  <a:srgbClr val="121212"/>
                </a:solidFill>
                <a:effectLst/>
                <a:ea typeface="微软雅黑" panose="020B0503020204020204" pitchFamily="34" charset="-122"/>
                <a:cs typeface="宋体" panose="02010600030101010101" pitchFamily="2" charset="-122"/>
              </a:rPr>
              <a:t>64)215</a:t>
            </a:r>
            <a:r>
              <a:rPr lang="zh-CN" altLang="zh-CN" sz="1800" kern="0" dirty="0">
                <a:solidFill>
                  <a:srgbClr val="121212"/>
                </a:solidFill>
                <a:effectLst/>
                <a:ea typeface="微软雅黑" panose="020B0503020204020204" pitchFamily="34" charset="-122"/>
                <a:cs typeface="宋体" panose="02010600030101010101" pitchFamily="2" charset="-122"/>
              </a:rPr>
              <a:t>−</a:t>
            </a:r>
            <a:r>
              <a:rPr lang="en-US" altLang="zh-CN" sz="1800" kern="0" dirty="0">
                <a:solidFill>
                  <a:srgbClr val="121212"/>
                </a:solidFill>
                <a:effectLst/>
                <a:ea typeface="微软雅黑" panose="020B0503020204020204" pitchFamily="34" charset="-122"/>
                <a:cs typeface="宋体" panose="02010600030101010101" pitchFamily="2" charset="-122"/>
              </a:rPr>
              <a:t>1=2.7775</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73</a:t>
            </a:fld>
            <a:endParaRPr lang="en-US" altLang="zh-CN"/>
          </a:p>
        </p:txBody>
      </p:sp>
    </p:spTree>
    <p:extLst>
      <p:ext uri="{BB962C8B-B14F-4D97-AF65-F5344CB8AC3E}">
        <p14:creationId xmlns:p14="http://schemas.microsoft.com/office/powerpoint/2010/main" val="6981539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0" dirty="0">
                <a:solidFill>
                  <a:srgbClr val="121212"/>
                </a:solidFill>
                <a:effectLst/>
                <a:ea typeface="微软雅黑" panose="020B0503020204020204" pitchFamily="34" charset="-122"/>
                <a:cs typeface="宋体" panose="02010600030101010101" pitchFamily="2" charset="-122"/>
              </a:rPr>
              <a:t>例如客户</a:t>
            </a:r>
            <a:r>
              <a:rPr lang="en-US" altLang="zh-CN" sz="1800" kern="0" dirty="0">
                <a:solidFill>
                  <a:srgbClr val="121212"/>
                </a:solidFill>
                <a:effectLst/>
                <a:ea typeface="微软雅黑" panose="020B0503020204020204" pitchFamily="34" charset="-122"/>
                <a:cs typeface="宋体" panose="02010600030101010101" pitchFamily="2" charset="-122"/>
              </a:rPr>
              <a:t>1</a:t>
            </a:r>
            <a:r>
              <a:rPr lang="zh-CN" altLang="zh-CN" sz="1800" kern="0" dirty="0">
                <a:solidFill>
                  <a:srgbClr val="121212"/>
                </a:solidFill>
                <a:effectLst/>
                <a:ea typeface="微软雅黑" panose="020B0503020204020204" pitchFamily="34" charset="-122"/>
                <a:cs typeface="宋体" panose="02010600030101010101" pitchFamily="2" charset="-122"/>
              </a:rPr>
              <a:t>的能力该项指标，使用公式</a:t>
            </a:r>
            <a:r>
              <a:rPr lang="en-US" altLang="zh-CN" sz="1800" kern="0" dirty="0">
                <a:solidFill>
                  <a:srgbClr val="121212"/>
                </a:solidFill>
                <a:effectLst/>
                <a:ea typeface="微软雅黑" panose="020B0503020204020204" pitchFamily="34" charset="-122"/>
                <a:cs typeface="宋体" panose="02010600030101010101" pitchFamily="2" charset="-122"/>
              </a:rPr>
              <a:t>: </a:t>
            </a:r>
            <a:r>
              <a:rPr lang="en-US" altLang="zh-CN" sz="1800" kern="0" dirty="0" err="1">
                <a:solidFill>
                  <a:srgbClr val="121212"/>
                </a:solidFill>
                <a:effectLst/>
                <a:latin typeface="微软雅黑" panose="020B0503020204020204" pitchFamily="34" charset="-122"/>
                <a:cs typeface="宋体" panose="02010600030101010101" pitchFamily="2" charset="-122"/>
              </a:rPr>
              <a:t>zji</a:t>
            </a:r>
            <a:r>
              <a:rPr lang="en-US" altLang="zh-CN" sz="1800" kern="0" dirty="0">
                <a:solidFill>
                  <a:srgbClr val="121212"/>
                </a:solidFill>
                <a:effectLst/>
                <a:latin typeface="微软雅黑" panose="020B0503020204020204" pitchFamily="34" charset="-122"/>
                <a:cs typeface="宋体" panose="02010600030101010101" pitchFamily="2" charset="-122"/>
              </a:rPr>
              <a:t>=</a:t>
            </a:r>
            <a:r>
              <a:rPr lang="en-US" altLang="zh-CN" sz="1800" kern="0" dirty="0" err="1">
                <a:solidFill>
                  <a:srgbClr val="121212"/>
                </a:solidFill>
                <a:effectLst/>
                <a:latin typeface="微软雅黑" panose="020B0503020204020204" pitchFamily="34" charset="-122"/>
                <a:cs typeface="宋体" panose="02010600030101010101" pitchFamily="2" charset="-122"/>
              </a:rPr>
              <a:t>xji</a:t>
            </a:r>
            <a:r>
              <a:rPr lang="zh-CN" altLang="zh-CN" sz="1800" kern="0" dirty="0">
                <a:solidFill>
                  <a:srgbClr val="121212"/>
                </a:solidFill>
                <a:effectLst/>
                <a:ea typeface="微软雅黑" panose="020B0503020204020204" pitchFamily="34" charset="-122"/>
                <a:cs typeface="宋体" panose="02010600030101010101" pitchFamily="2" charset="-122"/>
              </a:rPr>
              <a:t>−μ</a:t>
            </a:r>
            <a:r>
              <a:rPr lang="en-US" altLang="zh-CN" sz="1800" kern="0" dirty="0" err="1">
                <a:solidFill>
                  <a:srgbClr val="121212"/>
                </a:solidFill>
                <a:effectLst/>
                <a:ea typeface="微软雅黑" panose="020B0503020204020204" pitchFamily="34" charset="-122"/>
                <a:cs typeface="宋体" panose="02010600030101010101" pitchFamily="2" charset="-122"/>
              </a:rPr>
              <a:t>i</a:t>
            </a:r>
            <a:r>
              <a:rPr lang="zh-CN" altLang="zh-CN" sz="1800" kern="0" dirty="0">
                <a:solidFill>
                  <a:srgbClr val="121212"/>
                </a:solidFill>
                <a:effectLst/>
                <a:ea typeface="微软雅黑" panose="020B0503020204020204" pitchFamily="34" charset="-122"/>
                <a:cs typeface="宋体" panose="02010600030101010101" pitchFamily="2" charset="-122"/>
              </a:rPr>
              <a:t>σ</a:t>
            </a:r>
            <a:r>
              <a:rPr lang="en-US" altLang="zh-CN" sz="1800" kern="0" dirty="0" err="1">
                <a:solidFill>
                  <a:srgbClr val="121212"/>
                </a:solidFill>
                <a:effectLst/>
                <a:ea typeface="微软雅黑" panose="020B0503020204020204" pitchFamily="34" charset="-122"/>
                <a:cs typeface="宋体" panose="02010600030101010101" pitchFamily="2" charset="-122"/>
              </a:rPr>
              <a:t>i</a:t>
            </a:r>
            <a:r>
              <a:rPr lang="en-US" altLang="zh-CN" sz="1800" kern="0" dirty="0">
                <a:solidFill>
                  <a:srgbClr val="121212"/>
                </a:solidFill>
                <a:effectLst/>
                <a:ea typeface="微软雅黑" panose="020B0503020204020204" pitchFamily="34" charset="-122"/>
                <a:cs typeface="宋体" panose="02010600030101010101" pitchFamily="2" charset="-122"/>
              </a:rPr>
              <a:t>=66</a:t>
            </a:r>
            <a:r>
              <a:rPr lang="zh-CN" altLang="zh-CN" sz="1800" kern="0" dirty="0">
                <a:solidFill>
                  <a:srgbClr val="121212"/>
                </a:solidFill>
                <a:effectLst/>
                <a:ea typeface="微软雅黑" panose="020B0503020204020204" pitchFamily="34" charset="-122"/>
                <a:cs typeface="宋体" panose="02010600030101010101" pitchFamily="2" charset="-122"/>
              </a:rPr>
              <a:t>−</a:t>
            </a:r>
            <a:r>
              <a:rPr lang="en-US" altLang="zh-CN" sz="1800" kern="0" dirty="0">
                <a:solidFill>
                  <a:srgbClr val="121212"/>
                </a:solidFill>
                <a:effectLst/>
                <a:ea typeface="微软雅黑" panose="020B0503020204020204" pitchFamily="34" charset="-122"/>
                <a:cs typeface="宋体" panose="02010600030101010101" pitchFamily="2" charset="-122"/>
              </a:rPr>
              <a:t>642.7775=0.7201</a:t>
            </a:r>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74</a:t>
            </a:fld>
            <a:endParaRPr lang="en-US" altLang="zh-CN"/>
          </a:p>
        </p:txBody>
      </p:sp>
    </p:spTree>
    <p:extLst>
      <p:ext uri="{BB962C8B-B14F-4D97-AF65-F5344CB8AC3E}">
        <p14:creationId xmlns:p14="http://schemas.microsoft.com/office/powerpoint/2010/main" val="2062453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例如品格与能力的相关系数，使用公式</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 :</a:t>
            </a:r>
            <a:r>
              <a:rPr lang="en-US" altLang="zh-CN" sz="1800" kern="0" dirty="0" err="1">
                <a:solidFill>
                  <a:srgbClr val="121212"/>
                </a:solidFill>
                <a:effectLst/>
                <a:latin typeface="微软雅黑" panose="020B0503020204020204" pitchFamily="34" charset="-122"/>
                <a:ea typeface="等线" panose="02010600030101010101" pitchFamily="2" charset="-122"/>
                <a:cs typeface="宋体" panose="02010600030101010101" pitchFamily="2" charset="-122"/>
              </a:rPr>
              <a:t>rij</a:t>
            </a:r>
            <a:r>
              <a:rPr lang="en-US" altLang="zh-CN" sz="1800" kern="0" dirty="0">
                <a:solidFill>
                  <a:srgbClr val="121212"/>
                </a:solidFill>
                <a:effectLst/>
                <a:latin typeface="微软雅黑" panose="020B0503020204020204" pitchFamily="34" charset="-122"/>
                <a:ea typeface="等线" panose="02010600030101010101" pitchFamily="2" charset="-122"/>
                <a:cs typeface="宋体" panose="02010600030101010101" pitchFamily="2" charset="-122"/>
              </a:rPr>
              <a:t>=0.7201</a:t>
            </a:r>
            <a:r>
              <a:rPr lang="zh-CN" altLang="zh-CN" sz="1800" kern="0" dirty="0">
                <a:solidFill>
                  <a:srgbClr val="121212"/>
                </a:solidFill>
                <a:effectLst/>
                <a:latin typeface="等线" panose="02010600030101010101" pitchFamily="2" charset="-122"/>
                <a:ea typeface="MS Gothic" panose="020B0609070205080204" pitchFamily="49" charset="-128"/>
                <a:cs typeface="MS Gothic" panose="020B0609070205080204" pitchFamily="49" charset="-128"/>
              </a:rPr>
              <a:t>∗</a:t>
            </a:r>
            <a:r>
              <a:rPr lang="en-US" altLang="zh-CN" sz="1800" kern="0" dirty="0">
                <a:solidFill>
                  <a:srgbClr val="121212"/>
                </a:solidFill>
                <a:effectLst/>
                <a:latin typeface="微软雅黑" panose="020B0503020204020204" pitchFamily="34" charset="-122"/>
                <a:ea typeface="等线" panose="02010600030101010101" pitchFamily="2" charset="-122"/>
                <a:cs typeface="宋体" panose="02010600030101010101" pitchFamily="2" charset="-122"/>
              </a:rPr>
              <a:t>(</a:t>
            </a:r>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0.0699)+0.3600</a:t>
            </a:r>
            <a:r>
              <a:rPr lang="zh-CN" altLang="zh-CN" sz="1800" kern="0" dirty="0">
                <a:solidFill>
                  <a:srgbClr val="121212"/>
                </a:solidFill>
                <a:effectLst/>
                <a:latin typeface="等线" panose="02010600030101010101" pitchFamily="2" charset="-122"/>
                <a:ea typeface="MS Gothic" panose="020B0609070205080204" pitchFamily="49" charset="-128"/>
                <a:cs typeface="MS Gothic" panose="020B0609070205080204" pitchFamily="49" charset="-128"/>
              </a:rPr>
              <a:t>∗</a:t>
            </a:r>
            <a:r>
              <a:rPr lang="en-US" altLang="zh-CN" sz="1800" kern="0" dirty="0">
                <a:solidFill>
                  <a:srgbClr val="121212"/>
                </a:solidFill>
                <a:effectLst/>
                <a:latin typeface="微软雅黑" panose="020B0503020204020204" pitchFamily="34" charset="-122"/>
                <a:ea typeface="等线" panose="02010600030101010101" pitchFamily="2" charset="-122"/>
                <a:cs typeface="宋体" panose="02010600030101010101" pitchFamily="2" charset="-122"/>
              </a:rPr>
              <a:t>(</a:t>
            </a:r>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0.4198)+...+(</a:t>
            </a:r>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0.7201)</a:t>
            </a:r>
            <a:r>
              <a:rPr lang="zh-CN" altLang="zh-CN" sz="1800" kern="0" dirty="0">
                <a:solidFill>
                  <a:srgbClr val="121212"/>
                </a:solidFill>
                <a:effectLst/>
                <a:latin typeface="等线" panose="02010600030101010101" pitchFamily="2" charset="-122"/>
                <a:ea typeface="MS Gothic" panose="020B0609070205080204" pitchFamily="49" charset="-128"/>
                <a:cs typeface="MS Gothic" panose="020B0609070205080204" pitchFamily="49" charset="-128"/>
              </a:rPr>
              <a:t>∗</a:t>
            </a:r>
            <a:r>
              <a:rPr lang="en-US" altLang="zh-CN" sz="1800" kern="0" dirty="0">
                <a:solidFill>
                  <a:srgbClr val="121212"/>
                </a:solidFill>
                <a:effectLst/>
                <a:latin typeface="微软雅黑" panose="020B0503020204020204" pitchFamily="34" charset="-122"/>
                <a:ea typeface="等线" panose="02010600030101010101" pitchFamily="2" charset="-122"/>
                <a:cs typeface="宋体" panose="02010600030101010101" pitchFamily="2" charset="-122"/>
              </a:rPr>
              <a:t>(</a:t>
            </a:r>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0.4198)15</a:t>
            </a:r>
            <a:r>
              <a:rPr lang="zh-CN"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a:t>
            </a:r>
            <a:r>
              <a:rPr lang="en-US" altLang="zh-CN" sz="1800" kern="0" dirty="0">
                <a:solidFill>
                  <a:srgbClr val="121212"/>
                </a:solidFill>
                <a:effectLst/>
                <a:latin typeface="等线" panose="02010600030101010101" pitchFamily="2" charset="-122"/>
                <a:ea typeface="微软雅黑" panose="020B0503020204020204" pitchFamily="34" charset="-122"/>
                <a:cs typeface="宋体" panose="02010600030101010101" pitchFamily="2" charset="-122"/>
              </a:rPr>
              <a:t>1=0.8817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75</a:t>
            </a:fld>
            <a:endParaRPr lang="en-US" altLang="zh-CN"/>
          </a:p>
        </p:txBody>
      </p:sp>
    </p:spTree>
    <p:extLst>
      <p:ext uri="{BB962C8B-B14F-4D97-AF65-F5344CB8AC3E}">
        <p14:creationId xmlns:p14="http://schemas.microsoft.com/office/powerpoint/2010/main" val="2173212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76</a:t>
            </a:fld>
            <a:endParaRPr lang="en-US" altLang="zh-CN"/>
          </a:p>
        </p:txBody>
      </p:sp>
    </p:spTree>
    <p:extLst>
      <p:ext uri="{BB962C8B-B14F-4D97-AF65-F5344CB8AC3E}">
        <p14:creationId xmlns:p14="http://schemas.microsoft.com/office/powerpoint/2010/main" val="1303498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77</a:t>
            </a:fld>
            <a:endParaRPr lang="en-US" altLang="zh-CN"/>
          </a:p>
        </p:txBody>
      </p:sp>
    </p:spTree>
    <p:extLst>
      <p:ext uri="{BB962C8B-B14F-4D97-AF65-F5344CB8AC3E}">
        <p14:creationId xmlns:p14="http://schemas.microsoft.com/office/powerpoint/2010/main" val="4025522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78</a:t>
            </a:fld>
            <a:endParaRPr lang="en-US" altLang="zh-CN"/>
          </a:p>
        </p:txBody>
      </p:sp>
    </p:spTree>
    <p:extLst>
      <p:ext uri="{BB962C8B-B14F-4D97-AF65-F5344CB8AC3E}">
        <p14:creationId xmlns:p14="http://schemas.microsoft.com/office/powerpoint/2010/main" val="2484567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79</a:t>
            </a:fld>
            <a:endParaRPr lang="en-US" altLang="zh-CN"/>
          </a:p>
        </p:txBody>
      </p:sp>
    </p:spTree>
    <p:extLst>
      <p:ext uri="{BB962C8B-B14F-4D97-AF65-F5344CB8AC3E}">
        <p14:creationId xmlns:p14="http://schemas.microsoft.com/office/powerpoint/2010/main" val="1924819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80</a:t>
            </a:fld>
            <a:endParaRPr lang="en-US" altLang="zh-CN"/>
          </a:p>
        </p:txBody>
      </p:sp>
    </p:spTree>
    <p:extLst>
      <p:ext uri="{BB962C8B-B14F-4D97-AF65-F5344CB8AC3E}">
        <p14:creationId xmlns:p14="http://schemas.microsoft.com/office/powerpoint/2010/main" val="5283048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81</a:t>
            </a:fld>
            <a:endParaRPr lang="en-US" altLang="zh-CN"/>
          </a:p>
        </p:txBody>
      </p:sp>
    </p:spTree>
    <p:extLst>
      <p:ext uri="{BB962C8B-B14F-4D97-AF65-F5344CB8AC3E}">
        <p14:creationId xmlns:p14="http://schemas.microsoft.com/office/powerpoint/2010/main" val="813730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13</a:t>
            </a:fld>
            <a:endParaRPr lang="en-US" altLang="zh-CN"/>
          </a:p>
        </p:txBody>
      </p:sp>
    </p:spTree>
    <p:extLst>
      <p:ext uri="{BB962C8B-B14F-4D97-AF65-F5344CB8AC3E}">
        <p14:creationId xmlns:p14="http://schemas.microsoft.com/office/powerpoint/2010/main" val="2413570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82</a:t>
            </a:fld>
            <a:endParaRPr lang="en-US" altLang="zh-CN"/>
          </a:p>
        </p:txBody>
      </p:sp>
    </p:spTree>
    <p:extLst>
      <p:ext uri="{BB962C8B-B14F-4D97-AF65-F5344CB8AC3E}">
        <p14:creationId xmlns:p14="http://schemas.microsoft.com/office/powerpoint/2010/main" val="3690703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83</a:t>
            </a:fld>
            <a:endParaRPr lang="en-US" altLang="zh-CN"/>
          </a:p>
        </p:txBody>
      </p:sp>
    </p:spTree>
    <p:extLst>
      <p:ext uri="{BB962C8B-B14F-4D97-AF65-F5344CB8AC3E}">
        <p14:creationId xmlns:p14="http://schemas.microsoft.com/office/powerpoint/2010/main" val="18591433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84</a:t>
            </a:fld>
            <a:endParaRPr lang="en-US" altLang="zh-CN"/>
          </a:p>
        </p:txBody>
      </p:sp>
    </p:spTree>
    <p:extLst>
      <p:ext uri="{BB962C8B-B14F-4D97-AF65-F5344CB8AC3E}">
        <p14:creationId xmlns:p14="http://schemas.microsoft.com/office/powerpoint/2010/main" val="3800668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https://www.jianshu.com/p/a3f971f6bb2d</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85</a:t>
            </a:fld>
            <a:endParaRPr lang="en-US" altLang="zh-CN"/>
          </a:p>
        </p:txBody>
      </p:sp>
    </p:spTree>
    <p:extLst>
      <p:ext uri="{BB962C8B-B14F-4D97-AF65-F5344CB8AC3E}">
        <p14:creationId xmlns:p14="http://schemas.microsoft.com/office/powerpoint/2010/main" val="5919633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https://www.jianshu.com/p/a3f971f6bb2d</a:t>
            </a:r>
          </a:p>
          <a:p>
            <a:r>
              <a:rPr lang="en-US" altLang="zh-CN" dirty="0"/>
              <a:t>http://blog.codinglabs.org/articles/pca-tutorial.html</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86</a:t>
            </a:fld>
            <a:endParaRPr lang="en-US" altLang="zh-CN"/>
          </a:p>
        </p:txBody>
      </p:sp>
    </p:spTree>
    <p:extLst>
      <p:ext uri="{BB962C8B-B14F-4D97-AF65-F5344CB8AC3E}">
        <p14:creationId xmlns:p14="http://schemas.microsoft.com/office/powerpoint/2010/main" val="1198726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87</a:t>
            </a:fld>
            <a:endParaRPr lang="en-US" altLang="zh-CN"/>
          </a:p>
        </p:txBody>
      </p:sp>
    </p:spTree>
    <p:extLst>
      <p:ext uri="{BB962C8B-B14F-4D97-AF65-F5344CB8AC3E}">
        <p14:creationId xmlns:p14="http://schemas.microsoft.com/office/powerpoint/2010/main" val="21544298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14</a:t>
            </a:fld>
            <a:endParaRPr lang="en-US" altLang="zh-CN"/>
          </a:p>
        </p:txBody>
      </p:sp>
    </p:spTree>
    <p:extLst>
      <p:ext uri="{BB962C8B-B14F-4D97-AF65-F5344CB8AC3E}">
        <p14:creationId xmlns:p14="http://schemas.microsoft.com/office/powerpoint/2010/main" val="2655609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16</a:t>
            </a:fld>
            <a:endParaRPr lang="en-US" altLang="zh-CN"/>
          </a:p>
        </p:txBody>
      </p:sp>
    </p:spTree>
    <p:extLst>
      <p:ext uri="{BB962C8B-B14F-4D97-AF65-F5344CB8AC3E}">
        <p14:creationId xmlns:p14="http://schemas.microsoft.com/office/powerpoint/2010/main" val="4007896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a:extLst>
              <a:ext uri="{FF2B5EF4-FFF2-40B4-BE49-F238E27FC236}">
                <a16:creationId xmlns:a16="http://schemas.microsoft.com/office/drawing/2014/main" id="{60F6DE2F-08BA-4C44-AB23-90CFE8D2D56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1B7F2AA2-512C-4142-A6E3-59039B44CF0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EE8DC0D5-13E8-4E4C-8E76-7C4E6698BB1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a:extLst>
              <a:ext uri="{FF2B5EF4-FFF2-40B4-BE49-F238E27FC236}">
                <a16:creationId xmlns:a16="http://schemas.microsoft.com/office/drawing/2014/main" id="{CD42A767-BC8F-4DC0-9F1F-2CD85E4959F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554213CA-B7B9-443A-8968-DAE736AE7E9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oleObject" Target="../embeddings/oleObject2.bin"/><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notesSlide" Target="../notesSlides/notesSlide27.xml"/><Relationship Id="rId7" Type="http://schemas.openxmlformats.org/officeDocument/2006/relationships/oleObject" Target="../embeddings/oleObject2.bin"/><Relationship Id="rId12"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6.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59.wmf"/><Relationship Id="rId4" Type="http://schemas.openxmlformats.org/officeDocument/2006/relationships/image" Target="../media/image58.png"/><Relationship Id="rId9"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oleObject" Target="../embeddings/oleObject1.bin"/><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7.emf"/><Relationship Id="rId11" Type="http://schemas.openxmlformats.org/officeDocument/2006/relationships/image" Target="../media/image65.png"/><Relationship Id="rId5" Type="http://schemas.openxmlformats.org/officeDocument/2006/relationships/oleObject" Target="../embeddings/oleObject2.bin"/><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6.emf"/><Relationship Id="rId9" Type="http://schemas.openxmlformats.org/officeDocument/2006/relationships/image" Target="../media/image63.png"/><Relationship Id="rId1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5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16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0.png"/><Relationship Id="rId7" Type="http://schemas.openxmlformats.org/officeDocument/2006/relationships/image" Target="../media/image16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0.png"/></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7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78.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8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8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8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50.png"/></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4866005" y="5002805"/>
            <a:ext cx="2459990" cy="460375"/>
          </a:xfrm>
          <a:prstGeom prst="rect">
            <a:avLst/>
          </a:prstGeom>
          <a:noFill/>
          <a:ln w="9525">
            <a:noFill/>
            <a:miter lim="800000"/>
          </a:ln>
        </p:spPr>
        <p:txBody>
          <a:bodyPr wrap="square">
            <a:spAutoFit/>
          </a:bodyPr>
          <a:lstStyle/>
          <a:p>
            <a:pPr algn="ctr" eaLnBrk="1" hangingPunct="1"/>
            <a:r>
              <a:rPr lang="en-US" altLang="zh-CN" sz="2400" b="1" dirty="0">
                <a:latin typeface="Times New Roman" panose="02020603050405020304" pitchFamily="18" charset="0"/>
                <a:ea typeface="微软雅黑" panose="020B0503020204020204" pitchFamily="34" charset="-122"/>
              </a:rPr>
              <a:t>2022</a:t>
            </a:r>
            <a:r>
              <a:rPr lang="zh-CN" altLang="en-US" sz="2400" b="1" dirty="0">
                <a:latin typeface="Times New Roman" panose="02020603050405020304" pitchFamily="18" charset="0"/>
                <a:ea typeface="微软雅黑" panose="020B0503020204020204" pitchFamily="34" charset="-122"/>
              </a:rPr>
              <a:t>年</a:t>
            </a:r>
            <a:r>
              <a:rPr lang="en-US" altLang="zh-CN" sz="2400" b="1" dirty="0">
                <a:latin typeface="Times New Roman" panose="02020603050405020304" pitchFamily="18" charset="0"/>
                <a:ea typeface="微软雅黑" panose="020B0503020204020204" pitchFamily="34" charset="-122"/>
              </a:rPr>
              <a:t>12</a:t>
            </a:r>
            <a:r>
              <a:rPr lang="zh-CN" altLang="en-US" b="1" dirty="0">
                <a:latin typeface="Times New Roman" panose="02020603050405020304" pitchFamily="18" charset="0"/>
              </a:rPr>
              <a:t>月</a:t>
            </a:r>
            <a:endParaRPr lang="zh-CN" altLang="zh-CN" sz="2400" b="1" dirty="0">
              <a:latin typeface="Times New Roman" panose="02020603050405020304" pitchFamily="18" charset="0"/>
              <a:ea typeface="微软雅黑" panose="020B0503020204020204" pitchFamily="34" charset="-122"/>
            </a:endParaRPr>
          </a:p>
        </p:txBody>
      </p:sp>
      <p:sp>
        <p:nvSpPr>
          <p:cNvPr id="3074" name="Rectangle 2"/>
          <p:cNvSpPr>
            <a:spLocks noGrp="1" noChangeArrowheads="1"/>
          </p:cNvSpPr>
          <p:nvPr>
            <p:ph type="ctrTitle"/>
          </p:nvPr>
        </p:nvSpPr>
        <p:spPr>
          <a:xfrm>
            <a:off x="-7426" y="2953385"/>
            <a:ext cx="12199426" cy="1263015"/>
          </a:xfrm>
          <a:solidFill>
            <a:srgbClr val="0070C0"/>
          </a:solidFill>
          <a:ln>
            <a:solidFill>
              <a:srgbClr val="0070C0"/>
            </a:solidFill>
          </a:ln>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第九章 降维</a:t>
            </a:r>
            <a:endParaRPr lang="zh-CN" altLang="en-US" sz="2400" dirty="0">
              <a:solidFill>
                <a:schemeClr val="bg1"/>
              </a:solidFill>
              <a:latin typeface="+mj-ea"/>
            </a:endParaRPr>
          </a:p>
        </p:txBody>
      </p:sp>
      <p:sp>
        <p:nvSpPr>
          <p:cNvPr id="8" name="文本框 7">
            <a:extLst>
              <a:ext uri="{FF2B5EF4-FFF2-40B4-BE49-F238E27FC236}">
                <a16:creationId xmlns:a16="http://schemas.microsoft.com/office/drawing/2014/main" id="{E4BBE288-BFA8-40E0-9C51-CAF9D87AE0B6}"/>
              </a:ext>
            </a:extLst>
          </p:cNvPr>
          <p:cNvSpPr txBox="1"/>
          <p:nvPr/>
        </p:nvSpPr>
        <p:spPr>
          <a:xfrm>
            <a:off x="3017520" y="163685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pitchFamily="34" charset="-122"/>
                <a:ea typeface="微软雅黑" panose="020B0503020204020204" pitchFamily="34" charset="-122"/>
                <a:sym typeface="+mn-ea"/>
              </a:rPr>
              <a:t>机器学习</a:t>
            </a:r>
            <a:endParaRPr lang="zh-CN" altLang="en-US" sz="54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4E82DAA-3C63-B118-DFFD-6886B6F9AA84}"/>
                  </a:ext>
                </a:extLst>
              </p:cNvPr>
              <p:cNvSpPr txBox="1"/>
              <p:nvPr/>
            </p:nvSpPr>
            <p:spPr>
              <a:xfrm>
                <a:off x="628408" y="1257352"/>
                <a:ext cx="11003808" cy="1135054"/>
              </a:xfrm>
              <a:prstGeom prst="rect">
                <a:avLst/>
              </a:prstGeom>
              <a:noFill/>
            </p:spPr>
            <p:txBody>
              <a:bodyPr wrap="square">
                <a:spAutoFit/>
              </a:bodyPr>
              <a:lstStyle/>
              <a:p>
                <a:pPr algn="just">
                  <a:lnSpc>
                    <a:spcPct val="150000"/>
                  </a:lnSpc>
                </a:pPr>
                <a14:m>
                  <m:oMath xmlns:m="http://schemas.openxmlformats.org/officeDocument/2006/math">
                    <m:r>
                      <a:rPr lang="en-US" altLang="zh-CN" sz="2400" i="1" kern="100" smtClean="0">
                        <a:effectLst/>
                        <a:latin typeface="Cambria Math" panose="02040503050406030204" pitchFamily="18" charset="0"/>
                        <a:ea typeface="+mj-ea"/>
                      </a:rPr>
                      <m:t>𝑘</m:t>
                    </m:r>
                  </m:oMath>
                </a14:m>
                <a:r>
                  <a:rPr lang="zh-CN" altLang="zh-CN" sz="2400" kern="100" dirty="0">
                    <a:effectLst/>
                    <a:latin typeface="+mj-ea"/>
                    <a:ea typeface="+mj-ea"/>
                  </a:rPr>
                  <a:t>近邻法是一种比较成熟也是最简单的机器学习算法，可以用于基本的分类与回归方法。</a:t>
                </a:r>
              </a:p>
            </p:txBody>
          </p:sp>
        </mc:Choice>
        <mc:Fallback xmlns="">
          <p:sp>
            <p:nvSpPr>
              <p:cNvPr id="3" name="文本框 2">
                <a:extLst>
                  <a:ext uri="{FF2B5EF4-FFF2-40B4-BE49-F238E27FC236}">
                    <a16:creationId xmlns:a16="http://schemas.microsoft.com/office/drawing/2014/main" id="{F4E82DAA-3C63-B118-DFFD-6886B6F9AA84}"/>
                  </a:ext>
                </a:extLst>
              </p:cNvPr>
              <p:cNvSpPr txBox="1">
                <a:spLocks noRot="1" noChangeAspect="1" noMove="1" noResize="1" noEditPoints="1" noAdjustHandles="1" noChangeArrowheads="1" noChangeShapeType="1" noTextEdit="1"/>
              </p:cNvSpPr>
              <p:nvPr/>
            </p:nvSpPr>
            <p:spPr>
              <a:xfrm>
                <a:off x="628408" y="1257352"/>
                <a:ext cx="11003808" cy="1135054"/>
              </a:xfrm>
              <a:prstGeom prst="rect">
                <a:avLst/>
              </a:prstGeom>
              <a:blipFill>
                <a:blip r:embed="rId2"/>
                <a:stretch>
                  <a:fillRect l="-831" r="-886"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D8BF545-7739-089A-0CE5-B6BF2474C924}"/>
                  </a:ext>
                </a:extLst>
              </p:cNvPr>
              <p:cNvSpPr txBox="1"/>
              <p:nvPr/>
            </p:nvSpPr>
            <p:spPr>
              <a:xfrm>
                <a:off x="648788" y="2405134"/>
                <a:ext cx="10925923" cy="1134413"/>
              </a:xfrm>
              <a:prstGeom prst="rect">
                <a:avLst/>
              </a:prstGeom>
              <a:noFill/>
            </p:spPr>
            <p:txBody>
              <a:bodyPr wrap="square" rtlCol="0">
                <a:spAutoFit/>
              </a:bodyPr>
              <a:lstStyle/>
              <a:p>
                <a:pPr marL="342900" lvl="2" indent="-342900">
                  <a:lnSpc>
                    <a:spcPct val="150000"/>
                  </a:lnSpc>
                  <a:buFont typeface="Wingdings" panose="05000000000000000000" pitchFamily="2" charset="2"/>
                  <a:buChar char="Ø"/>
                </a:pPr>
                <a:r>
                  <a:rPr lang="zh-CN" altLang="en-US" dirty="0"/>
                  <a:t>投票法：选择这</a:t>
                </a:r>
                <a14:m>
                  <m:oMath xmlns:m="http://schemas.openxmlformats.org/officeDocument/2006/math">
                    <m:r>
                      <a:rPr lang="en-US" altLang="zh-CN" b="1" i="1" kern="100" smtClean="0">
                        <a:latin typeface="Cambria Math" panose="02040503050406030204" pitchFamily="18" charset="0"/>
                      </a:rPr>
                      <m:t>𝒌</m:t>
                    </m:r>
                  </m:oMath>
                </a14:m>
                <a:r>
                  <a:rPr lang="zh-CN" altLang="en-US" dirty="0"/>
                  <a:t>个样本中出现最多的类别标记作为预测结果。</a:t>
                </a:r>
                <a:r>
                  <a:rPr lang="zh-CN" altLang="en-US" b="1" dirty="0"/>
                  <a:t>（分类任务）</a:t>
                </a:r>
                <a:endParaRPr lang="en-US" altLang="zh-CN" b="1" dirty="0"/>
              </a:p>
              <a:p>
                <a:pPr marL="342900" lvl="2" indent="-342900">
                  <a:lnSpc>
                    <a:spcPct val="150000"/>
                  </a:lnSpc>
                  <a:buFont typeface="Wingdings" panose="05000000000000000000" pitchFamily="2" charset="2"/>
                  <a:buChar char="Ø"/>
                </a:pPr>
                <a:r>
                  <a:rPr lang="zh-CN" altLang="en-US" dirty="0"/>
                  <a:t>平均法：将这</a:t>
                </a:r>
                <a14:m>
                  <m:oMath xmlns:m="http://schemas.openxmlformats.org/officeDocument/2006/math">
                    <m:r>
                      <a:rPr lang="en-US" altLang="zh-CN" b="1" i="1" kern="100" smtClean="0">
                        <a:latin typeface="Cambria Math" panose="02040503050406030204" pitchFamily="18" charset="0"/>
                      </a:rPr>
                      <m:t>𝒌</m:t>
                    </m:r>
                  </m:oMath>
                </a14:m>
                <a:r>
                  <a:rPr lang="zh-CN" altLang="en-US" dirty="0"/>
                  <a:t>个样本的实值输出标记的平均值作为预测结果。</a:t>
                </a:r>
                <a:r>
                  <a:rPr lang="zh-CN" altLang="en-US" b="1" dirty="0"/>
                  <a:t>（回归任务）</a:t>
                </a:r>
              </a:p>
            </p:txBody>
          </p:sp>
        </mc:Choice>
        <mc:Fallback xmlns="">
          <p:sp>
            <p:nvSpPr>
              <p:cNvPr id="4" name="文本框 3">
                <a:extLst>
                  <a:ext uri="{FF2B5EF4-FFF2-40B4-BE49-F238E27FC236}">
                    <a16:creationId xmlns:a16="http://schemas.microsoft.com/office/drawing/2014/main" id="{1D8BF545-7739-089A-0CE5-B6BF2474C924}"/>
                  </a:ext>
                </a:extLst>
              </p:cNvPr>
              <p:cNvSpPr txBox="1">
                <a:spLocks noRot="1" noChangeAspect="1" noMove="1" noResize="1" noEditPoints="1" noAdjustHandles="1" noChangeArrowheads="1" noChangeShapeType="1" noTextEdit="1"/>
              </p:cNvSpPr>
              <p:nvPr/>
            </p:nvSpPr>
            <p:spPr>
              <a:xfrm>
                <a:off x="648788" y="2405134"/>
                <a:ext cx="10925923" cy="1134413"/>
              </a:xfrm>
              <a:prstGeom prst="rect">
                <a:avLst/>
              </a:prstGeom>
              <a:blipFill>
                <a:blip r:embed="rId3"/>
                <a:stretch>
                  <a:fillRect l="-725" b="-1182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6A85FE7-FAF4-9B84-9831-92DD6E1E8F9B}"/>
              </a:ext>
            </a:extLst>
          </p:cNvPr>
          <p:cNvSpPr txBox="1"/>
          <p:nvPr/>
        </p:nvSpPr>
        <p:spPr>
          <a:xfrm>
            <a:off x="556706" y="3539547"/>
            <a:ext cx="10925923" cy="1134413"/>
          </a:xfrm>
          <a:prstGeom prst="rect">
            <a:avLst/>
          </a:prstGeom>
          <a:noFill/>
        </p:spPr>
        <p:txBody>
          <a:bodyPr wrap="square" rtlCol="0">
            <a:spAutoFit/>
          </a:bodyPr>
          <a:lstStyle/>
          <a:p>
            <a:pPr marL="0" lvl="2" indent="457200">
              <a:lnSpc>
                <a:spcPct val="150000"/>
              </a:lnSpc>
            </a:pPr>
            <a:r>
              <a:rPr lang="zh-CN" altLang="en-US" dirty="0"/>
              <a:t>除此之外，还可基于距离远近进行加权平均或加权投票，距离越近的样本权重越大。</a:t>
            </a:r>
            <a:endParaRPr lang="zh-CN" altLang="en-US" b="1" dirty="0"/>
          </a:p>
        </p:txBody>
      </p:sp>
    </p:spTree>
    <p:extLst>
      <p:ext uri="{BB962C8B-B14F-4D97-AF65-F5344CB8AC3E}">
        <p14:creationId xmlns:p14="http://schemas.microsoft.com/office/powerpoint/2010/main" val="241069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5" name="文本框 4">
            <a:extLst>
              <a:ext uri="{FF2B5EF4-FFF2-40B4-BE49-F238E27FC236}">
                <a16:creationId xmlns:a16="http://schemas.microsoft.com/office/drawing/2014/main" id="{F2C136EB-1599-577A-56B0-E9CBC09AEE9C}"/>
              </a:ext>
            </a:extLst>
          </p:cNvPr>
          <p:cNvSpPr txBox="1"/>
          <p:nvPr/>
        </p:nvSpPr>
        <p:spPr>
          <a:xfrm>
            <a:off x="490506" y="1523032"/>
            <a:ext cx="6273016" cy="4459041"/>
          </a:xfrm>
          <a:prstGeom prst="rect">
            <a:avLst/>
          </a:prstGeom>
          <a:noFill/>
        </p:spPr>
        <p:txBody>
          <a:bodyPr wrap="square">
            <a:spAutoFit/>
          </a:bodyPr>
          <a:lstStyle/>
          <a:p>
            <a:pPr algn="just">
              <a:lnSpc>
                <a:spcPct val="150000"/>
              </a:lnSpc>
            </a:pPr>
            <a:r>
              <a:rPr lang="zh-CN" altLang="zh-CN" sz="2400" kern="100" dirty="0">
                <a:effectLst/>
                <a:latin typeface="+mj-ea"/>
                <a:ea typeface="+mj-ea"/>
              </a:rPr>
              <a:t>算法流程如下：</a:t>
            </a:r>
          </a:p>
          <a:p>
            <a:pPr algn="just">
              <a:lnSpc>
                <a:spcPct val="150000"/>
              </a:lnSpc>
            </a:pPr>
            <a:r>
              <a:rPr lang="en-US" altLang="zh-CN" sz="2400" kern="100" dirty="0">
                <a:effectLst/>
                <a:latin typeface="+mj-ea"/>
                <a:ea typeface="+mj-ea"/>
              </a:rPr>
              <a:t>1.</a:t>
            </a:r>
            <a:r>
              <a:rPr lang="zh-CN" altLang="zh-CN" sz="2400" kern="100" dirty="0">
                <a:effectLst/>
                <a:latin typeface="+mj-ea"/>
                <a:ea typeface="+mj-ea"/>
              </a:rPr>
              <a:t>计算测试对象到训练集中每个对象的距离</a:t>
            </a:r>
            <a:r>
              <a:rPr lang="zh-CN" altLang="en-US" sz="2400" kern="100" dirty="0">
                <a:effectLst/>
                <a:latin typeface="+mj-ea"/>
                <a:ea typeface="+mj-ea"/>
              </a:rPr>
              <a:t>；</a:t>
            </a:r>
            <a:endParaRPr lang="zh-CN" altLang="zh-CN" sz="2400" kern="100" dirty="0">
              <a:effectLst/>
              <a:latin typeface="+mj-ea"/>
              <a:ea typeface="+mj-ea"/>
            </a:endParaRPr>
          </a:p>
          <a:p>
            <a:pPr algn="just">
              <a:lnSpc>
                <a:spcPct val="150000"/>
              </a:lnSpc>
            </a:pPr>
            <a:r>
              <a:rPr lang="en-US" altLang="zh-CN" sz="2400" kern="100" dirty="0">
                <a:effectLst/>
                <a:latin typeface="+mj-ea"/>
                <a:ea typeface="+mj-ea"/>
              </a:rPr>
              <a:t>2.</a:t>
            </a:r>
            <a:r>
              <a:rPr lang="zh-CN" altLang="zh-CN" sz="2400" kern="100" dirty="0">
                <a:effectLst/>
                <a:latin typeface="+mj-ea"/>
                <a:ea typeface="+mj-ea"/>
              </a:rPr>
              <a:t>按照距离的远近排序</a:t>
            </a:r>
            <a:r>
              <a:rPr lang="zh-CN" altLang="en-US" sz="2400" kern="100" dirty="0">
                <a:effectLst/>
                <a:latin typeface="+mj-ea"/>
                <a:ea typeface="+mj-ea"/>
              </a:rPr>
              <a:t>；</a:t>
            </a:r>
            <a:endParaRPr lang="zh-CN" altLang="zh-CN" sz="2400" kern="100" dirty="0">
              <a:effectLst/>
              <a:latin typeface="+mj-ea"/>
              <a:ea typeface="+mj-ea"/>
            </a:endParaRPr>
          </a:p>
          <a:p>
            <a:pPr algn="just">
              <a:lnSpc>
                <a:spcPct val="150000"/>
              </a:lnSpc>
            </a:pPr>
            <a:r>
              <a:rPr lang="en-US" altLang="zh-CN" sz="2400" kern="100" dirty="0">
                <a:effectLst/>
                <a:latin typeface="+mj-ea"/>
                <a:ea typeface="+mj-ea"/>
              </a:rPr>
              <a:t>3.</a:t>
            </a:r>
            <a:r>
              <a:rPr lang="zh-CN" altLang="zh-CN" sz="2400" kern="100" dirty="0">
                <a:effectLst/>
                <a:latin typeface="+mj-ea"/>
                <a:ea typeface="+mj-ea"/>
              </a:rPr>
              <a:t>选取与当前测试对象最近的</a:t>
            </a:r>
            <a:r>
              <a:rPr lang="en-US" altLang="zh-CN" sz="2400" kern="100" dirty="0">
                <a:effectLst/>
                <a:latin typeface="+mj-ea"/>
                <a:ea typeface="+mj-ea"/>
              </a:rPr>
              <a:t>k</a:t>
            </a:r>
            <a:r>
              <a:rPr lang="zh-CN" altLang="zh-CN" sz="2400" kern="100" dirty="0">
                <a:effectLst/>
                <a:latin typeface="+mj-ea"/>
                <a:ea typeface="+mj-ea"/>
              </a:rPr>
              <a:t>的训练对象，作为该测试对象的邻居</a:t>
            </a:r>
            <a:r>
              <a:rPr lang="zh-CN" altLang="en-US" sz="2400" kern="100" dirty="0">
                <a:effectLst/>
                <a:latin typeface="+mj-ea"/>
                <a:ea typeface="+mj-ea"/>
              </a:rPr>
              <a:t>；</a:t>
            </a:r>
            <a:endParaRPr lang="zh-CN" altLang="zh-CN" sz="2400" kern="100" dirty="0">
              <a:effectLst/>
              <a:latin typeface="+mj-ea"/>
              <a:ea typeface="+mj-ea"/>
            </a:endParaRPr>
          </a:p>
          <a:p>
            <a:pPr algn="just">
              <a:lnSpc>
                <a:spcPct val="150000"/>
              </a:lnSpc>
            </a:pPr>
            <a:r>
              <a:rPr lang="en-US" altLang="zh-CN" sz="2400" kern="100" dirty="0">
                <a:effectLst/>
                <a:latin typeface="+mj-ea"/>
                <a:ea typeface="+mj-ea"/>
              </a:rPr>
              <a:t>4.</a:t>
            </a:r>
            <a:r>
              <a:rPr lang="zh-CN" altLang="zh-CN" sz="2400" kern="100" dirty="0">
                <a:effectLst/>
                <a:latin typeface="+mj-ea"/>
                <a:ea typeface="+mj-ea"/>
              </a:rPr>
              <a:t>统计这</a:t>
            </a:r>
            <a:r>
              <a:rPr lang="en-US" altLang="zh-CN" sz="2400" kern="100" dirty="0">
                <a:effectLst/>
                <a:latin typeface="+mj-ea"/>
                <a:ea typeface="+mj-ea"/>
              </a:rPr>
              <a:t>k</a:t>
            </a:r>
            <a:r>
              <a:rPr lang="zh-CN" altLang="zh-CN" sz="2400" kern="100" dirty="0">
                <a:effectLst/>
                <a:latin typeface="+mj-ea"/>
                <a:ea typeface="+mj-ea"/>
              </a:rPr>
              <a:t>个邻居的类别频次</a:t>
            </a:r>
            <a:r>
              <a:rPr lang="zh-CN" altLang="en-US" sz="2400" kern="100" dirty="0">
                <a:effectLst/>
                <a:latin typeface="+mj-ea"/>
                <a:ea typeface="+mj-ea"/>
              </a:rPr>
              <a:t>；</a:t>
            </a:r>
            <a:endParaRPr lang="zh-CN" altLang="zh-CN" sz="2400" kern="100" dirty="0">
              <a:effectLst/>
              <a:latin typeface="+mj-ea"/>
              <a:ea typeface="+mj-ea"/>
            </a:endParaRPr>
          </a:p>
          <a:p>
            <a:pPr algn="just">
              <a:lnSpc>
                <a:spcPct val="150000"/>
              </a:lnSpc>
            </a:pPr>
            <a:r>
              <a:rPr lang="en-US" altLang="zh-CN" sz="2400" kern="100" dirty="0">
                <a:effectLst/>
                <a:latin typeface="+mj-ea"/>
                <a:ea typeface="+mj-ea"/>
              </a:rPr>
              <a:t>5.k</a:t>
            </a:r>
            <a:r>
              <a:rPr lang="zh-CN" altLang="zh-CN" sz="2400" kern="100" dirty="0">
                <a:effectLst/>
                <a:latin typeface="+mj-ea"/>
                <a:ea typeface="+mj-ea"/>
              </a:rPr>
              <a:t>个邻居里频次最高的类别，即为测试对象的类别</a:t>
            </a:r>
            <a:r>
              <a:rPr lang="zh-CN" altLang="en-US" sz="2400" kern="100" dirty="0">
                <a:effectLst/>
                <a:latin typeface="+mj-ea"/>
                <a:ea typeface="+mj-ea"/>
              </a:rPr>
              <a:t>；</a:t>
            </a:r>
            <a:endParaRPr lang="zh-CN" altLang="zh-CN" sz="2400" kern="100" dirty="0">
              <a:effectLst/>
              <a:latin typeface="+mj-ea"/>
              <a:ea typeface="+mj-ea"/>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6C7829-922F-EF80-345C-CDC990FEF0B5}"/>
                  </a:ext>
                </a:extLst>
              </p:cNvPr>
              <p:cNvSpPr txBox="1"/>
              <p:nvPr/>
            </p:nvSpPr>
            <p:spPr>
              <a:xfrm>
                <a:off x="7833742" y="2003417"/>
                <a:ext cx="3089295" cy="581057"/>
              </a:xfrm>
              <a:prstGeom prst="rect">
                <a:avLst/>
              </a:prstGeom>
              <a:noFill/>
            </p:spPr>
            <p:txBody>
              <a:bodyPr wrap="square">
                <a:spAutoFit/>
              </a:bodyPr>
              <a:lstStyle/>
              <a:p>
                <a:pPr indent="266700" algn="just">
                  <a:lnSpc>
                    <a:spcPct val="150000"/>
                  </a:lnSpc>
                </a:pPr>
                <a14:m>
                  <m:oMath xmlns:m="http://schemas.openxmlformats.org/officeDocument/2006/math">
                    <m:r>
                      <a:rPr lang="en-US" altLang="zh-CN" kern="100">
                        <a:latin typeface="Cambria Math" panose="02040503050406030204" pitchFamily="18" charset="0"/>
                        <a:ea typeface="+mj-ea"/>
                      </a:rPr>
                      <m:t>𝑘</m:t>
                    </m:r>
                  </m:oMath>
                </a14:m>
                <a:r>
                  <a:rPr lang="zh-CN" altLang="zh-CN" kern="100" dirty="0">
                    <a:latin typeface="+mj-ea"/>
                    <a:ea typeface="+mj-ea"/>
                  </a:rPr>
                  <a:t>近邻法的三要素</a:t>
                </a:r>
              </a:p>
            </p:txBody>
          </p:sp>
        </mc:Choice>
        <mc:Fallback xmlns="">
          <p:sp>
            <p:nvSpPr>
              <p:cNvPr id="3" name="文本框 2">
                <a:extLst>
                  <a:ext uri="{FF2B5EF4-FFF2-40B4-BE49-F238E27FC236}">
                    <a16:creationId xmlns:a16="http://schemas.microsoft.com/office/drawing/2014/main" id="{EC6C7829-922F-EF80-345C-CDC990FEF0B5}"/>
                  </a:ext>
                </a:extLst>
              </p:cNvPr>
              <p:cNvSpPr txBox="1">
                <a:spLocks noRot="1" noChangeAspect="1" noMove="1" noResize="1" noEditPoints="1" noAdjustHandles="1" noChangeArrowheads="1" noChangeShapeType="1" noTextEdit="1"/>
              </p:cNvSpPr>
              <p:nvPr/>
            </p:nvSpPr>
            <p:spPr>
              <a:xfrm>
                <a:off x="7833742" y="2003417"/>
                <a:ext cx="3089295" cy="581057"/>
              </a:xfrm>
              <a:prstGeom prst="rect">
                <a:avLst/>
              </a:prstGeom>
              <a:blipFill>
                <a:blip r:embed="rId3"/>
                <a:stretch>
                  <a:fillRect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BF8AF9F-821C-78BD-D972-465446A3C8EF}"/>
                  </a:ext>
                </a:extLst>
              </p:cNvPr>
              <p:cNvSpPr txBox="1"/>
              <p:nvPr/>
            </p:nvSpPr>
            <p:spPr>
              <a:xfrm>
                <a:off x="8509518" y="2584474"/>
                <a:ext cx="2338873" cy="1689052"/>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14:m>
                  <m:oMath xmlns:m="http://schemas.openxmlformats.org/officeDocument/2006/math">
                    <m:r>
                      <a:rPr lang="en-US" altLang="zh-CN" kern="100" smtClean="0">
                        <a:latin typeface="Cambria Math" panose="02040503050406030204" pitchFamily="18" charset="0"/>
                        <a:ea typeface="+mj-ea"/>
                      </a:rPr>
                      <m:t>𝑘</m:t>
                    </m:r>
                  </m:oMath>
                </a14:m>
                <a:r>
                  <a:rPr lang="zh-CN" altLang="zh-CN" kern="100" dirty="0">
                    <a:latin typeface="+mj-ea"/>
                    <a:ea typeface="+mj-ea"/>
                  </a:rPr>
                  <a:t>值选择。</a:t>
                </a:r>
              </a:p>
              <a:p>
                <a:pPr marL="342900" indent="-342900" algn="just">
                  <a:lnSpc>
                    <a:spcPct val="150000"/>
                  </a:lnSpc>
                  <a:buFont typeface="Wingdings" panose="05000000000000000000" pitchFamily="2" charset="2"/>
                  <a:buChar char="Ø"/>
                </a:pPr>
                <a:r>
                  <a:rPr lang="zh-CN" altLang="zh-CN" kern="100" dirty="0">
                    <a:latin typeface="+mj-ea"/>
                    <a:ea typeface="+mj-ea"/>
                  </a:rPr>
                  <a:t>距离度量。</a:t>
                </a:r>
              </a:p>
              <a:p>
                <a:pPr marL="342900" indent="-342900" algn="just">
                  <a:lnSpc>
                    <a:spcPct val="150000"/>
                  </a:lnSpc>
                  <a:buFont typeface="Wingdings" panose="05000000000000000000" pitchFamily="2" charset="2"/>
                  <a:buChar char="Ø"/>
                </a:pPr>
                <a:r>
                  <a:rPr lang="zh-CN" altLang="zh-CN" kern="100" dirty="0">
                    <a:latin typeface="+mj-ea"/>
                    <a:ea typeface="+mj-ea"/>
                  </a:rPr>
                  <a:t>决策规则。</a:t>
                </a:r>
              </a:p>
            </p:txBody>
          </p:sp>
        </mc:Choice>
        <mc:Fallback xmlns="">
          <p:sp>
            <p:nvSpPr>
              <p:cNvPr id="7" name="文本框 6">
                <a:extLst>
                  <a:ext uri="{FF2B5EF4-FFF2-40B4-BE49-F238E27FC236}">
                    <a16:creationId xmlns:a16="http://schemas.microsoft.com/office/drawing/2014/main" id="{ABF8AF9F-821C-78BD-D972-465446A3C8EF}"/>
                  </a:ext>
                </a:extLst>
              </p:cNvPr>
              <p:cNvSpPr txBox="1">
                <a:spLocks noRot="1" noChangeAspect="1" noMove="1" noResize="1" noEditPoints="1" noAdjustHandles="1" noChangeArrowheads="1" noChangeShapeType="1" noTextEdit="1"/>
              </p:cNvSpPr>
              <p:nvPr/>
            </p:nvSpPr>
            <p:spPr>
              <a:xfrm>
                <a:off x="8509518" y="2584474"/>
                <a:ext cx="2338873" cy="1689052"/>
              </a:xfrm>
              <a:prstGeom prst="rect">
                <a:avLst/>
              </a:prstGeom>
              <a:blipFill>
                <a:blip r:embed="rId4"/>
                <a:stretch>
                  <a:fillRect l="-3646" b="-758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EBC6B12-8B39-5E53-9368-F545D0D8BD89}"/>
              </a:ext>
            </a:extLst>
          </p:cNvPr>
          <p:cNvSpPr/>
          <p:nvPr/>
        </p:nvSpPr>
        <p:spPr>
          <a:xfrm>
            <a:off x="7993224" y="2003417"/>
            <a:ext cx="2693437" cy="2388191"/>
          </a:xfrm>
          <a:prstGeom prst="rect">
            <a:avLst/>
          </a:prstGeom>
          <a:noFill/>
          <a:ln w="63500">
            <a:solidFill>
              <a:srgbClr val="0070C0"/>
            </a:solidFill>
            <a:miter lim="800000"/>
            <a:headEnd/>
            <a:tailEn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1518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2C136EB-1599-577A-56B0-E9CBC09AEE9C}"/>
                  </a:ext>
                </a:extLst>
              </p:cNvPr>
              <p:cNvSpPr txBox="1"/>
              <p:nvPr/>
            </p:nvSpPr>
            <p:spPr>
              <a:xfrm>
                <a:off x="694490" y="1635576"/>
                <a:ext cx="5361654" cy="3351046"/>
              </a:xfrm>
              <a:prstGeom prst="rect">
                <a:avLst/>
              </a:prstGeom>
              <a:noFill/>
            </p:spPr>
            <p:txBody>
              <a:bodyPr wrap="square">
                <a:spAutoFit/>
              </a:bodyPr>
              <a:lstStyle/>
              <a:p>
                <a:pPr algn="just">
                  <a:lnSpc>
                    <a:spcPct val="150000"/>
                  </a:lnSpc>
                </a:pPr>
                <a14:m>
                  <m:oMath xmlns:m="http://schemas.openxmlformats.org/officeDocument/2006/math">
                    <m:r>
                      <a:rPr lang="en-US" altLang="zh-CN" b="1" i="1" kern="100" smtClean="0">
                        <a:latin typeface="Cambria Math" panose="02040503050406030204" pitchFamily="18" charset="0"/>
                        <a:ea typeface="+mj-ea"/>
                      </a:rPr>
                      <m:t>𝒌</m:t>
                    </m:r>
                  </m:oMath>
                </a14:m>
                <a:r>
                  <a:rPr lang="zh-CN" altLang="en-US" sz="2400" kern="100" dirty="0">
                    <a:effectLst/>
                    <a:latin typeface="+mj-ea"/>
                    <a:ea typeface="+mj-ea"/>
                  </a:rPr>
                  <a:t>近邻分类器中的</a:t>
                </a:r>
                <a14:m>
                  <m:oMath xmlns:m="http://schemas.openxmlformats.org/officeDocument/2006/math">
                    <m:r>
                      <a:rPr lang="en-US" altLang="zh-CN" b="1" i="1" kern="100">
                        <a:latin typeface="Cambria Math" panose="02040503050406030204" pitchFamily="18" charset="0"/>
                      </a:rPr>
                      <m:t>𝒌</m:t>
                    </m:r>
                  </m:oMath>
                </a14:m>
                <a:r>
                  <a:rPr lang="zh-CN" altLang="en-US" sz="2400" kern="100" dirty="0">
                    <a:effectLst/>
                    <a:latin typeface="+mj-ea"/>
                    <a:ea typeface="+mj-ea"/>
                  </a:rPr>
                  <a:t>是一个重要参数，当</a:t>
                </a:r>
                <a14:m>
                  <m:oMath xmlns:m="http://schemas.openxmlformats.org/officeDocument/2006/math">
                    <m:r>
                      <a:rPr lang="en-US" altLang="zh-CN" b="1" i="1" kern="100">
                        <a:latin typeface="Cambria Math" panose="02040503050406030204" pitchFamily="18" charset="0"/>
                      </a:rPr>
                      <m:t>𝒌</m:t>
                    </m:r>
                  </m:oMath>
                </a14:m>
                <a:r>
                  <a:rPr lang="zh-CN" altLang="en-US" sz="2400" kern="100" dirty="0">
                    <a:effectLst/>
                    <a:latin typeface="+mj-ea"/>
                    <a:ea typeface="+mj-ea"/>
                  </a:rPr>
                  <a:t>取不同值时，分类结果会有显著不同。另一方面，若采用不同的距离计算方式，则找出的“近邻”可能有显著差别，从而也会导致分类结果有显著不同。</a:t>
                </a:r>
              </a:p>
            </p:txBody>
          </p:sp>
        </mc:Choice>
        <mc:Fallback xmlns="">
          <p:sp>
            <p:nvSpPr>
              <p:cNvPr id="5" name="文本框 4">
                <a:extLst>
                  <a:ext uri="{FF2B5EF4-FFF2-40B4-BE49-F238E27FC236}">
                    <a16:creationId xmlns:a16="http://schemas.microsoft.com/office/drawing/2014/main" id="{F2C136EB-1599-577A-56B0-E9CBC09AEE9C}"/>
                  </a:ext>
                </a:extLst>
              </p:cNvPr>
              <p:cNvSpPr txBox="1">
                <a:spLocks noRot="1" noChangeAspect="1" noMove="1" noResize="1" noEditPoints="1" noAdjustHandles="1" noChangeArrowheads="1" noChangeShapeType="1" noTextEdit="1"/>
              </p:cNvSpPr>
              <p:nvPr/>
            </p:nvSpPr>
            <p:spPr>
              <a:xfrm>
                <a:off x="694490" y="1635576"/>
                <a:ext cx="5361654" cy="3351046"/>
              </a:xfrm>
              <a:prstGeom prst="rect">
                <a:avLst/>
              </a:prstGeom>
              <a:blipFill>
                <a:blip r:embed="rId3"/>
                <a:stretch>
                  <a:fillRect l="-1820" r="-1706" b="-3273"/>
                </a:stretch>
              </a:blipFill>
            </p:spPr>
            <p:txBody>
              <a:bodyPr/>
              <a:lstStyle/>
              <a:p>
                <a:r>
                  <a:rPr lang="zh-CN" altLang="en-US">
                    <a:noFill/>
                  </a:rPr>
                  <a:t> </a:t>
                </a:r>
              </a:p>
            </p:txBody>
          </p:sp>
        </mc:Fallback>
      </mc:AlternateContent>
      <p:sp>
        <p:nvSpPr>
          <p:cNvPr id="3" name="流程图: 接点 2">
            <a:extLst>
              <a:ext uri="{FF2B5EF4-FFF2-40B4-BE49-F238E27FC236}">
                <a16:creationId xmlns:a16="http://schemas.microsoft.com/office/drawing/2014/main" id="{101C1033-53B7-B5F5-51FB-772B034BB2EA}"/>
              </a:ext>
            </a:extLst>
          </p:cNvPr>
          <p:cNvSpPr/>
          <p:nvPr/>
        </p:nvSpPr>
        <p:spPr>
          <a:xfrm>
            <a:off x="7765355" y="3516927"/>
            <a:ext cx="1249829" cy="1181878"/>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B397D3DC-FC02-09FB-C0F9-113A7E05CA87}"/>
              </a:ext>
            </a:extLst>
          </p:cNvPr>
          <p:cNvSpPr/>
          <p:nvPr/>
        </p:nvSpPr>
        <p:spPr>
          <a:xfrm>
            <a:off x="7230783" y="2919044"/>
            <a:ext cx="2353969" cy="2265268"/>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2EF1559E-BEDC-ABAF-7EFE-CB8689D26757}"/>
              </a:ext>
            </a:extLst>
          </p:cNvPr>
          <p:cNvSpPr/>
          <p:nvPr/>
        </p:nvSpPr>
        <p:spPr>
          <a:xfrm>
            <a:off x="6654011" y="2363373"/>
            <a:ext cx="3488781" cy="3341077"/>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F220D5D-380D-9B45-A8B1-2AEFD04DF1B5}"/>
              </a:ext>
            </a:extLst>
          </p:cNvPr>
          <p:cNvSpPr txBox="1"/>
          <p:nvPr/>
        </p:nvSpPr>
        <p:spPr>
          <a:xfrm>
            <a:off x="8194420" y="3834734"/>
            <a:ext cx="536817" cy="461665"/>
          </a:xfrm>
          <a:prstGeom prst="rect">
            <a:avLst/>
          </a:prstGeom>
          <a:noFill/>
        </p:spPr>
        <p:txBody>
          <a:bodyPr wrap="square" rtlCol="0">
            <a:spAutoFit/>
          </a:bodyPr>
          <a:lstStyle/>
          <a:p>
            <a:r>
              <a:rPr lang="zh-CN" altLang="en-US" b="1" dirty="0"/>
              <a:t>？</a:t>
            </a:r>
          </a:p>
        </p:txBody>
      </p:sp>
      <p:sp>
        <p:nvSpPr>
          <p:cNvPr id="19" name="文本框 18">
            <a:extLst>
              <a:ext uri="{FF2B5EF4-FFF2-40B4-BE49-F238E27FC236}">
                <a16:creationId xmlns:a16="http://schemas.microsoft.com/office/drawing/2014/main" id="{C4803188-31CD-2F70-5447-61959A41A21F}"/>
              </a:ext>
            </a:extLst>
          </p:cNvPr>
          <p:cNvSpPr txBox="1"/>
          <p:nvPr/>
        </p:nvSpPr>
        <p:spPr>
          <a:xfrm>
            <a:off x="7858354" y="4047979"/>
            <a:ext cx="397020" cy="461665"/>
          </a:xfrm>
          <a:prstGeom prst="rect">
            <a:avLst/>
          </a:prstGeom>
          <a:noFill/>
        </p:spPr>
        <p:txBody>
          <a:bodyPr wrap="square" rtlCol="0">
            <a:spAutoFit/>
          </a:bodyPr>
          <a:lstStyle/>
          <a:p>
            <a:r>
              <a:rPr lang="en-US" altLang="zh-CN" b="1" dirty="0"/>
              <a:t>+</a:t>
            </a:r>
            <a:endParaRPr lang="zh-CN" altLang="en-US" b="1" dirty="0"/>
          </a:p>
        </p:txBody>
      </p:sp>
      <p:sp>
        <p:nvSpPr>
          <p:cNvPr id="21" name="文本框 20">
            <a:extLst>
              <a:ext uri="{FF2B5EF4-FFF2-40B4-BE49-F238E27FC236}">
                <a16:creationId xmlns:a16="http://schemas.microsoft.com/office/drawing/2014/main" id="{0AE059DC-64A4-CCFD-09B2-00D365C5A58C}"/>
              </a:ext>
            </a:extLst>
          </p:cNvPr>
          <p:cNvSpPr txBox="1"/>
          <p:nvPr/>
        </p:nvSpPr>
        <p:spPr>
          <a:xfrm>
            <a:off x="9165949" y="3292820"/>
            <a:ext cx="332366" cy="523220"/>
          </a:xfrm>
          <a:prstGeom prst="rect">
            <a:avLst/>
          </a:prstGeom>
          <a:noFill/>
        </p:spPr>
        <p:txBody>
          <a:bodyPr wrap="square" rtlCol="0">
            <a:spAutoFit/>
          </a:bodyPr>
          <a:lstStyle/>
          <a:p>
            <a:r>
              <a:rPr lang="en-US" altLang="zh-CN" sz="2800" b="1" dirty="0">
                <a:solidFill>
                  <a:srgbClr val="FF0000"/>
                </a:solidFill>
              </a:rPr>
              <a:t>-</a:t>
            </a:r>
            <a:endParaRPr lang="zh-CN" altLang="en-US" sz="2800" b="1" dirty="0">
              <a:solidFill>
                <a:srgbClr val="FF0000"/>
              </a:solidFill>
            </a:endParaRPr>
          </a:p>
        </p:txBody>
      </p:sp>
      <p:sp>
        <p:nvSpPr>
          <p:cNvPr id="22" name="文本框 21">
            <a:extLst>
              <a:ext uri="{FF2B5EF4-FFF2-40B4-BE49-F238E27FC236}">
                <a16:creationId xmlns:a16="http://schemas.microsoft.com/office/drawing/2014/main" id="{1726BA8B-C855-5DC0-21F8-D97F3C6C8AE7}"/>
              </a:ext>
            </a:extLst>
          </p:cNvPr>
          <p:cNvSpPr txBox="1"/>
          <p:nvPr/>
        </p:nvSpPr>
        <p:spPr>
          <a:xfrm>
            <a:off x="7590992" y="4426521"/>
            <a:ext cx="332366" cy="523220"/>
          </a:xfrm>
          <a:prstGeom prst="rect">
            <a:avLst/>
          </a:prstGeom>
          <a:noFill/>
        </p:spPr>
        <p:txBody>
          <a:bodyPr wrap="square" rtlCol="0">
            <a:spAutoFit/>
          </a:bodyPr>
          <a:lstStyle/>
          <a:p>
            <a:r>
              <a:rPr lang="en-US" altLang="zh-CN" sz="2800" b="1" dirty="0">
                <a:solidFill>
                  <a:srgbClr val="FF0000"/>
                </a:solidFill>
              </a:rPr>
              <a:t>-</a:t>
            </a:r>
            <a:endParaRPr lang="zh-CN" altLang="en-US" sz="2800" b="1" dirty="0">
              <a:solidFill>
                <a:srgbClr val="FF0000"/>
              </a:solidFill>
            </a:endParaRPr>
          </a:p>
        </p:txBody>
      </p:sp>
      <p:sp>
        <p:nvSpPr>
          <p:cNvPr id="23" name="文本框 22">
            <a:extLst>
              <a:ext uri="{FF2B5EF4-FFF2-40B4-BE49-F238E27FC236}">
                <a16:creationId xmlns:a16="http://schemas.microsoft.com/office/drawing/2014/main" id="{5C3009B2-D18A-3F86-6ABB-5E6D918EC2D9}"/>
              </a:ext>
            </a:extLst>
          </p:cNvPr>
          <p:cNvSpPr txBox="1"/>
          <p:nvPr/>
        </p:nvSpPr>
        <p:spPr>
          <a:xfrm>
            <a:off x="9304387" y="4910612"/>
            <a:ext cx="397020" cy="461665"/>
          </a:xfrm>
          <a:prstGeom prst="rect">
            <a:avLst/>
          </a:prstGeom>
          <a:noFill/>
        </p:spPr>
        <p:txBody>
          <a:bodyPr wrap="square" rtlCol="0">
            <a:spAutoFit/>
          </a:bodyPr>
          <a:lstStyle/>
          <a:p>
            <a:r>
              <a:rPr lang="en-US" altLang="zh-CN" b="1" dirty="0"/>
              <a:t>+</a:t>
            </a:r>
            <a:endParaRPr lang="zh-CN" altLang="en-US" b="1" dirty="0"/>
          </a:p>
        </p:txBody>
      </p:sp>
      <p:sp>
        <p:nvSpPr>
          <p:cNvPr id="24" name="文本框 23">
            <a:extLst>
              <a:ext uri="{FF2B5EF4-FFF2-40B4-BE49-F238E27FC236}">
                <a16:creationId xmlns:a16="http://schemas.microsoft.com/office/drawing/2014/main" id="{211B5F93-18F1-FB2F-AC29-F1BDB3A8805A}"/>
              </a:ext>
            </a:extLst>
          </p:cNvPr>
          <p:cNvSpPr txBox="1"/>
          <p:nvPr/>
        </p:nvSpPr>
        <p:spPr>
          <a:xfrm>
            <a:off x="6833925" y="3061988"/>
            <a:ext cx="397020" cy="461665"/>
          </a:xfrm>
          <a:prstGeom prst="rect">
            <a:avLst/>
          </a:prstGeom>
          <a:noFill/>
        </p:spPr>
        <p:txBody>
          <a:bodyPr wrap="square" rtlCol="0">
            <a:spAutoFit/>
          </a:bodyPr>
          <a:lstStyle/>
          <a:p>
            <a:r>
              <a:rPr lang="en-US" altLang="zh-CN" b="1" dirty="0"/>
              <a:t>+</a:t>
            </a:r>
            <a:endParaRPr lang="zh-CN" altLang="en-US" b="1" dirty="0"/>
          </a:p>
        </p:txBody>
      </p:sp>
      <p:sp>
        <p:nvSpPr>
          <p:cNvPr id="28" name="文本框 27">
            <a:extLst>
              <a:ext uri="{FF2B5EF4-FFF2-40B4-BE49-F238E27FC236}">
                <a16:creationId xmlns:a16="http://schemas.microsoft.com/office/drawing/2014/main" id="{EE20CCCC-DA44-873D-F8AC-E784A8A7C161}"/>
              </a:ext>
            </a:extLst>
          </p:cNvPr>
          <p:cNvSpPr txBox="1"/>
          <p:nvPr/>
        </p:nvSpPr>
        <p:spPr>
          <a:xfrm>
            <a:off x="9931785" y="1330570"/>
            <a:ext cx="1911101" cy="1688411"/>
          </a:xfrm>
          <a:prstGeom prst="rect">
            <a:avLst/>
          </a:prstGeom>
          <a:noFill/>
        </p:spPr>
        <p:txBody>
          <a:bodyPr wrap="square" rtlCol="0">
            <a:spAutoFit/>
          </a:bodyPr>
          <a:lstStyle/>
          <a:p>
            <a:pPr>
              <a:lnSpc>
                <a:spcPct val="150000"/>
              </a:lnSpc>
            </a:pPr>
            <a:r>
              <a:rPr lang="en-US" altLang="zh-CN" b="1" dirty="0"/>
              <a:t>?</a:t>
            </a:r>
            <a:r>
              <a:rPr lang="zh-CN" altLang="en-US" dirty="0"/>
              <a:t>：测试样本</a:t>
            </a:r>
            <a:endParaRPr lang="en-US" altLang="zh-CN" dirty="0"/>
          </a:p>
          <a:p>
            <a:pPr>
              <a:lnSpc>
                <a:spcPct val="150000"/>
              </a:lnSpc>
            </a:pPr>
            <a:r>
              <a:rPr lang="en-US" altLang="zh-CN" b="1" dirty="0"/>
              <a:t>+</a:t>
            </a:r>
            <a:r>
              <a:rPr lang="zh-CN" altLang="en-US" dirty="0"/>
              <a:t>：正例</a:t>
            </a:r>
            <a:endParaRPr lang="en-US" altLang="zh-CN" dirty="0"/>
          </a:p>
          <a:p>
            <a:pPr>
              <a:lnSpc>
                <a:spcPct val="150000"/>
              </a:lnSpc>
            </a:pPr>
            <a:r>
              <a:rPr lang="en-US" altLang="zh-CN" b="1" dirty="0"/>
              <a:t>-</a:t>
            </a:r>
            <a:r>
              <a:rPr lang="en-US" altLang="zh-CN" dirty="0"/>
              <a:t> </a:t>
            </a:r>
            <a:r>
              <a:rPr lang="zh-CN" altLang="en-US" dirty="0"/>
              <a:t>：反例</a:t>
            </a:r>
            <a:endParaRPr lang="en-US" altLang="zh-CN" dirty="0"/>
          </a:p>
        </p:txBody>
      </p:sp>
    </p:spTree>
    <p:extLst>
      <p:ext uri="{BB962C8B-B14F-4D97-AF65-F5344CB8AC3E}">
        <p14:creationId xmlns:p14="http://schemas.microsoft.com/office/powerpoint/2010/main" val="1369303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mc:AlternateContent xmlns:mc="http://schemas.openxmlformats.org/markup-compatibility/2006" xmlns:a14="http://schemas.microsoft.com/office/drawing/2010/main">
        <mc:Choice Requires="a14">
          <p:sp>
            <p:nvSpPr>
              <p:cNvPr id="15" name="Text Placeholder 2">
                <a:extLst>
                  <a:ext uri="{FF2B5EF4-FFF2-40B4-BE49-F238E27FC236}">
                    <a16:creationId xmlns:a16="http://schemas.microsoft.com/office/drawing/2014/main" id="{2DDA1A7B-C452-CB78-CCD3-3B2A8B1D919E}"/>
                  </a:ext>
                </a:extLst>
              </p:cNvPr>
              <p:cNvSpPr txBox="1">
                <a:spLocks/>
              </p:cNvSpPr>
              <p:nvPr/>
            </p:nvSpPr>
            <p:spPr>
              <a:xfrm>
                <a:off x="450164" y="1373292"/>
                <a:ext cx="11367185" cy="581057"/>
              </a:xfrm>
              <a:prstGeom prst="rect">
                <a:avLst/>
              </a:prstGeom>
              <a:noFill/>
            </p:spPr>
            <p:txBody>
              <a:bodyPr wrap="square">
                <a:spAutoFit/>
              </a:bodyPr>
              <a:lstStyle>
                <a:defPPr>
                  <a:defRPr lang="zh-CN"/>
                </a:defPPr>
                <a:lvl1pPr algn="just">
                  <a:lnSpc>
                    <a:spcPct val="150000"/>
                  </a:lnSpc>
                  <a:defRPr kern="100">
                    <a:effectLst/>
                    <a:latin typeface="+mj-ea"/>
                    <a:ea typeface="+mj-ea"/>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dirty="0"/>
                  <a:t>分析</a:t>
                </a:r>
                <a:r>
                  <a:rPr lang="en-US" altLang="zh-CN" b="1" dirty="0"/>
                  <a:t>1NN</a:t>
                </a:r>
                <a:r>
                  <a:rPr lang="zh-CN" altLang="en-US" b="1" dirty="0"/>
                  <a:t>二分类错误率</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𝒆𝒓𝒓</m:t>
                    </m:r>
                    <m:r>
                      <a:rPr lang="en-US" altLang="zh-CN" b="1" i="1" smtClean="0">
                        <a:latin typeface="Cambria Math" panose="02040503050406030204" pitchFamily="18" charset="0"/>
                      </a:rPr>
                      <m:t>)</m:t>
                    </m:r>
                  </m:oMath>
                </a14:m>
                <a:endParaRPr lang="en-US" b="1" dirty="0"/>
              </a:p>
            </p:txBody>
          </p:sp>
        </mc:Choice>
        <mc:Fallback xmlns="">
          <p:sp>
            <p:nvSpPr>
              <p:cNvPr id="15" name="Text Placeholder 2">
                <a:extLst>
                  <a:ext uri="{FF2B5EF4-FFF2-40B4-BE49-F238E27FC236}">
                    <a16:creationId xmlns:a16="http://schemas.microsoft.com/office/drawing/2014/main" id="{2DDA1A7B-C452-CB78-CCD3-3B2A8B1D919E}"/>
                  </a:ext>
                </a:extLst>
              </p:cNvPr>
              <p:cNvSpPr txBox="1">
                <a:spLocks noRot="1" noChangeAspect="1" noMove="1" noResize="1" noEditPoints="1" noAdjustHandles="1" noChangeArrowheads="1" noChangeShapeType="1" noTextEdit="1"/>
              </p:cNvSpPr>
              <p:nvPr/>
            </p:nvSpPr>
            <p:spPr>
              <a:xfrm>
                <a:off x="450164" y="1373292"/>
                <a:ext cx="11367185" cy="581057"/>
              </a:xfrm>
              <a:prstGeom prst="rect">
                <a:avLst/>
              </a:prstGeom>
              <a:blipFill>
                <a:blip r:embed="rId3"/>
                <a:stretch>
                  <a:fillRect l="-858"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Content Placeholder 3">
                <a:extLst>
                  <a:ext uri="{FF2B5EF4-FFF2-40B4-BE49-F238E27FC236}">
                    <a16:creationId xmlns:a16="http://schemas.microsoft.com/office/drawing/2014/main" id="{BE3C3D92-39B3-8960-3518-3031708174E3}"/>
                  </a:ext>
                </a:extLst>
              </p:cNvPr>
              <p:cNvSpPr txBox="1">
                <a:spLocks/>
              </p:cNvSpPr>
              <p:nvPr/>
            </p:nvSpPr>
            <p:spPr>
              <a:xfrm>
                <a:off x="450166" y="2067950"/>
                <a:ext cx="11367184" cy="1689052"/>
              </a:xfrm>
              <a:prstGeom prst="rect">
                <a:avLst/>
              </a:prstGeom>
              <a:noFill/>
            </p:spPr>
            <p:txBody>
              <a:bodyPr wrap="square">
                <a:spAutoFit/>
              </a:bodyPr>
              <a:lstStyle>
                <a:defPPr>
                  <a:defRPr lang="zh-CN"/>
                </a:defPPr>
                <a:lvl1pPr algn="just">
                  <a:lnSpc>
                    <a:spcPct val="150000"/>
                  </a:lnSpc>
                  <a:defRPr kern="100">
                    <a:effectLst/>
                    <a:latin typeface="+mj-ea"/>
                    <a:ea typeface="+mj-ea"/>
                  </a:defRPr>
                </a:lvl1pPr>
                <a:lvl2pPr marL="741680" indent="-284480">
                  <a:spcBef>
                    <a:spcPct val="20000"/>
                  </a:spcBef>
                  <a:buChar char="–"/>
                  <a:defRPr sz="2800">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r>
                  <a:rPr lang="zh-CN" altLang="en-US" dirty="0"/>
                  <a:t>暂且假设距离计算是“恰当”的，即能够恰当地找出</a:t>
                </a:r>
                <a14:m>
                  <m:oMath xmlns:m="http://schemas.openxmlformats.org/officeDocument/2006/math">
                    <m:r>
                      <a:rPr lang="en-US" altLang="zh-CN" b="1" i="1" kern="100" smtClean="0">
                        <a:latin typeface="Cambria Math" panose="02040503050406030204" pitchFamily="18" charset="0"/>
                      </a:rPr>
                      <m:t>𝒌</m:t>
                    </m:r>
                  </m:oMath>
                </a14:m>
                <a:r>
                  <a:rPr lang="zh-CN" altLang="en-US" dirty="0"/>
                  <a:t>个近邻，我们来对“最近邻分类器”（</a:t>
                </a:r>
                <a:r>
                  <a:rPr lang="en-US" altLang="zh-CN" dirty="0"/>
                  <a:t>1NN</a:t>
                </a:r>
                <a:r>
                  <a:rPr lang="zh-CN" altLang="en-US" dirty="0"/>
                  <a:t>，即</a:t>
                </a:r>
                <a14:m>
                  <m:oMath xmlns:m="http://schemas.openxmlformats.org/officeDocument/2006/math">
                    <m:r>
                      <a:rPr lang="en-US" altLang="zh-CN" b="1" i="1">
                        <a:latin typeface="Cambria Math" panose="02040503050406030204" pitchFamily="18" charset="0"/>
                      </a:rPr>
                      <m:t>𝒌</m:t>
                    </m:r>
                  </m:oMath>
                </a14:m>
                <a:r>
                  <a:rPr lang="en-US" altLang="zh-CN" dirty="0"/>
                  <a:t>=1</a:t>
                </a:r>
                <a:r>
                  <a:rPr lang="zh-CN" altLang="en-US" dirty="0"/>
                  <a:t>）在二分类问题上的性能做一个简单的讨论。给定测试样本   </a:t>
                </a:r>
                <a14:m>
                  <m:oMath xmlns:m="http://schemas.openxmlformats.org/officeDocument/2006/math">
                    <m:r>
                      <a:rPr lang="en-US" altLang="zh-CN" b="1" i="1" smtClean="0">
                        <a:latin typeface="Cambria Math" panose="02040503050406030204" pitchFamily="18" charset="0"/>
                      </a:rPr>
                      <m:t>𝒙</m:t>
                    </m:r>
                  </m:oMath>
                </a14:m>
                <a:r>
                  <a:rPr lang="zh-CN" altLang="en-US" dirty="0"/>
                  <a:t>，若其最近邻样本为</a:t>
                </a:r>
                <a14:m>
                  <m:oMath xmlns:m="http://schemas.openxmlformats.org/officeDocument/2006/math">
                    <m:r>
                      <a:rPr lang="en-US" altLang="zh-CN" b="1" i="1" smtClean="0">
                        <a:latin typeface="Cambria Math" panose="02040503050406030204" pitchFamily="18" charset="0"/>
                      </a:rPr>
                      <m:t>𝒛</m:t>
                    </m:r>
                  </m:oMath>
                </a14:m>
                <a:r>
                  <a:rPr lang="zh-CN" altLang="en-US" dirty="0"/>
                  <a:t>，则最近邻出错的概率就是</a:t>
                </a:r>
                <a14:m>
                  <m:oMath xmlns:m="http://schemas.openxmlformats.org/officeDocument/2006/math">
                    <m:r>
                      <a:rPr lang="en-US" altLang="zh-CN" b="1" i="1" smtClean="0">
                        <a:latin typeface="Cambria Math" panose="02040503050406030204" pitchFamily="18" charset="0"/>
                      </a:rPr>
                      <m:t>𝒙</m:t>
                    </m:r>
                  </m:oMath>
                </a14:m>
                <a:r>
                  <a:rPr lang="zh-CN" altLang="en-US" dirty="0"/>
                  <a:t>与</a:t>
                </a:r>
                <a14:m>
                  <m:oMath xmlns:m="http://schemas.openxmlformats.org/officeDocument/2006/math">
                    <m:r>
                      <a:rPr lang="en-US" altLang="zh-CN" b="1" i="1" dirty="0" smtClean="0">
                        <a:latin typeface="Cambria Math" panose="02040503050406030204" pitchFamily="18" charset="0"/>
                      </a:rPr>
                      <m:t>𝒛</m:t>
                    </m:r>
                  </m:oMath>
                </a14:m>
                <a:r>
                  <a:rPr lang="zh-CN" altLang="en-US" dirty="0"/>
                  <a:t>类别标记不同的概率，即</a:t>
                </a:r>
              </a:p>
            </p:txBody>
          </p:sp>
        </mc:Choice>
        <mc:Fallback xmlns="">
          <p:sp>
            <p:nvSpPr>
              <p:cNvPr id="16" name="Content Placeholder 3">
                <a:extLst>
                  <a:ext uri="{FF2B5EF4-FFF2-40B4-BE49-F238E27FC236}">
                    <a16:creationId xmlns:a16="http://schemas.microsoft.com/office/drawing/2014/main" id="{BE3C3D92-39B3-8960-3518-3031708174E3}"/>
                  </a:ext>
                </a:extLst>
              </p:cNvPr>
              <p:cNvSpPr txBox="1">
                <a:spLocks noRot="1" noChangeAspect="1" noMove="1" noResize="1" noEditPoints="1" noAdjustHandles="1" noChangeArrowheads="1" noChangeShapeType="1" noTextEdit="1"/>
              </p:cNvSpPr>
              <p:nvPr/>
            </p:nvSpPr>
            <p:spPr>
              <a:xfrm>
                <a:off x="450166" y="2067950"/>
                <a:ext cx="11367184" cy="1689052"/>
              </a:xfrm>
              <a:prstGeom prst="rect">
                <a:avLst/>
              </a:prstGeom>
              <a:blipFill>
                <a:blip r:embed="rId4"/>
                <a:stretch>
                  <a:fillRect l="-858" r="-804" b="-7581"/>
                </a:stretch>
              </a:blipFill>
            </p:spPr>
            <p:txBody>
              <a:bodyPr/>
              <a:lstStyle/>
              <a:p>
                <a:r>
                  <a:rPr lang="zh-CN" altLang="en-US">
                    <a:noFill/>
                  </a:rPr>
                  <a:t> </a:t>
                </a:r>
              </a:p>
            </p:txBody>
          </p:sp>
        </mc:Fallback>
      </mc:AlternateContent>
      <p:sp>
        <p:nvSpPr>
          <p:cNvPr id="17" name="TextBox 7">
            <a:extLst>
              <a:ext uri="{FF2B5EF4-FFF2-40B4-BE49-F238E27FC236}">
                <a16:creationId xmlns:a16="http://schemas.microsoft.com/office/drawing/2014/main" id="{8757C318-F994-44B5-E52D-7645ABE6F941}"/>
              </a:ext>
            </a:extLst>
          </p:cNvPr>
          <p:cNvSpPr txBox="1"/>
          <p:nvPr/>
        </p:nvSpPr>
        <p:spPr>
          <a:xfrm>
            <a:off x="4199206" y="3204023"/>
            <a:ext cx="45719" cy="290936"/>
          </a:xfrm>
          <a:prstGeom prst="rect">
            <a:avLst/>
          </a:prstGeom>
          <a:noFill/>
        </p:spPr>
        <p:txBody>
          <a:bodyPr wrap="squar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12161F0-4612-48B8-B1FE-4E64EA051370}"/>
                  </a:ext>
                </a:extLst>
              </p:cNvPr>
              <p:cNvSpPr txBox="1"/>
              <p:nvPr/>
            </p:nvSpPr>
            <p:spPr>
              <a:xfrm>
                <a:off x="3449445" y="4391075"/>
                <a:ext cx="4821513" cy="1093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𝑒𝑟𝑟</m:t>
                          </m:r>
                        </m:e>
                      </m:d>
                      <m:r>
                        <a:rPr lang="en-US" altLang="zh-CN" sz="2800" b="0" i="1" smtClean="0">
                          <a:latin typeface="Cambria Math" panose="02040503050406030204" pitchFamily="18" charset="0"/>
                        </a:rPr>
                        <m:t>=1−</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𝑐</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𝑦</m:t>
                          </m:r>
                        </m:sub>
                        <m:sup/>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𝑐</m:t>
                              </m:r>
                            </m:e>
                            <m:e>
                              <m:r>
                                <a:rPr lang="en-US" altLang="zh-CN" sz="2800" b="1" i="1" smtClean="0">
                                  <a:latin typeface="Cambria Math" panose="02040503050406030204" pitchFamily="18" charset="0"/>
                                </a:rPr>
                                <m:t>𝒙</m:t>
                              </m:r>
                            </m:e>
                          </m:d>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𝒛</m:t>
                          </m:r>
                          <m:r>
                            <a:rPr lang="en-US" altLang="zh-CN" sz="2800" b="0" i="1" smtClean="0">
                              <a:latin typeface="Cambria Math" panose="02040503050406030204" pitchFamily="18" charset="0"/>
                            </a:rPr>
                            <m:t>)</m:t>
                          </m:r>
                        </m:e>
                      </m:nary>
                    </m:oMath>
                  </m:oMathPara>
                </a14:m>
                <a:endParaRPr lang="zh-CN" altLang="en-US" sz="2800" dirty="0"/>
              </a:p>
            </p:txBody>
          </p:sp>
        </mc:Choice>
        <mc:Fallback xmlns="">
          <p:sp>
            <p:nvSpPr>
              <p:cNvPr id="31" name="文本框 30">
                <a:extLst>
                  <a:ext uri="{FF2B5EF4-FFF2-40B4-BE49-F238E27FC236}">
                    <a16:creationId xmlns:a16="http://schemas.microsoft.com/office/drawing/2014/main" id="{112161F0-4612-48B8-B1FE-4E64EA051370}"/>
                  </a:ext>
                </a:extLst>
              </p:cNvPr>
              <p:cNvSpPr txBox="1">
                <a:spLocks noRot="1" noChangeAspect="1" noMove="1" noResize="1" noEditPoints="1" noAdjustHandles="1" noChangeArrowheads="1" noChangeShapeType="1" noTextEdit="1"/>
              </p:cNvSpPr>
              <p:nvPr/>
            </p:nvSpPr>
            <p:spPr>
              <a:xfrm>
                <a:off x="3449445" y="4391075"/>
                <a:ext cx="4821513" cy="109363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259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mc:AlternateContent xmlns:mc="http://schemas.openxmlformats.org/markup-compatibility/2006" xmlns:a14="http://schemas.microsoft.com/office/drawing/2010/main">
        <mc:Choice Requires="a14">
          <p:sp>
            <p:nvSpPr>
              <p:cNvPr id="15" name="Text Placeholder 2">
                <a:extLst>
                  <a:ext uri="{FF2B5EF4-FFF2-40B4-BE49-F238E27FC236}">
                    <a16:creationId xmlns:a16="http://schemas.microsoft.com/office/drawing/2014/main" id="{2DDA1A7B-C452-CB78-CCD3-3B2A8B1D919E}"/>
                  </a:ext>
                </a:extLst>
              </p:cNvPr>
              <p:cNvSpPr txBox="1">
                <a:spLocks/>
              </p:cNvSpPr>
              <p:nvPr/>
            </p:nvSpPr>
            <p:spPr>
              <a:xfrm>
                <a:off x="450164" y="1218544"/>
                <a:ext cx="11367185" cy="581057"/>
              </a:xfrm>
              <a:prstGeom prst="rect">
                <a:avLst/>
              </a:prstGeom>
              <a:noFill/>
            </p:spPr>
            <p:txBody>
              <a:bodyPr wrap="square">
                <a:spAutoFit/>
              </a:bodyPr>
              <a:lstStyle>
                <a:defPPr>
                  <a:defRPr lang="zh-CN"/>
                </a:defPPr>
                <a:lvl1pPr algn="just">
                  <a:lnSpc>
                    <a:spcPct val="150000"/>
                  </a:lnSpc>
                  <a:defRPr kern="100">
                    <a:effectLst/>
                    <a:latin typeface="+mj-ea"/>
                    <a:ea typeface="+mj-ea"/>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dirty="0"/>
                  <a:t>分析</a:t>
                </a:r>
                <a:r>
                  <a:rPr lang="en-US" altLang="zh-CN" b="1" dirty="0"/>
                  <a:t>1NN</a:t>
                </a:r>
                <a:r>
                  <a:rPr lang="zh-CN" altLang="en-US" b="1" dirty="0"/>
                  <a:t>二分类错误率</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𝒆𝒓𝒓</m:t>
                    </m:r>
                    <m:r>
                      <a:rPr lang="en-US" altLang="zh-CN" b="1" i="1" smtClean="0">
                        <a:latin typeface="Cambria Math" panose="02040503050406030204" pitchFamily="18" charset="0"/>
                      </a:rPr>
                      <m:t>)</m:t>
                    </m:r>
                  </m:oMath>
                </a14:m>
                <a:endParaRPr lang="en-US" b="1" dirty="0"/>
              </a:p>
            </p:txBody>
          </p:sp>
        </mc:Choice>
        <mc:Fallback xmlns="">
          <p:sp>
            <p:nvSpPr>
              <p:cNvPr id="15" name="Text Placeholder 2">
                <a:extLst>
                  <a:ext uri="{FF2B5EF4-FFF2-40B4-BE49-F238E27FC236}">
                    <a16:creationId xmlns:a16="http://schemas.microsoft.com/office/drawing/2014/main" id="{2DDA1A7B-C452-CB78-CCD3-3B2A8B1D919E}"/>
                  </a:ext>
                </a:extLst>
              </p:cNvPr>
              <p:cNvSpPr txBox="1">
                <a:spLocks noRot="1" noChangeAspect="1" noMove="1" noResize="1" noEditPoints="1" noAdjustHandles="1" noChangeArrowheads="1" noChangeShapeType="1" noTextEdit="1"/>
              </p:cNvSpPr>
              <p:nvPr/>
            </p:nvSpPr>
            <p:spPr>
              <a:xfrm>
                <a:off x="450164" y="1218544"/>
                <a:ext cx="11367185" cy="581057"/>
              </a:xfrm>
              <a:prstGeom prst="rect">
                <a:avLst/>
              </a:prstGeom>
              <a:blipFill>
                <a:blip r:embed="rId3"/>
                <a:stretch>
                  <a:fillRect l="-858"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Content Placeholder 3">
                <a:extLst>
                  <a:ext uri="{FF2B5EF4-FFF2-40B4-BE49-F238E27FC236}">
                    <a16:creationId xmlns:a16="http://schemas.microsoft.com/office/drawing/2014/main" id="{BE3C3D92-39B3-8960-3518-3031708174E3}"/>
                  </a:ext>
                </a:extLst>
              </p:cNvPr>
              <p:cNvSpPr txBox="1">
                <a:spLocks/>
              </p:cNvSpPr>
              <p:nvPr/>
            </p:nvSpPr>
            <p:spPr>
              <a:xfrm>
                <a:off x="450166" y="1814726"/>
                <a:ext cx="11367184" cy="2346091"/>
              </a:xfrm>
              <a:prstGeom prst="rect">
                <a:avLst/>
              </a:prstGeom>
              <a:noFill/>
            </p:spPr>
            <p:txBody>
              <a:bodyPr wrap="square">
                <a:spAutoFit/>
              </a:bodyPr>
              <a:lstStyle>
                <a:defPPr>
                  <a:defRPr lang="zh-CN"/>
                </a:defPPr>
                <a:lvl1pPr algn="just">
                  <a:lnSpc>
                    <a:spcPct val="150000"/>
                  </a:lnSpc>
                  <a:defRPr kern="100">
                    <a:effectLst/>
                    <a:latin typeface="+mj-ea"/>
                    <a:ea typeface="+mj-ea"/>
                  </a:defRPr>
                </a:lvl1pPr>
                <a:lvl2pPr marL="741680" indent="-284480">
                  <a:spcBef>
                    <a:spcPct val="20000"/>
                  </a:spcBef>
                  <a:buChar char="–"/>
                  <a:defRPr sz="2800">
                    <a:latin typeface="+mn-lt"/>
                    <a:ea typeface="+mn-ea"/>
                  </a:defRPr>
                </a:lvl2pPr>
                <a:lvl3pPr marL="1141730" indent="-227330">
                  <a:spcBef>
                    <a:spcPct val="20000"/>
                  </a:spcBef>
                  <a:buChar char="•"/>
                  <a:defRPr>
                    <a:latin typeface="+mn-lt"/>
                    <a:ea typeface="+mn-ea"/>
                  </a:defRPr>
                </a:lvl3pPr>
                <a:lvl4pPr marL="1598930" indent="-227330">
                  <a:spcBef>
                    <a:spcPct val="20000"/>
                  </a:spcBef>
                  <a:buChar char="–"/>
                  <a:defRPr sz="2000">
                    <a:latin typeface="+mn-lt"/>
                    <a:ea typeface="+mn-ea"/>
                  </a:defRPr>
                </a:lvl4pPr>
                <a:lvl5pPr marL="2056130" indent="-227330">
                  <a:spcBef>
                    <a:spcPct val="20000"/>
                  </a:spcBef>
                  <a:buChar char="»"/>
                  <a:defRPr sz="2000">
                    <a:latin typeface="+mn-lt"/>
                    <a:ea typeface="+mn-ea"/>
                  </a:defRPr>
                </a:lvl5pPr>
                <a:lvl6pPr marL="2514600" indent="-228600" fontAlgn="base">
                  <a:spcBef>
                    <a:spcPct val="20000"/>
                  </a:spcBef>
                  <a:spcAft>
                    <a:spcPct val="0"/>
                  </a:spcAft>
                  <a:buChar char="»"/>
                  <a:defRPr sz="2000">
                    <a:latin typeface="+mn-lt"/>
                    <a:ea typeface="+mn-ea"/>
                  </a:defRPr>
                </a:lvl6pPr>
                <a:lvl7pPr marL="2971800" indent="-228600" fontAlgn="base">
                  <a:spcBef>
                    <a:spcPct val="20000"/>
                  </a:spcBef>
                  <a:spcAft>
                    <a:spcPct val="0"/>
                  </a:spcAft>
                  <a:buChar char="»"/>
                  <a:defRPr sz="2000">
                    <a:latin typeface="+mn-lt"/>
                    <a:ea typeface="+mn-ea"/>
                  </a:defRPr>
                </a:lvl7pPr>
                <a:lvl8pPr marL="3429000" indent="-228600" fontAlgn="base">
                  <a:spcBef>
                    <a:spcPct val="20000"/>
                  </a:spcBef>
                  <a:spcAft>
                    <a:spcPct val="0"/>
                  </a:spcAft>
                  <a:buChar char="»"/>
                  <a:defRPr sz="2000">
                    <a:latin typeface="+mn-lt"/>
                    <a:ea typeface="+mn-ea"/>
                  </a:defRPr>
                </a:lvl8pPr>
                <a:lvl9pPr marL="3886200" indent="-228600" fontAlgn="base">
                  <a:spcBef>
                    <a:spcPct val="20000"/>
                  </a:spcBef>
                  <a:spcAft>
                    <a:spcPct val="0"/>
                  </a:spcAft>
                  <a:buChar char="»"/>
                  <a:defRPr sz="2000">
                    <a:latin typeface="+mn-lt"/>
                    <a:ea typeface="+mn-ea"/>
                  </a:defRPr>
                </a:lvl9pPr>
              </a:lstStyle>
              <a:p>
                <a:pPr marL="342900" indent="-342900">
                  <a:buFont typeface="Wingdings" panose="05000000000000000000" pitchFamily="2" charset="2"/>
                  <a:buChar char="Ø"/>
                </a:pPr>
                <a:r>
                  <a:rPr lang="zh-CN" altLang="en-US" dirty="0"/>
                  <a:t>假设样本独立同分布，且对任意</a:t>
                </a:r>
                <a14:m>
                  <m:oMath xmlns:m="http://schemas.openxmlformats.org/officeDocument/2006/math">
                    <m:r>
                      <a:rPr lang="en-US" altLang="zh-CN" b="1" i="1" smtClean="0">
                        <a:latin typeface="Cambria Math" panose="02040503050406030204" pitchFamily="18" charset="0"/>
                      </a:rPr>
                      <m:t>𝒙</m:t>
                    </m:r>
                  </m:oMath>
                </a14:m>
                <a:r>
                  <a:rPr lang="zh-CN" altLang="en-US" dirty="0"/>
                  <a:t>和任意小正整数</a:t>
                </a:r>
                <a14:m>
                  <m:oMath xmlns:m="http://schemas.openxmlformats.org/officeDocument/2006/math">
                    <m:r>
                      <a:rPr lang="zh-CN" altLang="en-US" b="0" i="1" smtClean="0">
                        <a:latin typeface="Cambria Math" panose="02040503050406030204" pitchFamily="18" charset="0"/>
                      </a:rPr>
                      <m:t>𝛿</m:t>
                    </m:r>
                  </m:oMath>
                </a14:m>
                <a:r>
                  <a:rPr lang="zh-CN" altLang="en-US" dirty="0"/>
                  <a:t>，在</a:t>
                </a:r>
                <a14:m>
                  <m:oMath xmlns:m="http://schemas.openxmlformats.org/officeDocument/2006/math">
                    <m:r>
                      <a:rPr lang="en-US" altLang="zh-CN" b="1" i="1">
                        <a:latin typeface="Cambria Math" panose="02040503050406030204" pitchFamily="18" charset="0"/>
                      </a:rPr>
                      <m:t>𝒙</m:t>
                    </m:r>
                  </m:oMath>
                </a14:m>
                <a:r>
                  <a:rPr lang="zh-CN" altLang="en-US" dirty="0"/>
                  <a:t>附近</a:t>
                </a:r>
                <a14:m>
                  <m:oMath xmlns:m="http://schemas.openxmlformats.org/officeDocument/2006/math">
                    <m:r>
                      <a:rPr lang="zh-CN" altLang="en-US" i="1">
                        <a:latin typeface="Cambria Math" panose="02040503050406030204" pitchFamily="18" charset="0"/>
                      </a:rPr>
                      <m:t>𝛿</m:t>
                    </m:r>
                  </m:oMath>
                </a14:m>
                <a:r>
                  <a:rPr lang="zh-CN" altLang="en-US" dirty="0"/>
                  <a:t>距离范围内总能找到一个训练样本；换言之，对任意测试样本，总能在任意近的范围内找到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𝑒𝑟𝑟</m:t>
                        </m:r>
                      </m:e>
                    </m:d>
                    <m:r>
                      <a:rPr lang="en-US" altLang="zh-CN" b="0" i="1" smtClean="0">
                        <a:latin typeface="Cambria Math" panose="02040503050406030204" pitchFamily="18" charset="0"/>
                      </a:rPr>
                      <m:t>=1−</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e>
                    </m:nary>
                  </m:oMath>
                </a14:m>
                <a:r>
                  <a:rPr lang="zh-CN" altLang="en-US" dirty="0"/>
                  <a:t>中的训练样本</a:t>
                </a:r>
                <a14:m>
                  <m:oMath xmlns:m="http://schemas.openxmlformats.org/officeDocument/2006/math">
                    <m:r>
                      <a:rPr lang="en-US" altLang="zh-CN" b="1" i="1">
                        <a:latin typeface="Cambria Math" panose="02040503050406030204" pitchFamily="18" charset="0"/>
                      </a:rPr>
                      <m:t>𝒛</m:t>
                    </m:r>
                    <m:r>
                      <a:rPr lang="en-US" altLang="zh-CN" b="1" i="1">
                        <a:latin typeface="Cambria Math" panose="02040503050406030204" pitchFamily="18" charset="0"/>
                      </a:rPr>
                      <m:t> </m:t>
                    </m:r>
                  </m:oMath>
                </a14:m>
                <a:r>
                  <a:rPr lang="zh-CN" altLang="en-US" dirty="0"/>
                  <a:t>。</a:t>
                </a:r>
              </a:p>
              <a:p>
                <a:pPr marL="342900" indent="-342900">
                  <a:buFont typeface="Wingdings" panose="05000000000000000000" pitchFamily="2" charset="2"/>
                  <a:buChar char="Ø"/>
                </a:pPr>
                <a:r>
                  <a:rPr lang="zh-CN" altLang="en-US" dirty="0"/>
                  <a:t>令</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𝑎𝑟𝑔</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e>
                    </m:func>
                  </m:oMath>
                </a14:m>
                <a:r>
                  <a:rPr lang="zh-CN" altLang="en-US" dirty="0"/>
                  <a:t>表示贝叶斯最优分类器的结果，有</a:t>
                </a:r>
                <a:endParaRPr lang="en-US" altLang="zh-CN" dirty="0"/>
              </a:p>
            </p:txBody>
          </p:sp>
        </mc:Choice>
        <mc:Fallback xmlns="">
          <p:sp>
            <p:nvSpPr>
              <p:cNvPr id="16" name="Content Placeholder 3">
                <a:extLst>
                  <a:ext uri="{FF2B5EF4-FFF2-40B4-BE49-F238E27FC236}">
                    <a16:creationId xmlns:a16="http://schemas.microsoft.com/office/drawing/2014/main" id="{BE3C3D92-39B3-8960-3518-3031708174E3}"/>
                  </a:ext>
                </a:extLst>
              </p:cNvPr>
              <p:cNvSpPr txBox="1">
                <a:spLocks noRot="1" noChangeAspect="1" noMove="1" noResize="1" noEditPoints="1" noAdjustHandles="1" noChangeArrowheads="1" noChangeShapeType="1" noTextEdit="1"/>
              </p:cNvSpPr>
              <p:nvPr/>
            </p:nvSpPr>
            <p:spPr>
              <a:xfrm>
                <a:off x="450166" y="1814726"/>
                <a:ext cx="11367184" cy="2346091"/>
              </a:xfrm>
              <a:prstGeom prst="rect">
                <a:avLst/>
              </a:prstGeom>
              <a:blipFill>
                <a:blip r:embed="rId4"/>
                <a:stretch>
                  <a:fillRect l="-751" r="-804" b="-11429"/>
                </a:stretch>
              </a:blipFill>
            </p:spPr>
            <p:txBody>
              <a:bodyPr/>
              <a:lstStyle/>
              <a:p>
                <a:r>
                  <a:rPr lang="zh-CN" altLang="en-US">
                    <a:noFill/>
                  </a:rPr>
                  <a:t> </a:t>
                </a:r>
              </a:p>
            </p:txBody>
          </p:sp>
        </mc:Fallback>
      </mc:AlternateContent>
      <p:sp>
        <p:nvSpPr>
          <p:cNvPr id="17" name="TextBox 7">
            <a:extLst>
              <a:ext uri="{FF2B5EF4-FFF2-40B4-BE49-F238E27FC236}">
                <a16:creationId xmlns:a16="http://schemas.microsoft.com/office/drawing/2014/main" id="{8757C318-F994-44B5-E52D-7645ABE6F941}"/>
              </a:ext>
            </a:extLst>
          </p:cNvPr>
          <p:cNvSpPr txBox="1"/>
          <p:nvPr/>
        </p:nvSpPr>
        <p:spPr>
          <a:xfrm>
            <a:off x="4199206" y="3204023"/>
            <a:ext cx="45719" cy="290936"/>
          </a:xfrm>
          <a:prstGeom prst="rect">
            <a:avLst/>
          </a:prstGeom>
          <a:noFill/>
        </p:spPr>
        <p:txBody>
          <a:bodyPr wrap="square" lIns="0" tIns="0" rIns="0" bIns="0" rtlCol="0">
            <a:spAutoFit/>
          </a:bodyPr>
          <a:lstStyle/>
          <a:p>
            <a:endParaRPr lang="en-US" dirty="0"/>
          </a:p>
        </p:txBody>
      </p:sp>
      <p:sp>
        <p:nvSpPr>
          <p:cNvPr id="6" name="文本框 5">
            <a:extLst>
              <a:ext uri="{FF2B5EF4-FFF2-40B4-BE49-F238E27FC236}">
                <a16:creationId xmlns:a16="http://schemas.microsoft.com/office/drawing/2014/main" id="{30BE2EAE-6770-C62F-FAA3-9AB5DB61DF1B}"/>
              </a:ext>
            </a:extLst>
          </p:cNvPr>
          <p:cNvSpPr txBox="1"/>
          <p:nvPr/>
        </p:nvSpPr>
        <p:spPr>
          <a:xfrm>
            <a:off x="457197" y="6143567"/>
            <a:ext cx="11367185" cy="461665"/>
          </a:xfrm>
          <a:prstGeom prst="rect">
            <a:avLst/>
          </a:prstGeom>
          <a:noFill/>
        </p:spPr>
        <p:txBody>
          <a:bodyPr wrap="square">
            <a:spAutoFit/>
          </a:bodyPr>
          <a:lstStyle/>
          <a:p>
            <a:pPr marL="342900" indent="-342900">
              <a:buFont typeface="Wingdings" panose="05000000000000000000" pitchFamily="2" charset="2"/>
              <a:buChar char="Ø"/>
            </a:pPr>
            <a:r>
              <a:rPr lang="zh-CN" altLang="en-US" dirty="0"/>
              <a:t>最近邻分类虽简单，但它的泛化错误率不超过贝叶斯最优分类器错误率的两倍！</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4415C70-2DE7-DAD7-DFB1-E9C8C59784FF}"/>
                  </a:ext>
                </a:extLst>
              </p:cNvPr>
              <p:cNvSpPr txBox="1"/>
              <p:nvPr/>
            </p:nvSpPr>
            <p:spPr>
              <a:xfrm>
                <a:off x="2533484" y="4131033"/>
                <a:ext cx="7318029" cy="1863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𝑒𝑟𝑟</m:t>
                          </m:r>
                        </m:e>
                      </m:d>
                      <m:r>
                        <a:rPr lang="en-US" altLang="zh-CN" b="0" i="1" smtClean="0">
                          <a:latin typeface="Cambria Math" panose="02040503050406030204" pitchFamily="18" charset="0"/>
                        </a:rPr>
                        <m:t>=</m:t>
                      </m:r>
                      <m:r>
                        <a:rPr lang="en-US" altLang="zh-CN" i="1">
                          <a:latin typeface="Cambria Math" panose="02040503050406030204" pitchFamily="18" charset="0"/>
                        </a:rPr>
                        <m:t>1−</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𝒛</m:t>
                              </m:r>
                            </m:e>
                          </m:d>
                        </m:e>
                      </m:nary>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nary>
                        <m:naryPr>
                          <m:chr m:val="∑"/>
                          <m:supHide m:val="on"/>
                          <m:ctrlPr>
                            <a:rPr lang="en-US" altLang="zh-CN" i="1" smtClean="0">
                              <a:latin typeface="Cambria Math" panose="02040503050406030204" pitchFamily="18" charset="0"/>
                            </a:rPr>
                          </m:ctrlPr>
                        </m:naryPr>
                        <m:sub>
                          <m:r>
                            <m:rPr>
                              <m:brk m:alnAt="7"/>
                            </m:rPr>
                            <a:rPr lang="en-US" altLang="zh-CN" i="1">
                              <a:latin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sub>
                        <m:sup/>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e>
                                  <m:r>
                                    <a:rPr lang="en-US" altLang="zh-CN" b="1" i="1">
                                      <a:latin typeface="Cambria Math" panose="02040503050406030204" pitchFamily="18" charset="0"/>
                                    </a:rPr>
                                    <m:t>𝒙</m:t>
                                  </m:r>
                                </m:e>
                              </m:d>
                            </m:e>
                            <m:sup>
                              <m:r>
                                <a:rPr lang="en-US" altLang="zh-CN" b="0" i="1" smtClean="0">
                                  <a:latin typeface="Cambria Math" panose="02040503050406030204" pitchFamily="18" charset="0"/>
                                  <a:ea typeface="Cambria Math" panose="02040503050406030204" pitchFamily="18" charset="0"/>
                                </a:rPr>
                                <m:t>2</m:t>
                              </m:r>
                            </m:sup>
                          </m:sSup>
                        </m:e>
                      </m:nary>
                    </m:oMath>
                  </m:oMathPara>
                </a14:m>
                <a:endParaRPr lang="en-US" altLang="zh-CN" b="1" dirty="0"/>
              </a:p>
              <a:p>
                <a:r>
                  <a:rPr lang="en-US" altLang="zh-CN" b="1" dirty="0"/>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e>
                          <m:e>
                            <m:r>
                              <a:rPr lang="en-US" altLang="zh-CN" b="1" i="1">
                                <a:latin typeface="Cambria Math" panose="02040503050406030204" pitchFamily="18" charset="0"/>
                              </a:rPr>
                              <m:t>𝒙</m:t>
                            </m:r>
                          </m:e>
                        </m:d>
                      </m:e>
                      <m:sup>
                        <m:r>
                          <a:rPr lang="en-US" altLang="zh-CN" i="1">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e>
                          <m:e>
                            <m:r>
                              <a:rPr lang="en-US" altLang="zh-CN" b="1" i="1">
                                <a:latin typeface="Cambria Math" panose="02040503050406030204" pitchFamily="18" charset="0"/>
                              </a:rPr>
                              <m:t>𝒙</m:t>
                            </m:r>
                          </m:e>
                        </m:d>
                      </m:e>
                    </m:d>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e>
                          <m:e>
                            <m:r>
                              <a:rPr lang="en-US" altLang="zh-CN" b="1" i="1">
                                <a:latin typeface="Cambria Math" panose="02040503050406030204" pitchFamily="18" charset="0"/>
                              </a:rPr>
                              <m:t>𝒙</m:t>
                            </m:r>
                          </m:e>
                        </m:d>
                      </m:e>
                    </m:d>
                  </m:oMath>
                </a14:m>
                <a:endParaRPr lang="en-US" altLang="zh-CN" b="0" dirty="0">
                  <a:ea typeface="Cambria Math" panose="02040503050406030204" pitchFamily="18" charset="0"/>
                </a:endParaRPr>
              </a:p>
              <a:p>
                <a:r>
                  <a:rPr lang="en-US" altLang="zh-CN" b="1" dirty="0"/>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m:t>
                                </m:r>
                              </m:sup>
                            </m:sSup>
                          </m:e>
                          <m:e>
                            <m:r>
                              <a:rPr lang="en-US" altLang="zh-CN" b="1" i="1">
                                <a:latin typeface="Cambria Math" panose="02040503050406030204" pitchFamily="18" charset="0"/>
                              </a:rPr>
                              <m:t>𝒙</m:t>
                            </m:r>
                          </m:e>
                        </m:d>
                      </m:e>
                    </m:d>
                  </m:oMath>
                </a14:m>
                <a:endParaRPr lang="zh-CN" altLang="en-US" dirty="0"/>
              </a:p>
            </p:txBody>
          </p:sp>
        </mc:Choice>
        <mc:Fallback xmlns="">
          <p:sp>
            <p:nvSpPr>
              <p:cNvPr id="7" name="文本框 6">
                <a:extLst>
                  <a:ext uri="{FF2B5EF4-FFF2-40B4-BE49-F238E27FC236}">
                    <a16:creationId xmlns:a16="http://schemas.microsoft.com/office/drawing/2014/main" id="{94415C70-2DE7-DAD7-DFB1-E9C8C59784FF}"/>
                  </a:ext>
                </a:extLst>
              </p:cNvPr>
              <p:cNvSpPr txBox="1">
                <a:spLocks noRot="1" noChangeAspect="1" noMove="1" noResize="1" noEditPoints="1" noAdjustHandles="1" noChangeArrowheads="1" noChangeShapeType="1" noTextEdit="1"/>
              </p:cNvSpPr>
              <p:nvPr/>
            </p:nvSpPr>
            <p:spPr>
              <a:xfrm>
                <a:off x="2533484" y="4131033"/>
                <a:ext cx="7318029" cy="18634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980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3" name="Content Placeholder 2">
            <a:extLst>
              <a:ext uri="{FF2B5EF4-FFF2-40B4-BE49-F238E27FC236}">
                <a16:creationId xmlns:a16="http://schemas.microsoft.com/office/drawing/2014/main" id="{60F51F5F-8002-8858-6E26-ACEA24592A90}"/>
              </a:ext>
            </a:extLst>
          </p:cNvPr>
          <p:cNvSpPr>
            <a:spLocks noGrp="1"/>
          </p:cNvSpPr>
          <p:nvPr>
            <p:ph idx="1"/>
          </p:nvPr>
        </p:nvSpPr>
        <p:spPr>
          <a:xfrm>
            <a:off x="460186" y="2435464"/>
            <a:ext cx="11233234" cy="4011129"/>
          </a:xfrm>
        </p:spPr>
        <p:txBody>
          <a:bodyPr/>
          <a:lstStyle/>
          <a:p>
            <a:pPr>
              <a:lnSpc>
                <a:spcPct val="150000"/>
              </a:lnSpc>
              <a:buFont typeface="Wingdings" panose="05000000000000000000" pitchFamily="2" charset="2"/>
              <a:buChar char="Ø"/>
            </a:pPr>
            <a:r>
              <a:rPr lang="zh-CN" altLang="en-US" sz="2400" dirty="0"/>
              <a:t>“懒惰学习”</a:t>
            </a:r>
            <a:r>
              <a:rPr lang="en-US" altLang="zh-CN" sz="2400" dirty="0"/>
              <a:t>(lazy</a:t>
            </a:r>
            <a:r>
              <a:rPr lang="zh-CN" altLang="en-US" sz="2400" dirty="0"/>
              <a:t> </a:t>
            </a:r>
            <a:r>
              <a:rPr lang="en-US" altLang="zh-CN" sz="2400" dirty="0"/>
              <a:t>learning):</a:t>
            </a:r>
            <a:r>
              <a:rPr lang="zh-CN" altLang="en-US" sz="2400" dirty="0"/>
              <a:t> 此类学习技术在训练阶段仅仅是把样本保存起来，训练时间开销为零，待收到测试样本后再进行处理。</a:t>
            </a:r>
            <a:endParaRPr lang="en-US" altLang="zh-CN" sz="2400" dirty="0"/>
          </a:p>
          <a:p>
            <a:pPr>
              <a:lnSpc>
                <a:spcPct val="150000"/>
              </a:lnSpc>
              <a:buFont typeface="Wingdings" panose="05000000000000000000" pitchFamily="2" charset="2"/>
              <a:buChar char="Ø"/>
            </a:pPr>
            <a:endParaRPr lang="en-US" sz="2400" dirty="0"/>
          </a:p>
          <a:p>
            <a:pPr>
              <a:lnSpc>
                <a:spcPct val="150000"/>
              </a:lnSpc>
              <a:buFont typeface="Wingdings" panose="05000000000000000000" pitchFamily="2" charset="2"/>
              <a:buChar char="Ø"/>
            </a:pPr>
            <a:r>
              <a:rPr lang="zh-CN" altLang="en-US" sz="2400" dirty="0"/>
              <a:t>“急切学习</a:t>
            </a:r>
            <a:r>
              <a:rPr lang="zh-CN" altLang="en-US" sz="2400" dirty="0">
                <a:sym typeface="Wingdings"/>
              </a:rPr>
              <a:t>”</a:t>
            </a:r>
            <a:r>
              <a:rPr lang="en-US" altLang="zh-CN" sz="2400" dirty="0">
                <a:sym typeface="Wingdings"/>
              </a:rPr>
              <a:t>(eager</a:t>
            </a:r>
            <a:r>
              <a:rPr lang="zh-CN" altLang="en-US" sz="2400" dirty="0">
                <a:sym typeface="Wingdings"/>
              </a:rPr>
              <a:t> </a:t>
            </a:r>
            <a:r>
              <a:rPr lang="en-US" altLang="zh-CN" sz="2400" dirty="0">
                <a:sym typeface="Wingdings"/>
              </a:rPr>
              <a:t>learning):</a:t>
            </a:r>
            <a:r>
              <a:rPr lang="zh-CN" altLang="en-US" sz="2400" dirty="0">
                <a:sym typeface="Wingdings"/>
              </a:rPr>
              <a:t> 在训练阶段就对样本进行学习处理的方法。</a:t>
            </a:r>
            <a:endParaRPr lang="en-US" sz="2400" dirty="0"/>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400" dirty="0">
                <a:solidFill>
                  <a:schemeClr val="tx2"/>
                </a:solidFill>
                <a:ea typeface="微软雅黑" panose="020B0503020204020204" pitchFamily="34" charset="-122"/>
              </a:rPr>
              <a:t>K</a:t>
            </a:r>
            <a:r>
              <a:rPr lang="zh-CN" altLang="en-US" sz="2400" dirty="0">
                <a:solidFill>
                  <a:schemeClr val="tx2"/>
                </a:solidFill>
                <a:ea typeface="微软雅黑" panose="020B0503020204020204" pitchFamily="34" charset="-122"/>
              </a:rPr>
              <a:t>近邻学习没有显式的训练过程，属于“懒惰学习”</a:t>
            </a:r>
            <a:endParaRPr lang="en-US" sz="24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215155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78A04872-3FDD-CEED-7764-969C552C3516}"/>
              </a:ext>
            </a:extLst>
          </p:cNvPr>
          <p:cNvSpPr/>
          <p:nvPr/>
        </p:nvSpPr>
        <p:spPr>
          <a:xfrm>
            <a:off x="1879154" y="268999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k</a:t>
            </a:r>
            <a:r>
              <a:rPr lang="zh-CN" altLang="en-US" sz="3600" dirty="0">
                <a:latin typeface="Impact" pitchFamily="34" charset="0"/>
                <a:ea typeface="微软雅黑" pitchFamily="34" charset="-122"/>
              </a:rPr>
              <a:t>近邻学习</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02    </a:t>
            </a:r>
            <a:r>
              <a:rPr lang="zh-CN" altLang="en-US" sz="3600" dirty="0">
                <a:solidFill>
                  <a:schemeClr val="bg1"/>
                </a:solidFill>
                <a:latin typeface="Impact" pitchFamily="34" charset="0"/>
                <a:ea typeface="微软雅黑" pitchFamily="34" charset="-122"/>
              </a:rPr>
              <a:t>降维概述</a:t>
            </a:r>
          </a:p>
        </p:txBody>
      </p:sp>
      <p:sp>
        <p:nvSpPr>
          <p:cNvPr id="48" name="TextBox 11"/>
          <p:cNvSpPr txBox="1">
            <a:spLocks noChangeArrowheads="1"/>
          </p:cNvSpPr>
          <p:nvPr/>
        </p:nvSpPr>
        <p:spPr bwMode="auto">
          <a:xfrm>
            <a:off x="3002507" y="4538671"/>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主成分分析</a:t>
            </a:r>
          </a:p>
        </p:txBody>
      </p:sp>
      <p:sp>
        <p:nvSpPr>
          <p:cNvPr id="3" name="TextBox 10">
            <a:extLst>
              <a:ext uri="{FF2B5EF4-FFF2-40B4-BE49-F238E27FC236}">
                <a16:creationId xmlns:a16="http://schemas.microsoft.com/office/drawing/2014/main" id="{5FE52A83-E1D2-65F0-840C-E513A63DD26A}"/>
              </a:ext>
            </a:extLst>
          </p:cNvPr>
          <p:cNvSpPr txBox="1">
            <a:spLocks noChangeArrowheads="1"/>
          </p:cNvSpPr>
          <p:nvPr/>
        </p:nvSpPr>
        <p:spPr bwMode="auto">
          <a:xfrm>
            <a:off x="3002507" y="3621247"/>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低维嵌入</a:t>
            </a:r>
          </a:p>
        </p:txBody>
      </p:sp>
    </p:spTree>
    <p:extLst>
      <p:ext uri="{BB962C8B-B14F-4D97-AF65-F5344CB8AC3E}">
        <p14:creationId xmlns:p14="http://schemas.microsoft.com/office/powerpoint/2010/main" val="1278173448"/>
      </p:ext>
    </p:extLst>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351691" y="1378635"/>
                <a:ext cx="11591779" cy="5299319"/>
              </a:xfrm>
            </p:spPr>
            <p:txBody>
              <a:bodyPr/>
              <a:lstStyle/>
              <a:p>
                <a:pPr marL="0" indent="457200">
                  <a:lnSpc>
                    <a:spcPct val="150000"/>
                  </a:lnSpc>
                  <a:buNone/>
                </a:pPr>
                <a:r>
                  <a:rPr lang="zh-CN" altLang="en-US" sz="2400" dirty="0"/>
                  <a:t>上述讨论基于一个重要的假设：任意测试样本</a:t>
                </a:r>
                <a14:m>
                  <m:oMath xmlns:m="http://schemas.openxmlformats.org/officeDocument/2006/math">
                    <m:r>
                      <a:rPr lang="en-US" altLang="zh-CN" sz="2400" b="1" i="1" smtClean="0">
                        <a:latin typeface="Cambria Math" panose="02040503050406030204" pitchFamily="18" charset="0"/>
                      </a:rPr>
                      <m:t>𝒙</m:t>
                    </m:r>
                  </m:oMath>
                </a14:m>
                <a:r>
                  <a:rPr lang="zh-CN" altLang="en-US" sz="2400" dirty="0"/>
                  <a:t>附近的任意小的</a:t>
                </a:r>
                <a14:m>
                  <m:oMath xmlns:m="http://schemas.openxmlformats.org/officeDocument/2006/math">
                    <m:r>
                      <a:rPr lang="zh-CN" altLang="en-US" sz="2400" i="1" smtClean="0">
                        <a:latin typeface="Cambria Math" panose="02040503050406030204" pitchFamily="18" charset="0"/>
                      </a:rPr>
                      <m:t>𝛿</m:t>
                    </m:r>
                  </m:oMath>
                </a14:m>
                <a:r>
                  <a:rPr lang="zh-CN" altLang="en-US" sz="2400" dirty="0"/>
                  <a:t>距离范围内总能找到一个训练样本，即训练样本的采样密度足够大，或称为“密采样”。然而，这个假设在现实任务中通常很难满足：</a:t>
                </a:r>
              </a:p>
              <a:p>
                <a:pPr>
                  <a:lnSpc>
                    <a:spcPct val="150000"/>
                  </a:lnSpc>
                  <a:buFont typeface="Wingdings" panose="05000000000000000000" pitchFamily="2" charset="2"/>
                  <a:buChar char="Ø"/>
                </a:pPr>
                <a:r>
                  <a:rPr lang="zh-CN" altLang="en-US" sz="2400" dirty="0"/>
                  <a:t>若属性维数为</a:t>
                </a:r>
                <a:r>
                  <a:rPr lang="en-US" altLang="zh-CN" sz="2400" dirty="0"/>
                  <a:t>1</a:t>
                </a:r>
                <a:r>
                  <a:rPr lang="zh-CN" altLang="en-US" sz="2400" dirty="0"/>
                  <a:t>，当</a:t>
                </a:r>
                <a14:m>
                  <m:oMath xmlns:m="http://schemas.openxmlformats.org/officeDocument/2006/math">
                    <m:r>
                      <a:rPr lang="zh-CN" altLang="en-US" sz="2400" i="1" smtClean="0">
                        <a:latin typeface="Cambria Math" panose="02040503050406030204" pitchFamily="18" charset="0"/>
                      </a:rPr>
                      <m:t>𝛿</m:t>
                    </m:r>
                  </m:oMath>
                </a14:m>
                <a:r>
                  <a:rPr lang="en-US" altLang="zh-CN" sz="2400" dirty="0"/>
                  <a:t>=0.001</a:t>
                </a:r>
                <a:r>
                  <a:rPr lang="zh-CN" altLang="en-US" sz="2400" dirty="0"/>
                  <a:t>，仅考虑单个属性，则仅需</a:t>
                </a:r>
                <a:r>
                  <a:rPr lang="en-US" altLang="zh-CN" sz="2400" dirty="0"/>
                  <a:t>1000</a:t>
                </a:r>
                <a:r>
                  <a:rPr lang="zh-CN" altLang="en-US" sz="2400" dirty="0"/>
                  <a:t>个样本点平均分布在归一化后的属性取值范围内，即可使得任意测试样本在其附近</a:t>
                </a:r>
                <a:r>
                  <a:rPr lang="en-US" altLang="zh-CN" sz="2400" dirty="0"/>
                  <a:t>0.001</a:t>
                </a:r>
                <a:r>
                  <a:rPr lang="zh-CN" altLang="en-US" sz="2400" dirty="0"/>
                  <a:t>距离范围内总能找到一个训练样本，此时</a:t>
                </a:r>
                <a:r>
                  <a:rPr lang="en-US" altLang="zh-CN" sz="2400" dirty="0" err="1"/>
                  <a:t>kNN</a:t>
                </a:r>
                <a:r>
                  <a:rPr lang="zh-CN" altLang="en-US" sz="2400" dirty="0"/>
                  <a:t>分类器错误率不超过贝叶斯最优分类器错误率的两倍。若属性维数为</a:t>
                </a:r>
                <a:r>
                  <a:rPr lang="en-US" altLang="zh-CN" sz="2400" dirty="0"/>
                  <a:t>20</a:t>
                </a:r>
                <a:r>
                  <a:rPr lang="zh-CN" altLang="en-US" sz="2400" dirty="0"/>
                  <a:t>，若样本满足密采样条件，则至少需要</a:t>
                </a:r>
                <a:r>
                  <a:rPr lang="en-US" altLang="zh-CN" sz="2400" dirty="0"/>
                  <a:t>(10</a:t>
                </a:r>
                <a:r>
                  <a:rPr lang="en-US" altLang="zh-CN" sz="2400" baseline="30000" dirty="0"/>
                  <a:t>3</a:t>
                </a:r>
                <a:r>
                  <a:rPr lang="en-US" altLang="zh-CN" sz="2400" dirty="0"/>
                  <a:t>)</a:t>
                </a:r>
                <a:r>
                  <a:rPr lang="en-US" altLang="zh-CN" sz="2400" baseline="30000" dirty="0"/>
                  <a:t>20</a:t>
                </a:r>
                <a:r>
                  <a:rPr lang="en-US" altLang="zh-CN" sz="2400" dirty="0"/>
                  <a:t>=10</a:t>
                </a:r>
                <a:r>
                  <a:rPr lang="en-US" altLang="zh-CN" sz="2400" baseline="30000" dirty="0"/>
                  <a:t>60</a:t>
                </a:r>
                <a:r>
                  <a:rPr lang="zh-CN" altLang="en-US" sz="2400" dirty="0"/>
                  <a:t>个样本。</a:t>
                </a:r>
              </a:p>
              <a:p>
                <a:pPr>
                  <a:lnSpc>
                    <a:spcPct val="150000"/>
                  </a:lnSpc>
                  <a:buFont typeface="Wingdings" panose="05000000000000000000" pitchFamily="2" charset="2"/>
                  <a:buChar char="Ø"/>
                </a:pPr>
                <a:r>
                  <a:rPr lang="zh-CN" altLang="en-US" sz="2400" dirty="0"/>
                  <a:t>现实应用中属性维数经常成千上万，要满足密采样条件所需的样本数目是无法达到的天文数字。</a:t>
                </a:r>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351691" y="1378635"/>
                <a:ext cx="11591779" cy="5299319"/>
              </a:xfrm>
              <a:blipFill>
                <a:blip r:embed="rId3"/>
                <a:stretch>
                  <a:fillRect l="-842" r="-4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807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6" y="1234828"/>
            <a:ext cx="11402353" cy="2992514"/>
          </a:xfrm>
        </p:spPr>
        <p:txBody>
          <a:bodyPr/>
          <a:lstStyle/>
          <a:p>
            <a:pPr>
              <a:lnSpc>
                <a:spcPct val="150000"/>
              </a:lnSpc>
              <a:buFont typeface="Wingdings" panose="05000000000000000000" pitchFamily="2" charset="2"/>
              <a:buChar char="Ø"/>
            </a:pPr>
            <a:r>
              <a:rPr lang="zh-CN" altLang="en-US" sz="2400" dirty="0"/>
              <a:t>维数灾难</a:t>
            </a:r>
            <a:r>
              <a:rPr lang="en-US" altLang="zh-CN" sz="2400" dirty="0"/>
              <a:t>(Curse of Dimensionality)</a:t>
            </a:r>
            <a:r>
              <a:rPr lang="zh-CN" altLang="en-US" sz="2400" dirty="0"/>
              <a:t>：通常是指在涉及到向量的计算的问题中，随着维数的增加，计算量呈指数倍增长的一种现象。</a:t>
            </a:r>
          </a:p>
          <a:p>
            <a:pPr>
              <a:lnSpc>
                <a:spcPct val="150000"/>
              </a:lnSpc>
              <a:buFont typeface="Wingdings" panose="05000000000000000000" pitchFamily="2" charset="2"/>
              <a:buChar char="Ø"/>
            </a:pPr>
            <a:r>
              <a:rPr lang="zh-CN" altLang="en-US" sz="2400" b="0" i="0" dirty="0">
                <a:solidFill>
                  <a:srgbClr val="000000"/>
                </a:solidFill>
                <a:effectLst/>
                <a:latin typeface="PingFang SC"/>
              </a:rPr>
              <a:t>在很多机器学习问题中，训练集中的每条数据经常伴随着上千、甚至上万个特征。要处理这所有的特征的话，不仅会让训练非常缓慢，还会极大增加搜寻良好解决方案的困难。这个问题就是我们常说的维数灾难。</a:t>
            </a:r>
            <a:endParaRPr lang="en-US" altLang="zh-CN" sz="2400" dirty="0"/>
          </a:p>
        </p:txBody>
      </p:sp>
      <p:pic>
        <p:nvPicPr>
          <p:cNvPr id="6" name="Picture 2" descr="See the source image">
            <a:extLst>
              <a:ext uri="{FF2B5EF4-FFF2-40B4-BE49-F238E27FC236}">
                <a16:creationId xmlns:a16="http://schemas.microsoft.com/office/drawing/2014/main" id="{231DF7A3-4A84-283A-C643-A0299CACE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933" y="4208668"/>
            <a:ext cx="7161067" cy="249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29064" y="1452881"/>
            <a:ext cx="11388285" cy="2497422"/>
          </a:xfrm>
        </p:spPr>
        <p:txBody>
          <a:bodyPr/>
          <a:lstStyle/>
          <a:p>
            <a:pPr>
              <a:lnSpc>
                <a:spcPct val="150000"/>
              </a:lnSpc>
              <a:buFont typeface="Wingdings" panose="05000000000000000000" pitchFamily="2" charset="2"/>
              <a:buChar char="Ø"/>
            </a:pPr>
            <a:r>
              <a:rPr lang="zh-CN" altLang="en-US" sz="2400" dirty="0"/>
              <a:t>维数灾难涉及数字分析、抽样、组合、机器学习、数据挖掘和数据库等诸多领域。在机器学习的建模过程中，通常指的是随着特征数量的增多，计算量会变得很大，如特征达到上亿维的话，在进行计算的时候是算不出来的。有的时候，维度太大也会导致机器学习性能的下降，并不是特征维度越大越好，模型的性能会</a:t>
            </a:r>
            <a:r>
              <a:rPr lang="zh-CN" altLang="en-US" sz="2400" b="1" dirty="0"/>
              <a:t>随着特征的增加先上升后下降</a:t>
            </a:r>
            <a:r>
              <a:rPr lang="zh-CN" altLang="en-US" sz="2400" dirty="0"/>
              <a:t>。</a:t>
            </a:r>
          </a:p>
        </p:txBody>
      </p:sp>
    </p:spTree>
    <p:extLst>
      <p:ext uri="{BB962C8B-B14F-4D97-AF65-F5344CB8AC3E}">
        <p14:creationId xmlns:p14="http://schemas.microsoft.com/office/powerpoint/2010/main" val="290341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k</a:t>
            </a:r>
            <a:r>
              <a:rPr lang="zh-CN" altLang="en-US" sz="3600" dirty="0">
                <a:latin typeface="Impact" pitchFamily="34" charset="0"/>
                <a:ea typeface="微软雅黑" pitchFamily="34" charset="-122"/>
              </a:rPr>
              <a:t>近邻学习</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降维概述</a:t>
            </a:r>
          </a:p>
        </p:txBody>
      </p:sp>
      <p:sp>
        <p:nvSpPr>
          <p:cNvPr id="48" name="TextBox 11"/>
          <p:cNvSpPr txBox="1">
            <a:spLocks noChangeArrowheads="1"/>
          </p:cNvSpPr>
          <p:nvPr/>
        </p:nvSpPr>
        <p:spPr bwMode="auto">
          <a:xfrm>
            <a:off x="3002507" y="4538671"/>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主成分分析</a:t>
            </a:r>
          </a:p>
        </p:txBody>
      </p:sp>
      <p:sp>
        <p:nvSpPr>
          <p:cNvPr id="3" name="TextBox 10">
            <a:extLst>
              <a:ext uri="{FF2B5EF4-FFF2-40B4-BE49-F238E27FC236}">
                <a16:creationId xmlns:a16="http://schemas.microsoft.com/office/drawing/2014/main" id="{5FE52A83-E1D2-65F0-840C-E513A63DD26A}"/>
              </a:ext>
            </a:extLst>
          </p:cNvPr>
          <p:cNvSpPr txBox="1">
            <a:spLocks noChangeArrowheads="1"/>
          </p:cNvSpPr>
          <p:nvPr/>
        </p:nvSpPr>
        <p:spPr bwMode="auto">
          <a:xfrm>
            <a:off x="3002507" y="3621247"/>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低维嵌入</a:t>
            </a:r>
          </a:p>
        </p:txBody>
      </p:sp>
    </p:spTree>
    <p:extLst>
      <p:ext uri="{BB962C8B-B14F-4D97-AF65-F5344CB8AC3E}">
        <p14:creationId xmlns:p14="http://schemas.microsoft.com/office/powerpoint/2010/main" val="2815158995"/>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64574" y="1452881"/>
            <a:ext cx="11275142" cy="2497422"/>
          </a:xfrm>
        </p:spPr>
        <p:txBody>
          <a:bodyPr/>
          <a:lstStyle/>
          <a:p>
            <a:pPr marL="0" indent="0">
              <a:lnSpc>
                <a:spcPct val="150000"/>
              </a:lnSpc>
              <a:buNone/>
            </a:pPr>
            <a:r>
              <a:rPr lang="zh-CN" altLang="en-US" sz="2400" b="1" dirty="0"/>
              <a:t>什么是降维？</a:t>
            </a:r>
            <a:endParaRPr lang="en-US" altLang="zh-CN" sz="2400" b="1" dirty="0"/>
          </a:p>
          <a:p>
            <a:pPr marL="0" indent="0">
              <a:lnSpc>
                <a:spcPct val="150000"/>
              </a:lnSpc>
              <a:buNone/>
            </a:pPr>
            <a:r>
              <a:rPr lang="zh-CN" altLang="en-US" sz="2400" dirty="0"/>
              <a:t>缓解维数灾难的一个重要途径是降维</a:t>
            </a:r>
            <a:r>
              <a:rPr lang="en-US" altLang="zh-CN" sz="2400" dirty="0"/>
              <a:t>(dimension reduction)</a:t>
            </a:r>
          </a:p>
          <a:p>
            <a:pPr>
              <a:lnSpc>
                <a:spcPct val="150000"/>
              </a:lnSpc>
              <a:buFont typeface="Wingdings" panose="05000000000000000000" pitchFamily="2" charset="2"/>
              <a:buChar char="Ø"/>
            </a:pPr>
            <a:r>
              <a:rPr lang="zh-CN" altLang="en-US" sz="2400" dirty="0"/>
              <a:t>即通过某种数学变换，将原始高维属性空间转变为一个低维“子空间” </a:t>
            </a:r>
            <a:r>
              <a:rPr lang="en-US" altLang="zh-CN" sz="2400" dirty="0"/>
              <a:t>(subspace)</a:t>
            </a:r>
            <a:r>
              <a:rPr lang="zh-CN" altLang="en-US" sz="2400" dirty="0"/>
              <a:t>，在这个子空间中样本密度大幅度提高，距离计算也变得更为容易。</a:t>
            </a:r>
            <a:endParaRPr lang="en-US" altLang="zh-CN" sz="2400" dirty="0"/>
          </a:p>
          <a:p>
            <a:pPr>
              <a:lnSpc>
                <a:spcPct val="150000"/>
              </a:lnSpc>
              <a:buFont typeface="Wingdings" panose="05000000000000000000" pitchFamily="2" charset="2"/>
              <a:buChar char="Ø"/>
            </a:pPr>
            <a:r>
              <a:rPr lang="zh-CN" altLang="en-US" sz="2400" b="0" i="0" dirty="0">
                <a:effectLst/>
                <a:latin typeface="-apple-system"/>
              </a:rPr>
              <a:t>该过程与信息论中有损压缩概念密切相关。同时要明白的，</a:t>
            </a:r>
            <a:r>
              <a:rPr lang="zh-CN" altLang="en-US" sz="2400" b="1" i="0" dirty="0">
                <a:effectLst/>
                <a:latin typeface="-apple-system"/>
              </a:rPr>
              <a:t>不存在完全无损的降维。</a:t>
            </a:r>
            <a:r>
              <a:rPr lang="zh-CN" altLang="en-US" sz="2400" b="0" i="0" dirty="0">
                <a:effectLst/>
                <a:latin typeface="-apple-system"/>
              </a:rPr>
              <a:t>有很多种算法可以完成对原始数据的降维，在这些方法中，降维是通过对原始数据的线性变换实现的。</a:t>
            </a:r>
            <a:endParaRPr lang="zh-CN" altLang="en-US" sz="2400" dirty="0"/>
          </a:p>
        </p:txBody>
      </p:sp>
    </p:spTree>
    <p:extLst>
      <p:ext uri="{BB962C8B-B14F-4D97-AF65-F5344CB8AC3E}">
        <p14:creationId xmlns:p14="http://schemas.microsoft.com/office/powerpoint/2010/main" val="3833085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558777" y="1315218"/>
            <a:ext cx="11254155" cy="5182869"/>
          </a:xfrm>
        </p:spPr>
        <p:txBody>
          <a:bodyPr/>
          <a:lstStyle/>
          <a:p>
            <a:pPr marL="0" indent="0">
              <a:lnSpc>
                <a:spcPct val="150000"/>
              </a:lnSpc>
              <a:buNone/>
            </a:pPr>
            <a:r>
              <a:rPr lang="zh-CN" altLang="en-US" sz="2400" b="1" dirty="0"/>
              <a:t>为什么要降维？</a:t>
            </a:r>
            <a:endParaRPr lang="en-US" altLang="zh-CN" sz="2400" b="1" dirty="0"/>
          </a:p>
          <a:p>
            <a:pPr>
              <a:lnSpc>
                <a:spcPct val="150000"/>
              </a:lnSpc>
              <a:buFont typeface="Wingdings" panose="05000000000000000000" pitchFamily="2" charset="2"/>
              <a:buChar char="Ø"/>
            </a:pPr>
            <a:r>
              <a:rPr lang="zh-CN" altLang="en-US" sz="2400" dirty="0"/>
              <a:t>高维数据增加了运算的难度</a:t>
            </a:r>
          </a:p>
          <a:p>
            <a:pPr>
              <a:lnSpc>
                <a:spcPct val="150000"/>
              </a:lnSpc>
              <a:buFont typeface="Wingdings" panose="05000000000000000000" pitchFamily="2" charset="2"/>
              <a:buChar char="Ø"/>
            </a:pPr>
            <a:r>
              <a:rPr lang="zh-CN" altLang="en-US" sz="2400" dirty="0"/>
              <a:t>高维使得学习算法的泛化能力变弱（例如，在最近邻分类器中，样本复杂度随着维度成指数增长），维度越高，算法的搜索难度和成本就越大。</a:t>
            </a:r>
          </a:p>
          <a:p>
            <a:pPr>
              <a:lnSpc>
                <a:spcPct val="150000"/>
              </a:lnSpc>
              <a:buFont typeface="Wingdings" panose="05000000000000000000" pitchFamily="2" charset="2"/>
              <a:buChar char="Ø"/>
            </a:pPr>
            <a:r>
              <a:rPr lang="zh-CN" altLang="en-US" sz="2400" dirty="0"/>
              <a:t>降维能够增加数据的可读性，利于发掘数据的有意义的结构</a:t>
            </a:r>
            <a:endParaRPr lang="en-US" altLang="zh-CN" sz="2400" dirty="0"/>
          </a:p>
          <a:p>
            <a:pPr marL="0" indent="0">
              <a:lnSpc>
                <a:spcPct val="150000"/>
              </a:lnSpc>
              <a:buNone/>
            </a:pPr>
            <a:r>
              <a:rPr lang="zh-CN" altLang="en-US" sz="2400" b="1" kern="0" dirty="0"/>
              <a:t>降维的主要作用</a:t>
            </a:r>
          </a:p>
          <a:p>
            <a:pPr>
              <a:lnSpc>
                <a:spcPct val="150000"/>
              </a:lnSpc>
              <a:buFont typeface="Wingdings" panose="05000000000000000000" pitchFamily="2" charset="2"/>
              <a:buChar char="Ø"/>
            </a:pPr>
            <a:r>
              <a:rPr lang="en-US" altLang="zh-CN" sz="2400" kern="0" dirty="0"/>
              <a:t>1. </a:t>
            </a:r>
            <a:r>
              <a:rPr lang="zh-CN" altLang="en-US" sz="2400" kern="0" dirty="0"/>
              <a:t>减少冗余特征，降低数据维度</a:t>
            </a:r>
          </a:p>
          <a:p>
            <a:pPr>
              <a:lnSpc>
                <a:spcPct val="150000"/>
              </a:lnSpc>
              <a:buFont typeface="Wingdings" panose="05000000000000000000" pitchFamily="2" charset="2"/>
              <a:buChar char="Ø"/>
            </a:pPr>
            <a:r>
              <a:rPr lang="en-US" altLang="zh-CN" sz="2400" kern="100" dirty="0"/>
              <a:t>2. </a:t>
            </a:r>
            <a:r>
              <a:rPr lang="zh-CN" altLang="en-US" sz="2400" kern="100" dirty="0"/>
              <a:t>数据可视化</a:t>
            </a:r>
            <a:endParaRPr lang="zh-CN" altLang="zh-CN" sz="2400" kern="100" dirty="0"/>
          </a:p>
        </p:txBody>
      </p:sp>
    </p:spTree>
    <p:extLst>
      <p:ext uri="{BB962C8B-B14F-4D97-AF65-F5344CB8AC3E}">
        <p14:creationId xmlns:p14="http://schemas.microsoft.com/office/powerpoint/2010/main" val="355866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02 </a:t>
            </a:r>
            <a:r>
              <a:rPr lang="zh-CN" altLang="en-US" dirty="0"/>
              <a:t>降维概述</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379828" y="1262962"/>
            <a:ext cx="11437522" cy="5306645"/>
          </a:xfrm>
        </p:spPr>
        <p:txBody>
          <a:bodyPr/>
          <a:lstStyle/>
          <a:p>
            <a:pPr marL="0" indent="0">
              <a:lnSpc>
                <a:spcPct val="150000"/>
              </a:lnSpc>
              <a:buNone/>
            </a:pPr>
            <a:r>
              <a:rPr lang="zh-CN" altLang="en-US" sz="2400" b="1" dirty="0"/>
              <a:t>降维的优点</a:t>
            </a:r>
          </a:p>
          <a:p>
            <a:pPr>
              <a:lnSpc>
                <a:spcPct val="150000"/>
              </a:lnSpc>
              <a:buFont typeface="Wingdings" panose="05000000000000000000" pitchFamily="2" charset="2"/>
              <a:buChar char="Ø"/>
            </a:pPr>
            <a:r>
              <a:rPr lang="zh-CN" altLang="en-US" sz="2400" dirty="0"/>
              <a:t>通过减少特征的维数，数据集存储所需的空间也相应减少，减少了特征维数所需的计算训练时间；</a:t>
            </a:r>
            <a:endParaRPr lang="en-US" altLang="zh-CN" sz="2400" dirty="0"/>
          </a:p>
          <a:p>
            <a:pPr>
              <a:lnSpc>
                <a:spcPct val="150000"/>
              </a:lnSpc>
              <a:buFont typeface="Wingdings" panose="05000000000000000000" pitchFamily="2" charset="2"/>
              <a:buChar char="Ø"/>
            </a:pPr>
            <a:r>
              <a:rPr lang="zh-CN" altLang="en-US" sz="2400" dirty="0"/>
              <a:t>数据集特征的降维有助于快速可视化数据；</a:t>
            </a:r>
            <a:endParaRPr lang="en-US" altLang="zh-CN" sz="2400" dirty="0"/>
          </a:p>
          <a:p>
            <a:pPr>
              <a:lnSpc>
                <a:spcPct val="150000"/>
              </a:lnSpc>
              <a:buFont typeface="Wingdings" panose="05000000000000000000" pitchFamily="2" charset="2"/>
              <a:buChar char="Ø"/>
            </a:pPr>
            <a:r>
              <a:rPr lang="zh-CN" altLang="en-US" sz="2400" dirty="0"/>
              <a:t>通过处理多重共线性消除冗余特征。</a:t>
            </a:r>
          </a:p>
          <a:p>
            <a:pPr marL="0" indent="0">
              <a:lnSpc>
                <a:spcPct val="150000"/>
              </a:lnSpc>
              <a:buNone/>
            </a:pPr>
            <a:r>
              <a:rPr lang="zh-CN" altLang="en-US" sz="2400" b="1" dirty="0"/>
              <a:t>降维的缺点</a:t>
            </a:r>
            <a:endParaRPr lang="en-US" altLang="zh-CN" sz="2400" b="1" dirty="0"/>
          </a:p>
          <a:p>
            <a:pPr>
              <a:lnSpc>
                <a:spcPct val="150000"/>
              </a:lnSpc>
              <a:buFont typeface="Wingdings" panose="05000000000000000000" pitchFamily="2" charset="2"/>
              <a:buChar char="Ø"/>
            </a:pPr>
            <a:r>
              <a:rPr lang="zh-CN" altLang="en-US" sz="2400" dirty="0"/>
              <a:t>由于降维可能会丢失一些数据；</a:t>
            </a:r>
            <a:endParaRPr lang="en-US" altLang="zh-CN" sz="2400" dirty="0"/>
          </a:p>
          <a:p>
            <a:pPr>
              <a:lnSpc>
                <a:spcPct val="150000"/>
              </a:lnSpc>
              <a:buFont typeface="Wingdings" panose="05000000000000000000" pitchFamily="2" charset="2"/>
              <a:buChar char="Ø"/>
            </a:pPr>
            <a:r>
              <a:rPr lang="zh-CN" altLang="en-US" sz="2400" dirty="0"/>
              <a:t>在主成分分析</a:t>
            </a:r>
            <a:r>
              <a:rPr lang="en-US" altLang="zh-CN" sz="2400" dirty="0"/>
              <a:t>(PCA)</a:t>
            </a:r>
            <a:r>
              <a:rPr lang="zh-CN" altLang="en-US" sz="2400" dirty="0"/>
              <a:t>降维技术中，有时需要考虑多少主成分是难以确定的，往往使用经验法则。</a:t>
            </a:r>
          </a:p>
        </p:txBody>
      </p:sp>
    </p:spTree>
    <p:extLst>
      <p:ext uri="{BB962C8B-B14F-4D97-AF65-F5344CB8AC3E}">
        <p14:creationId xmlns:p14="http://schemas.microsoft.com/office/powerpoint/2010/main" val="197513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78A04872-3FDD-CEED-7764-969C552C3516}"/>
              </a:ext>
            </a:extLst>
          </p:cNvPr>
          <p:cNvSpPr/>
          <p:nvPr/>
        </p:nvSpPr>
        <p:spPr>
          <a:xfrm>
            <a:off x="1879154" y="3573400"/>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k</a:t>
            </a:r>
            <a:r>
              <a:rPr lang="zh-CN" altLang="en-US" sz="3600" dirty="0">
                <a:latin typeface="Impact" pitchFamily="34" charset="0"/>
                <a:ea typeface="微软雅黑" pitchFamily="34" charset="-122"/>
              </a:rPr>
              <a:t>近邻学习</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降维概述</a:t>
            </a:r>
          </a:p>
        </p:txBody>
      </p:sp>
      <p:sp>
        <p:nvSpPr>
          <p:cNvPr id="48" name="TextBox 11"/>
          <p:cNvSpPr txBox="1">
            <a:spLocks noChangeArrowheads="1"/>
          </p:cNvSpPr>
          <p:nvPr/>
        </p:nvSpPr>
        <p:spPr bwMode="auto">
          <a:xfrm>
            <a:off x="3002507" y="4538671"/>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主成分分析</a:t>
            </a:r>
          </a:p>
        </p:txBody>
      </p:sp>
      <p:sp>
        <p:nvSpPr>
          <p:cNvPr id="3" name="TextBox 10">
            <a:extLst>
              <a:ext uri="{FF2B5EF4-FFF2-40B4-BE49-F238E27FC236}">
                <a16:creationId xmlns:a16="http://schemas.microsoft.com/office/drawing/2014/main" id="{5FE52A83-E1D2-65F0-840C-E513A63DD26A}"/>
              </a:ext>
            </a:extLst>
          </p:cNvPr>
          <p:cNvSpPr txBox="1">
            <a:spLocks noChangeArrowheads="1"/>
          </p:cNvSpPr>
          <p:nvPr/>
        </p:nvSpPr>
        <p:spPr bwMode="auto">
          <a:xfrm>
            <a:off x="3002507" y="3621247"/>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03    </a:t>
            </a:r>
            <a:r>
              <a:rPr lang="zh-CN" altLang="en-US" sz="3600" dirty="0">
                <a:solidFill>
                  <a:schemeClr val="bg1"/>
                </a:solidFill>
                <a:latin typeface="Impact" pitchFamily="34" charset="0"/>
                <a:ea typeface="微软雅黑" pitchFamily="34" charset="-122"/>
              </a:rPr>
              <a:t>低维嵌入</a:t>
            </a:r>
          </a:p>
        </p:txBody>
      </p:sp>
    </p:spTree>
    <p:extLst>
      <p:ext uri="{BB962C8B-B14F-4D97-AF65-F5344CB8AC3E}">
        <p14:creationId xmlns:p14="http://schemas.microsoft.com/office/powerpoint/2010/main" val="2855244627"/>
      </p:ext>
    </p:extLst>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379828" y="1262962"/>
                <a:ext cx="11437522" cy="5306645"/>
              </a:xfrm>
            </p:spPr>
            <p:txBody>
              <a:bodyPr/>
              <a:lstStyle/>
              <a:p>
                <a:pPr marL="0" indent="457200">
                  <a:lnSpc>
                    <a:spcPct val="150000"/>
                  </a:lnSpc>
                  <a:buNone/>
                </a:pPr>
                <a:r>
                  <a:rPr lang="zh-CN" altLang="en-US" sz="2400" dirty="0"/>
                  <a:t>若要求原始空间中样本之间的距离在低维空间中得以保持，即得到</a:t>
                </a:r>
                <a:r>
                  <a:rPr lang="zh-CN" altLang="en-US" sz="2400" b="1" dirty="0"/>
                  <a:t>“多维缩放”</a:t>
                </a:r>
                <a:r>
                  <a:rPr lang="en-US" altLang="zh-CN" sz="2400" b="1" dirty="0"/>
                  <a:t>(Multiple Dimensional Scaling, MDS)</a:t>
                </a:r>
                <a:r>
                  <a:rPr lang="zh-CN" altLang="en-US" sz="2400" dirty="0"/>
                  <a:t>：</a:t>
                </a:r>
                <a:endParaRPr lang="en-US" altLang="zh-CN" sz="2400" dirty="0"/>
              </a:p>
              <a:p>
                <a:pPr marL="0" indent="0">
                  <a:lnSpc>
                    <a:spcPct val="150000"/>
                  </a:lnSpc>
                  <a:buFont typeface="Wingdings" panose="05000000000000000000" pitchFamily="2" charset="2"/>
                  <a:buChar char="Ø"/>
                </a:pPr>
                <a:r>
                  <a:rPr lang="zh-CN" altLang="en-US" sz="2400" dirty="0"/>
                  <a:t>假定有</a:t>
                </a:r>
                <a14:m>
                  <m:oMath xmlns:m="http://schemas.openxmlformats.org/officeDocument/2006/math">
                    <m:r>
                      <a:rPr lang="en-US" altLang="zh-CN" sz="2400" i="1" dirty="0" smtClean="0">
                        <a:latin typeface="Cambria Math" panose="02040503050406030204" pitchFamily="18" charset="0"/>
                      </a:rPr>
                      <m:t>𝑚</m:t>
                    </m:r>
                  </m:oMath>
                </a14:m>
                <a:r>
                  <a:rPr lang="zh-CN" altLang="en-US" sz="2400" dirty="0"/>
                  <a:t>个样本，在原始空间中的距离矩阵为</a:t>
                </a:r>
                <a14:m>
                  <m:oMath xmlns:m="http://schemas.openxmlformats.org/officeDocument/2006/math">
                    <m:r>
                      <a:rPr lang="en-US" altLang="zh-CN" sz="2400" b="1" i="0" smtClean="0">
                        <a:latin typeface="Cambria Math" panose="02040503050406030204" pitchFamily="18" charset="0"/>
                      </a:rPr>
                      <m:t>𝐃</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1">
                            <a:latin typeface="Cambria Math" panose="02040503050406030204" pitchFamily="18" charset="0"/>
                            <a:ea typeface="Cambria Math" panose="02040503050406030204" pitchFamily="18" charset="0"/>
                          </a:rPr>
                          <m:t>𝐑</m:t>
                        </m:r>
                      </m:e>
                      <m:sup>
                        <m: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p>
                    </m:sSup>
                  </m:oMath>
                </a14:m>
                <a:r>
                  <a:rPr lang="zh-CN" altLang="en-US" sz="2400" dirty="0"/>
                  <a:t>，其第</a:t>
                </a:r>
                <a14:m>
                  <m:oMath xmlns:m="http://schemas.openxmlformats.org/officeDocument/2006/math">
                    <m:r>
                      <a:rPr lang="en-US" altLang="zh-CN" sz="2400" i="1" dirty="0" smtClean="0">
                        <a:latin typeface="Cambria Math" panose="02040503050406030204" pitchFamily="18" charset="0"/>
                      </a:rPr>
                      <m:t>𝑖</m:t>
                    </m:r>
                  </m:oMath>
                </a14:m>
                <a:r>
                  <a:rPr lang="zh-CN" altLang="en-US" sz="2400" dirty="0"/>
                  <a:t>行</a:t>
                </a:r>
                <a14:m>
                  <m:oMath xmlns:m="http://schemas.openxmlformats.org/officeDocument/2006/math">
                    <m:r>
                      <a:rPr lang="en-US" altLang="zh-CN" sz="2400" i="1" dirty="0" smtClean="0">
                        <a:latin typeface="Cambria Math" panose="02040503050406030204" pitchFamily="18" charset="0"/>
                      </a:rPr>
                      <m:t>𝑗</m:t>
                    </m:r>
                  </m:oMath>
                </a14:m>
                <a:r>
                  <a:rPr lang="zh-CN" altLang="en-US" sz="2400" dirty="0"/>
                  <a:t>列的元素</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𝑑𝑖𝑠𝑡</m:t>
                        </m:r>
                      </m:e>
                      <m:sub>
                        <m:r>
                          <a:rPr lang="en-US" altLang="zh-CN" sz="2400" b="0" i="1" smtClean="0">
                            <a:latin typeface="Cambria Math" panose="02040503050406030204" pitchFamily="18" charset="0"/>
                          </a:rPr>
                          <m:t>𝑖𝑗</m:t>
                        </m:r>
                      </m:sub>
                    </m:sSub>
                  </m:oMath>
                </a14:m>
                <a:r>
                  <a:rPr lang="zh-CN" altLang="en-US" sz="2400" dirty="0"/>
                  <a:t>为样本</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a:t>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𝑗</m:t>
                        </m:r>
                      </m:sub>
                    </m:sSub>
                  </m:oMath>
                </a14:m>
                <a:r>
                  <a:rPr lang="zh-CN" altLang="en-US" sz="2400" dirty="0"/>
                  <a:t>的距离。</a:t>
                </a:r>
              </a:p>
              <a:p>
                <a:pPr marL="0">
                  <a:lnSpc>
                    <a:spcPct val="150000"/>
                  </a:lnSpc>
                  <a:buFont typeface="Wingdings" panose="05000000000000000000" pitchFamily="2" charset="2"/>
                  <a:buChar char="Ø"/>
                </a:pPr>
                <a:r>
                  <a:rPr lang="zh-CN" altLang="en-US" sz="2400" dirty="0"/>
                  <a:t>目标是获得样本在</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m:t>
                        </m:r>
                      </m:sup>
                    </m:sSup>
                  </m:oMath>
                </a14:m>
                <a:r>
                  <a:rPr lang="zh-CN" altLang="en-US" sz="2400" dirty="0"/>
                  <a:t>维空间中的表示</a:t>
                </a:r>
                <a14:m>
                  <m:oMath xmlns:m="http://schemas.openxmlformats.org/officeDocument/2006/math">
                    <m:r>
                      <a:rPr lang="en-US" altLang="zh-CN" sz="2400" b="1" i="0" smtClean="0">
                        <a:latin typeface="Cambria Math" panose="02040503050406030204" pitchFamily="18" charset="0"/>
                        <a:ea typeface="Cambria Math" panose="02040503050406030204" pitchFamily="18" charset="0"/>
                      </a:rPr>
                      <m:t>𝐙</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b="1">
                            <a:latin typeface="Cambria Math" panose="02040503050406030204" pitchFamily="18" charset="0"/>
                            <a:ea typeface="Cambria Math" panose="02040503050406030204" pitchFamily="18" charset="0"/>
                          </a:rPr>
                          <m:t>𝐑</m:t>
                        </m:r>
                      </m:e>
                      <m: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p>
                    </m:sSup>
                    <m:r>
                      <a:rPr lang="en-US" altLang="zh-CN" sz="2400" i="1">
                        <a:latin typeface="Cambria Math" panose="02040503050406030204" pitchFamily="18" charset="0"/>
                        <a:ea typeface="Cambria Math" panose="02040503050406030204" pitchFamily="18" charset="0"/>
                      </a:rPr>
                      <m:t> </m:t>
                    </m:r>
                  </m:oMath>
                </a14:m>
                <a:r>
                  <a:rPr lang="zh-CN" altLang="en-US" sz="2400" dirty="0"/>
                  <a:t>，</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m:t>
                    </m:r>
                  </m:oMath>
                </a14:m>
                <a:r>
                  <a:rPr lang="zh-CN" altLang="en-US" sz="2400" dirty="0"/>
                  <a:t>，且任意两个样本在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oMath>
                </a14:m>
                <a:r>
                  <a:rPr lang="zh-CN" altLang="en-US" sz="2400" dirty="0"/>
                  <a:t>维空间中的欧氏距离等于原始空间中的距离，即</a:t>
                </a:r>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379828" y="1262962"/>
                <a:ext cx="11437522" cy="5306645"/>
              </a:xfrm>
              <a:blipFill>
                <a:blip r:embed="rId3"/>
                <a:stretch>
                  <a:fillRect l="-799" r="-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F5BEDE-F12A-4513-E718-79B41D1FC929}"/>
                  </a:ext>
                </a:extLst>
              </p:cNvPr>
              <p:cNvSpPr txBox="1"/>
              <p:nvPr/>
            </p:nvSpPr>
            <p:spPr>
              <a:xfrm>
                <a:off x="4896889" y="5169537"/>
                <a:ext cx="2398221"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𝑑𝑖𝑠𝑡</m:t>
                          </m:r>
                        </m:e>
                        <m:sub>
                          <m:r>
                            <a:rPr lang="en-US" altLang="zh-CN" i="1">
                              <a:latin typeface="Cambria Math" panose="02040503050406030204" pitchFamily="18" charset="0"/>
                            </a:rPr>
                            <m:t>𝑖𝑗</m:t>
                          </m:r>
                        </m:sub>
                      </m:sSub>
                    </m:oMath>
                  </m:oMathPara>
                </a14:m>
                <a:endParaRPr lang="zh-CN" altLang="en-US" dirty="0"/>
              </a:p>
            </p:txBody>
          </p:sp>
        </mc:Choice>
        <mc:Fallback xmlns="">
          <p:sp>
            <p:nvSpPr>
              <p:cNvPr id="4" name="文本框 3">
                <a:extLst>
                  <a:ext uri="{FF2B5EF4-FFF2-40B4-BE49-F238E27FC236}">
                    <a16:creationId xmlns:a16="http://schemas.microsoft.com/office/drawing/2014/main" id="{17F5BEDE-F12A-4513-E718-79B41D1FC929}"/>
                  </a:ext>
                </a:extLst>
              </p:cNvPr>
              <p:cNvSpPr txBox="1">
                <a:spLocks noRot="1" noChangeAspect="1" noMove="1" noResize="1" noEditPoints="1" noAdjustHandles="1" noChangeArrowheads="1" noChangeShapeType="1" noTextEdit="1"/>
              </p:cNvSpPr>
              <p:nvPr/>
            </p:nvSpPr>
            <p:spPr>
              <a:xfrm>
                <a:off x="4896889" y="5169537"/>
                <a:ext cx="2398221" cy="42550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956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379828" y="1262962"/>
                <a:ext cx="11437522" cy="5306645"/>
              </a:xfrm>
            </p:spPr>
            <p:txBody>
              <a:bodyPr/>
              <a:lstStyle/>
              <a:p>
                <a:pPr marL="0" indent="457200">
                  <a:lnSpc>
                    <a:spcPct val="150000"/>
                  </a:lnSpc>
                  <a:buNone/>
                </a:pPr>
                <a:r>
                  <a:rPr lang="zh-CN" altLang="en-US" sz="2400" dirty="0"/>
                  <a:t>令</a:t>
                </a:r>
                <a14:m>
                  <m:oMath xmlns:m="http://schemas.openxmlformats.org/officeDocument/2006/math">
                    <m:r>
                      <a:rPr lang="en-US" altLang="zh-CN" sz="2400" b="1" i="0" smtClean="0">
                        <a:latin typeface="Cambria Math" panose="02040503050406030204" pitchFamily="18" charset="0"/>
                      </a:rPr>
                      <m:t>𝐁</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0" smtClean="0">
                            <a:latin typeface="Cambria Math" panose="02040503050406030204" pitchFamily="18" charset="0"/>
                          </a:rPr>
                          <m:t>𝐙</m:t>
                        </m:r>
                      </m:e>
                      <m:sup>
                        <m:r>
                          <m:rPr>
                            <m:sty m:val="p"/>
                          </m:rPr>
                          <a:rPr lang="en-US" altLang="zh-CN" sz="2400" b="0" i="0" smtClean="0">
                            <a:latin typeface="Cambria Math" panose="02040503050406030204" pitchFamily="18" charset="0"/>
                          </a:rPr>
                          <m:t>T</m:t>
                        </m:r>
                      </m:sup>
                    </m:sSup>
                    <m:r>
                      <a:rPr lang="en-US" altLang="zh-CN" sz="2400" b="1">
                        <a:latin typeface="Cambria Math" panose="02040503050406030204" pitchFamily="18" charset="0"/>
                      </a:rPr>
                      <m:t>𝐙</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b="1">
                            <a:latin typeface="Cambria Math" panose="02040503050406030204" pitchFamily="18" charset="0"/>
                            <a:ea typeface="Cambria Math" panose="02040503050406030204" pitchFamily="18" charset="0"/>
                          </a:rPr>
                          <m:t>𝐑</m:t>
                        </m:r>
                      </m:e>
                      <m:sup>
                        <m:r>
                          <a:rPr lang="en-US" altLang="zh-CN" sz="2400" i="1">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𝑚</m:t>
                        </m:r>
                      </m:sup>
                    </m:sSup>
                  </m:oMath>
                </a14:m>
                <a:r>
                  <a:rPr lang="zh-CN" altLang="en-US" sz="2400" dirty="0"/>
                  <a:t>，其中</a:t>
                </a:r>
                <a14:m>
                  <m:oMath xmlns:m="http://schemas.openxmlformats.org/officeDocument/2006/math">
                    <m:r>
                      <a:rPr lang="en-US" altLang="zh-CN" sz="2400" b="1" smtClean="0">
                        <a:latin typeface="Cambria Math" panose="02040503050406030204" pitchFamily="18" charset="0"/>
                      </a:rPr>
                      <m:t>𝐁</m:t>
                    </m:r>
                  </m:oMath>
                </a14:m>
                <a:r>
                  <a:rPr lang="zh-CN" altLang="en-US" sz="2400" dirty="0"/>
                  <a:t>为降维后的内积矩阵，</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𝑧</m:t>
                        </m:r>
                      </m:e>
                      <m:sub>
                        <m:r>
                          <a:rPr lang="en-US" altLang="zh-CN" sz="2400" b="0" i="1" smtClean="0">
                            <a:latin typeface="Cambria Math" panose="02040503050406030204" pitchFamily="18" charset="0"/>
                          </a:rPr>
                          <m:t>𝑖</m:t>
                        </m:r>
                      </m:sub>
                      <m:sup>
                        <m:r>
                          <m:rPr>
                            <m:sty m:val="p"/>
                          </m:rPr>
                          <a:rPr lang="en-US" altLang="zh-CN" sz="2400" b="0" i="0" smtClean="0">
                            <a:latin typeface="Cambria Math" panose="02040503050406030204" pitchFamily="18" charset="0"/>
                          </a:rPr>
                          <m:t>T</m:t>
                        </m:r>
                      </m:sup>
                    </m:sSubSup>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b="0" i="1" smtClean="0">
                            <a:latin typeface="Cambria Math" panose="02040503050406030204" pitchFamily="18" charset="0"/>
                          </a:rPr>
                          <m:t>𝑗</m:t>
                        </m:r>
                      </m:sub>
                    </m:sSub>
                    <m:r>
                      <a:rPr lang="en-US" altLang="zh-CN" sz="2400" i="1">
                        <a:latin typeface="Cambria Math" panose="02040503050406030204" pitchFamily="18" charset="0"/>
                      </a:rPr>
                      <m:t> </m:t>
                    </m:r>
                  </m:oMath>
                </a14:m>
                <a:r>
                  <a:rPr lang="zh-CN" altLang="en-US" sz="2400" dirty="0"/>
                  <a:t>，有</a:t>
                </a:r>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379828" y="1262962"/>
                <a:ext cx="11437522" cy="5306645"/>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F5BEDE-F12A-4513-E718-79B41D1FC929}"/>
                  </a:ext>
                </a:extLst>
              </p:cNvPr>
              <p:cNvSpPr txBox="1"/>
              <p:nvPr/>
            </p:nvSpPr>
            <p:spPr>
              <a:xfrm>
                <a:off x="4291247" y="2200706"/>
                <a:ext cx="4108048" cy="510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dirty="0" smtClean="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rPr>
                            <m:t>𝑖𝑗</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𝑗</m:t>
                                  </m:r>
                                </m:sub>
                              </m:sSub>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−2</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𝑖</m:t>
                          </m:r>
                        </m:sub>
                        <m:sup>
                          <m:r>
                            <m:rPr>
                              <m:sty m:val="p"/>
                            </m:rPr>
                            <a:rPr lang="en-US" altLang="zh-CN">
                              <a:latin typeface="Cambria Math" panose="02040503050406030204" pitchFamily="18" charset="0"/>
                            </a:rPr>
                            <m:t>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oMath>
                  </m:oMathPara>
                </a14:m>
                <a:endParaRPr lang="zh-CN" altLang="en-US" dirty="0"/>
              </a:p>
            </p:txBody>
          </p:sp>
        </mc:Choice>
        <mc:Fallback xmlns="">
          <p:sp>
            <p:nvSpPr>
              <p:cNvPr id="4" name="文本框 3">
                <a:extLst>
                  <a:ext uri="{FF2B5EF4-FFF2-40B4-BE49-F238E27FC236}">
                    <a16:creationId xmlns:a16="http://schemas.microsoft.com/office/drawing/2014/main" id="{17F5BEDE-F12A-4513-E718-79B41D1FC929}"/>
                  </a:ext>
                </a:extLst>
              </p:cNvPr>
              <p:cNvSpPr txBox="1">
                <a:spLocks noRot="1" noChangeAspect="1" noMove="1" noResize="1" noEditPoints="1" noAdjustHandles="1" noChangeArrowheads="1" noChangeShapeType="1" noTextEdit="1"/>
              </p:cNvSpPr>
              <p:nvPr/>
            </p:nvSpPr>
            <p:spPr>
              <a:xfrm>
                <a:off x="4291247" y="2200706"/>
                <a:ext cx="4108048" cy="5107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32B4D68-3192-AE15-BF3B-C8AA7FB61299}"/>
                  </a:ext>
                </a:extLst>
              </p:cNvPr>
              <p:cNvSpPr txBox="1"/>
              <p:nvPr/>
            </p:nvSpPr>
            <p:spPr>
              <a:xfrm>
                <a:off x="3274622" y="2937583"/>
                <a:ext cx="6097978"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𝑖𝑖</m:t>
                          </m:r>
                        </m:sub>
                      </m:sSub>
                      <m:r>
                        <a:rPr lang="en-US" altLang="zh-CN" sz="24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𝑗</m:t>
                          </m:r>
                          <m:r>
                            <a:rPr lang="en-US" altLang="zh-CN" i="1">
                              <a:latin typeface="Cambria Math" panose="02040503050406030204" pitchFamily="18" charset="0"/>
                            </a:rPr>
                            <m:t>𝑗</m:t>
                          </m:r>
                        </m:sub>
                      </m:sSub>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oMath>
                  </m:oMathPara>
                </a14:m>
                <a:endParaRPr lang="zh-CN" altLang="en-US" dirty="0"/>
              </a:p>
            </p:txBody>
          </p:sp>
        </mc:Choice>
        <mc:Fallback xmlns="">
          <p:sp>
            <p:nvSpPr>
              <p:cNvPr id="6" name="文本框 5">
                <a:extLst>
                  <a:ext uri="{FF2B5EF4-FFF2-40B4-BE49-F238E27FC236}">
                    <a16:creationId xmlns:a16="http://schemas.microsoft.com/office/drawing/2014/main" id="{732B4D68-3192-AE15-BF3B-C8AA7FB61299}"/>
                  </a:ext>
                </a:extLst>
              </p:cNvPr>
              <p:cNvSpPr txBox="1">
                <a:spLocks noRot="1" noChangeAspect="1" noMove="1" noResize="1" noEditPoints="1" noAdjustHandles="1" noChangeArrowheads="1" noChangeShapeType="1" noTextEdit="1"/>
              </p:cNvSpPr>
              <p:nvPr/>
            </p:nvSpPr>
            <p:spPr>
              <a:xfrm>
                <a:off x="3274622" y="2937583"/>
                <a:ext cx="6097978" cy="491417"/>
              </a:xfrm>
              <a:prstGeom prst="rect">
                <a:avLst/>
              </a:prstGeom>
              <a:blipFill>
                <a:blip r:embed="rId5"/>
                <a:stretch>
                  <a:fillRect b="-98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5A3563D-7D29-62F5-A322-109768DC57E5}"/>
                  </a:ext>
                </a:extLst>
              </p:cNvPr>
              <p:cNvSpPr txBox="1"/>
              <p:nvPr/>
            </p:nvSpPr>
            <p:spPr>
              <a:xfrm>
                <a:off x="374650" y="3916284"/>
                <a:ext cx="11437522" cy="1215333"/>
              </a:xfrm>
              <a:prstGeom prst="rect">
                <a:avLst/>
              </a:prstGeom>
              <a:noFill/>
            </p:spPr>
            <p:txBody>
              <a:bodyPr wrap="square">
                <a:spAutoFit/>
              </a:bodyPr>
              <a:lstStyle/>
              <a:p>
                <a:pPr indent="457200">
                  <a:lnSpc>
                    <a:spcPct val="150000"/>
                  </a:lnSpc>
                </a:pPr>
                <a:r>
                  <a:rPr lang="zh-CN" altLang="en-US" dirty="0"/>
                  <a:t>为便于讨论，令降维后的样本</a:t>
                </a:r>
                <a14:m>
                  <m:oMath xmlns:m="http://schemas.openxmlformats.org/officeDocument/2006/math">
                    <m:r>
                      <a:rPr lang="en-US" altLang="zh-CN" sz="2400" b="1" smtClean="0">
                        <a:latin typeface="Cambria Math" panose="02040503050406030204" pitchFamily="18" charset="0"/>
                      </a:rPr>
                      <m:t>𝐙</m:t>
                    </m:r>
                  </m:oMath>
                </a14:m>
                <a:r>
                  <a:rPr lang="zh-CN" altLang="en-US" dirty="0"/>
                  <a:t>被中心化，即</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a14:m>
                <a:r>
                  <a:rPr lang="zh-CN" altLang="en-US" dirty="0"/>
                  <a:t>。显然，矩阵</a:t>
                </a:r>
                <a14:m>
                  <m:oMath xmlns:m="http://schemas.openxmlformats.org/officeDocument/2006/math">
                    <m:r>
                      <a:rPr lang="en-US" altLang="zh-CN" b="1">
                        <a:latin typeface="Cambria Math" panose="02040503050406030204" pitchFamily="18" charset="0"/>
                      </a:rPr>
                      <m:t>𝐁</m:t>
                    </m:r>
                  </m:oMath>
                </a14:m>
                <a:r>
                  <a:rPr lang="zh-CN" altLang="en-US" dirty="0"/>
                  <a:t>的行与列之和均为零，即</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a:rPr lang="en-US" altLang="zh-CN" b="0" i="1" smtClean="0">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e>
                        </m:nary>
                        <m:r>
                          <a:rPr lang="en-US" altLang="zh-CN" b="0" i="1" smtClean="0">
                            <a:latin typeface="Cambria Math" panose="02040503050406030204" pitchFamily="18" charset="0"/>
                          </a:rPr>
                          <m:t>0</m:t>
                        </m:r>
                      </m:e>
                    </m:nary>
                  </m:oMath>
                </a14:m>
                <a:r>
                  <a:rPr lang="zh-CN" altLang="en-US" dirty="0"/>
                  <a:t>。</a:t>
                </a:r>
              </a:p>
            </p:txBody>
          </p:sp>
        </mc:Choice>
        <mc:Fallback>
          <p:sp>
            <p:nvSpPr>
              <p:cNvPr id="8" name="文本框 7">
                <a:extLst>
                  <a:ext uri="{FF2B5EF4-FFF2-40B4-BE49-F238E27FC236}">
                    <a16:creationId xmlns:a16="http://schemas.microsoft.com/office/drawing/2014/main" id="{D5A3563D-7D29-62F5-A322-109768DC57E5}"/>
                  </a:ext>
                </a:extLst>
              </p:cNvPr>
              <p:cNvSpPr txBox="1">
                <a:spLocks noRot="1" noChangeAspect="1" noMove="1" noResize="1" noEditPoints="1" noAdjustHandles="1" noChangeArrowheads="1" noChangeShapeType="1" noTextEdit="1"/>
              </p:cNvSpPr>
              <p:nvPr/>
            </p:nvSpPr>
            <p:spPr>
              <a:xfrm>
                <a:off x="374650" y="3916284"/>
                <a:ext cx="11437522" cy="1215333"/>
              </a:xfrm>
              <a:prstGeom prst="rect">
                <a:avLst/>
              </a:prstGeom>
              <a:blipFill>
                <a:blip r:embed="rId6"/>
                <a:stretch>
                  <a:fillRect l="-799" t="-39000" b="-7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8916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F5BEDE-F12A-4513-E718-79B41D1FC929}"/>
                  </a:ext>
                </a:extLst>
              </p:cNvPr>
              <p:cNvSpPr txBox="1"/>
              <p:nvPr/>
            </p:nvSpPr>
            <p:spPr>
              <a:xfrm>
                <a:off x="1211423" y="2774306"/>
                <a:ext cx="347838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dirty="0" smtClean="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up>
                              <m:r>
                                <a:rPr lang="en-US" altLang="zh-CN" i="1" dirty="0">
                                  <a:latin typeface="Cambria Math" panose="02040503050406030204" pitchFamily="18" charset="0"/>
                                </a:rPr>
                                <m:t>2</m:t>
                              </m:r>
                            </m:sup>
                          </m:sSubSup>
                        </m:e>
                      </m:nary>
                      <m:r>
                        <a:rPr lang="en-US" altLang="zh-CN" i="1" dirty="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𝐁</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𝑗𝑗</m:t>
                          </m:r>
                        </m:sub>
                      </m:sSub>
                    </m:oMath>
                  </m:oMathPara>
                </a14:m>
                <a:endParaRPr lang="zh-CN" altLang="en-US" dirty="0"/>
              </a:p>
            </p:txBody>
          </p:sp>
        </mc:Choice>
        <mc:Fallback xmlns="">
          <p:sp>
            <p:nvSpPr>
              <p:cNvPr id="4" name="文本框 3">
                <a:extLst>
                  <a:ext uri="{FF2B5EF4-FFF2-40B4-BE49-F238E27FC236}">
                    <a16:creationId xmlns:a16="http://schemas.microsoft.com/office/drawing/2014/main" id="{17F5BEDE-F12A-4513-E718-79B41D1FC929}"/>
                  </a:ext>
                </a:extLst>
              </p:cNvPr>
              <p:cNvSpPr txBox="1">
                <a:spLocks noRot="1" noChangeAspect="1" noMove="1" noResize="1" noEditPoints="1" noAdjustHandles="1" noChangeArrowheads="1" noChangeShapeType="1" noTextEdit="1"/>
              </p:cNvSpPr>
              <p:nvPr/>
            </p:nvSpPr>
            <p:spPr>
              <a:xfrm>
                <a:off x="1211423" y="2774306"/>
                <a:ext cx="3478388" cy="1008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788529D-5EF5-0828-B7B2-39CDA26ADCCB}"/>
                  </a:ext>
                </a:extLst>
              </p:cNvPr>
              <p:cNvSpPr txBox="1"/>
              <p:nvPr/>
            </p:nvSpPr>
            <p:spPr>
              <a:xfrm>
                <a:off x="1211423" y="3942071"/>
                <a:ext cx="3478388"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dirty="0" smtClean="0">
                              <a:latin typeface="Cambria Math" panose="02040503050406030204" pitchFamily="18" charset="0"/>
                            </a:rPr>
                          </m:ctrlPr>
                        </m:naryPr>
                        <m:sub>
                          <m:r>
                            <a:rPr lang="en-US" altLang="zh-CN" b="0" i="1" dirty="0" smtClean="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up>
                              <m:r>
                                <a:rPr lang="en-US" altLang="zh-CN" i="1" dirty="0">
                                  <a:latin typeface="Cambria Math" panose="02040503050406030204" pitchFamily="18" charset="0"/>
                                </a:rPr>
                                <m:t>2</m:t>
                              </m:r>
                            </m:sup>
                          </m:sSubSup>
                        </m:e>
                      </m:nary>
                      <m:r>
                        <a:rPr lang="en-US" altLang="zh-CN" i="1" dirty="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𝐁</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𝑚</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𝑖𝑖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5788529D-5EF5-0828-B7B2-39CDA26ADCCB}"/>
                  </a:ext>
                </a:extLst>
              </p:cNvPr>
              <p:cNvSpPr txBox="1">
                <a:spLocks noRot="1" noChangeAspect="1" noMove="1" noResize="1" noEditPoints="1" noAdjustHandles="1" noChangeArrowheads="1" noChangeShapeType="1" noTextEdit="1"/>
              </p:cNvSpPr>
              <p:nvPr/>
            </p:nvSpPr>
            <p:spPr>
              <a:xfrm>
                <a:off x="1211423" y="3942071"/>
                <a:ext cx="3478388" cy="10500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9F82B38-A7BC-9933-384E-9F7E3DC2E990}"/>
                  </a:ext>
                </a:extLst>
              </p:cNvPr>
              <p:cNvSpPr txBox="1"/>
              <p:nvPr/>
            </p:nvSpPr>
            <p:spPr>
              <a:xfrm>
                <a:off x="1211423" y="5234270"/>
                <a:ext cx="3374642"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nary>
                            <m:naryPr>
                              <m:chr m:val="∑"/>
                              <m:ctrlPr>
                                <a:rPr lang="zh-CN" altLang="en-US"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up>
                                  <m:r>
                                    <a:rPr lang="en-US" altLang="zh-CN" i="1" dirty="0">
                                      <a:latin typeface="Cambria Math" panose="02040503050406030204" pitchFamily="18" charset="0"/>
                                    </a:rPr>
                                    <m:t>2</m:t>
                                  </m:r>
                                </m:sup>
                              </m:sSubSup>
                            </m:e>
                          </m:nary>
                        </m:e>
                      </m:nary>
                      <m:r>
                        <a:rPr lang="en-US" altLang="zh-CN" i="1" dirty="0">
                          <a:latin typeface="Cambria Math" panose="02040503050406030204" pitchFamily="18" charset="0"/>
                        </a:rPr>
                        <m:t> </m:t>
                      </m:r>
                      <m:r>
                        <a:rPr lang="en-US" altLang="zh-CN" b="0" i="1" smtClean="0">
                          <a:latin typeface="Cambria Math" panose="02040503050406030204" pitchFamily="18" charset="0"/>
                        </a:rPr>
                        <m:t>=2</m:t>
                      </m:r>
                      <m:r>
                        <a:rPr lang="en-US" altLang="zh-CN" b="0" i="1" smtClean="0">
                          <a:latin typeface="Cambria Math" panose="02040503050406030204" pitchFamily="18" charset="0"/>
                        </a:rPr>
                        <m:t>𝑚𝑡𝑟</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𝐁</m:t>
                          </m:r>
                        </m:e>
                      </m:d>
                    </m:oMath>
                  </m:oMathPara>
                </a14:m>
                <a:endParaRPr lang="zh-CN" altLang="en-US" dirty="0"/>
              </a:p>
            </p:txBody>
          </p:sp>
        </mc:Choice>
        <mc:Fallback xmlns="">
          <p:sp>
            <p:nvSpPr>
              <p:cNvPr id="9" name="文本框 8">
                <a:extLst>
                  <a:ext uri="{FF2B5EF4-FFF2-40B4-BE49-F238E27FC236}">
                    <a16:creationId xmlns:a16="http://schemas.microsoft.com/office/drawing/2014/main" id="{E9F82B38-A7BC-9933-384E-9F7E3DC2E990}"/>
                  </a:ext>
                </a:extLst>
              </p:cNvPr>
              <p:cNvSpPr txBox="1">
                <a:spLocks noRot="1" noChangeAspect="1" noMove="1" noResize="1" noEditPoints="1" noAdjustHandles="1" noChangeArrowheads="1" noChangeShapeType="1" noTextEdit="1"/>
              </p:cNvSpPr>
              <p:nvPr/>
            </p:nvSpPr>
            <p:spPr>
              <a:xfrm>
                <a:off x="1211423" y="5234270"/>
                <a:ext cx="3374642" cy="10500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1FF910-F86D-C4BC-DB0C-B277DF68646E}"/>
                  </a:ext>
                </a:extLst>
              </p:cNvPr>
              <p:cNvSpPr txBox="1"/>
              <p:nvPr/>
            </p:nvSpPr>
            <p:spPr>
              <a:xfrm>
                <a:off x="6780810" y="1196835"/>
                <a:ext cx="5273162" cy="1147494"/>
              </a:xfrm>
              <a:prstGeom prst="rect">
                <a:avLst/>
              </a:prstGeom>
              <a:noFill/>
            </p:spPr>
            <p:txBody>
              <a:bodyPr wrap="square">
                <a:spAutoFit/>
              </a:bodyPr>
              <a:lstStyle/>
              <a:p>
                <a:pPr marL="0" indent="457200">
                  <a:lnSpc>
                    <a:spcPct val="150000"/>
                  </a:lnSpc>
                  <a:buNone/>
                </a:pPr>
                <a:r>
                  <a:rPr lang="zh-CN" altLang="en-US" dirty="0"/>
                  <a:t>其中</a:t>
                </a:r>
                <a14:m>
                  <m:oMath xmlns:m="http://schemas.openxmlformats.org/officeDocument/2006/math">
                    <m:r>
                      <a:rPr lang="en-US" altLang="zh-CN" b="0" i="1" smtClean="0">
                        <a:latin typeface="Cambria Math" panose="02040503050406030204" pitchFamily="18" charset="0"/>
                      </a:rPr>
                      <m:t>𝑡𝑟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oMath>
                </a14:m>
                <a:r>
                  <a:rPr lang="zh-CN" altLang="en-US" dirty="0"/>
                  <a:t>表示矩阵的迹</a:t>
                </a:r>
                <a:r>
                  <a:rPr lang="en-US" altLang="zh-CN" dirty="0"/>
                  <a:t>(trace)</a:t>
                </a:r>
                <a:r>
                  <a:rPr lang="zh-CN" altLang="en-US" dirty="0"/>
                  <a:t>，</a:t>
                </a:r>
                <a:r>
                  <a:rPr lang="en-US" altLang="zh-CN" dirty="0"/>
                  <a:t> </a:t>
                </a:r>
                <a:endParaRPr lang="en-US" altLang="zh-CN" i="1" dirty="0">
                  <a:latin typeface="Cambria Math" panose="02040503050406030204" pitchFamily="18" charset="0"/>
                </a:endParaRPr>
              </a:p>
              <a:p>
                <a:pPr marL="0" indent="457200">
                  <a:lnSpc>
                    <a:spcPct val="150000"/>
                  </a:lnSpc>
                  <a:buNone/>
                </a:pPr>
                <a14:m>
                  <m:oMath xmlns:m="http://schemas.openxmlformats.org/officeDocument/2006/math">
                    <m:r>
                      <a:rPr lang="en-US" altLang="zh-CN" i="1">
                        <a:latin typeface="Cambria Math" panose="02040503050406030204" pitchFamily="18" charset="0"/>
                      </a:rPr>
                      <m:t>𝑡𝑟</m:t>
                    </m:r>
                    <m:d>
                      <m:dPr>
                        <m:ctrlPr>
                          <a:rPr lang="en-US" altLang="zh-CN" i="1">
                            <a:latin typeface="Cambria Math" panose="02040503050406030204" pitchFamily="18" charset="0"/>
                          </a:rPr>
                        </m:ctrlPr>
                      </m:dPr>
                      <m:e>
                        <m:r>
                          <a:rPr lang="en-US" altLang="zh-CN" b="1">
                            <a:latin typeface="Cambria Math" panose="02040503050406030204" pitchFamily="18" charset="0"/>
                          </a:rPr>
                          <m:t>𝐁</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sup>
                            <m:r>
                              <a:rPr lang="en-US" altLang="zh-CN" b="0" i="1" smtClean="0">
                                <a:latin typeface="Cambria Math" panose="02040503050406030204" pitchFamily="18" charset="0"/>
                              </a:rPr>
                              <m:t>2</m:t>
                            </m:r>
                          </m:sup>
                        </m:sSup>
                      </m:e>
                    </m:nary>
                  </m:oMath>
                </a14:m>
                <a:r>
                  <a:rPr lang="zh-CN" altLang="en-US" dirty="0"/>
                  <a:t> 。令</a:t>
                </a:r>
                <a:endParaRPr lang="en-US" altLang="zh-CN" dirty="0"/>
              </a:p>
            </p:txBody>
          </p:sp>
        </mc:Choice>
        <mc:Fallback xmlns="">
          <p:sp>
            <p:nvSpPr>
              <p:cNvPr id="10" name="文本框 9">
                <a:extLst>
                  <a:ext uri="{FF2B5EF4-FFF2-40B4-BE49-F238E27FC236}">
                    <a16:creationId xmlns:a16="http://schemas.microsoft.com/office/drawing/2014/main" id="{711FF910-F86D-C4BC-DB0C-B277DF68646E}"/>
                  </a:ext>
                </a:extLst>
              </p:cNvPr>
              <p:cNvSpPr txBox="1">
                <a:spLocks noRot="1" noChangeAspect="1" noMove="1" noResize="1" noEditPoints="1" noAdjustHandles="1" noChangeArrowheads="1" noChangeShapeType="1" noTextEdit="1"/>
              </p:cNvSpPr>
              <p:nvPr/>
            </p:nvSpPr>
            <p:spPr>
              <a:xfrm>
                <a:off x="6780810" y="1196835"/>
                <a:ext cx="5273162" cy="1147494"/>
              </a:xfrm>
              <a:prstGeom prst="rect">
                <a:avLst/>
              </a:prstGeom>
              <a:blipFill>
                <a:blip r:embed="rId6"/>
                <a:stretch>
                  <a:fillRect b="-7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A77623-C82A-6B8C-773B-CBAECD2D737D}"/>
                  </a:ext>
                </a:extLst>
              </p:cNvPr>
              <p:cNvSpPr txBox="1"/>
              <p:nvPr/>
            </p:nvSpPr>
            <p:spPr>
              <a:xfrm>
                <a:off x="7533209" y="2774306"/>
                <a:ext cx="2740109"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dirty="0" smtClean="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rPr>
                                <m:t>𝑖𝑗</m:t>
                              </m:r>
                            </m:sub>
                            <m:sup>
                              <m:r>
                                <a:rPr lang="en-US" altLang="zh-CN" i="1">
                                  <a:latin typeface="Cambria Math" panose="02040503050406030204" pitchFamily="18" charset="0"/>
                                </a:rPr>
                                <m:t>2</m:t>
                              </m:r>
                            </m:sup>
                          </m:sSubSup>
                        </m:e>
                      </m:nary>
                    </m:oMath>
                  </m:oMathPara>
                </a14:m>
                <a:endParaRPr lang="zh-CN" altLang="en-US" dirty="0"/>
              </a:p>
            </p:txBody>
          </p:sp>
        </mc:Choice>
        <mc:Fallback xmlns="">
          <p:sp>
            <p:nvSpPr>
              <p:cNvPr id="11" name="文本框 10">
                <a:extLst>
                  <a:ext uri="{FF2B5EF4-FFF2-40B4-BE49-F238E27FC236}">
                    <a16:creationId xmlns:a16="http://schemas.microsoft.com/office/drawing/2014/main" id="{33A77623-C82A-6B8C-773B-CBAECD2D737D}"/>
                  </a:ext>
                </a:extLst>
              </p:cNvPr>
              <p:cNvSpPr txBox="1">
                <a:spLocks noRot="1" noChangeAspect="1" noMove="1" noResize="1" noEditPoints="1" noAdjustHandles="1" noChangeArrowheads="1" noChangeShapeType="1" noTextEdit="1"/>
              </p:cNvSpPr>
              <p:nvPr/>
            </p:nvSpPr>
            <p:spPr>
              <a:xfrm>
                <a:off x="7533209" y="2774306"/>
                <a:ext cx="2740109" cy="10500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CE46A95-BE3B-A7E9-0F8C-D7DB6D90C63C}"/>
                  </a:ext>
                </a:extLst>
              </p:cNvPr>
              <p:cNvSpPr txBox="1"/>
              <p:nvPr/>
            </p:nvSpPr>
            <p:spPr>
              <a:xfrm>
                <a:off x="7533208" y="4054614"/>
                <a:ext cx="2725682" cy="1006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dirty="0" smtClean="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rPr>
                                <m:t>𝑖𝑗</m:t>
                              </m:r>
                            </m:sub>
                            <m:sup>
                              <m:r>
                                <a:rPr lang="en-US" altLang="zh-CN" i="1">
                                  <a:latin typeface="Cambria Math" panose="02040503050406030204" pitchFamily="18" charset="0"/>
                                </a:rPr>
                                <m:t>2</m:t>
                              </m:r>
                            </m:sup>
                          </m:sSubSup>
                        </m:e>
                      </m:nary>
                    </m:oMath>
                  </m:oMathPara>
                </a14:m>
                <a:endParaRPr lang="zh-CN" altLang="en-US" dirty="0"/>
              </a:p>
            </p:txBody>
          </p:sp>
        </mc:Choice>
        <mc:Fallback xmlns="">
          <p:sp>
            <p:nvSpPr>
              <p:cNvPr id="12" name="文本框 11">
                <a:extLst>
                  <a:ext uri="{FF2B5EF4-FFF2-40B4-BE49-F238E27FC236}">
                    <a16:creationId xmlns:a16="http://schemas.microsoft.com/office/drawing/2014/main" id="{ECE46A95-BE3B-A7E9-0F8C-D7DB6D90C63C}"/>
                  </a:ext>
                </a:extLst>
              </p:cNvPr>
              <p:cNvSpPr txBox="1">
                <a:spLocks noRot="1" noChangeAspect="1" noMove="1" noResize="1" noEditPoints="1" noAdjustHandles="1" noChangeArrowheads="1" noChangeShapeType="1" noTextEdit="1"/>
              </p:cNvSpPr>
              <p:nvPr/>
            </p:nvSpPr>
            <p:spPr>
              <a:xfrm>
                <a:off x="7533208" y="4054614"/>
                <a:ext cx="2725682" cy="10062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0D1F6E8-7679-0C2E-CE55-E0D91E87E528}"/>
                  </a:ext>
                </a:extLst>
              </p:cNvPr>
              <p:cNvSpPr txBox="1"/>
              <p:nvPr/>
            </p:nvSpPr>
            <p:spPr>
              <a:xfrm>
                <a:off x="7492218" y="5291129"/>
                <a:ext cx="3423308"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dirty="0" smtClean="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den>
                      </m:f>
                      <m:nary>
                        <m:naryPr>
                          <m:chr m:val="∑"/>
                          <m:ctrlPr>
                            <a:rPr lang="zh-CN" altLang="en-US"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nary>
                            <m:naryPr>
                              <m:chr m:val="∑"/>
                              <m:ctrlPr>
                                <a:rPr lang="zh-CN" altLang="en-US" i="1" dirty="0">
                                  <a:latin typeface="Cambria Math" panose="02040503050406030204" pitchFamily="18" charset="0"/>
                                </a:rPr>
                              </m:ctrlPr>
                            </m:naryPr>
                            <m:sub>
                              <m:r>
                                <a:rPr lang="en-US" altLang="zh-CN" i="1" dirty="0">
                                  <a:latin typeface="Cambria Math" panose="02040503050406030204" pitchFamily="18" charset="0"/>
                                </a:rPr>
                                <m:t>𝑗</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𝑑𝑖𝑠𝑡</m:t>
                                  </m:r>
                                </m:e>
                                <m:sub>
                                  <m:r>
                                    <a:rPr lang="en-US" altLang="zh-CN" i="1" dirty="0">
                                      <a:latin typeface="Cambria Math" panose="02040503050406030204" pitchFamily="18" charset="0"/>
                                    </a:rPr>
                                    <m:t>𝑖𝑗</m:t>
                                  </m:r>
                                </m:sub>
                                <m:sup>
                                  <m:r>
                                    <a:rPr lang="en-US" altLang="zh-CN" i="1" dirty="0">
                                      <a:latin typeface="Cambria Math" panose="02040503050406030204" pitchFamily="18" charset="0"/>
                                    </a:rPr>
                                    <m:t>2</m:t>
                                  </m:r>
                                </m:sup>
                              </m:sSubSup>
                            </m:e>
                          </m:nary>
                        </m:e>
                      </m:nary>
                    </m:oMath>
                  </m:oMathPara>
                </a14:m>
                <a:endParaRPr lang="zh-CN" altLang="en-US" dirty="0"/>
              </a:p>
            </p:txBody>
          </p:sp>
        </mc:Choice>
        <mc:Fallback xmlns="">
          <p:sp>
            <p:nvSpPr>
              <p:cNvPr id="13" name="文本框 12">
                <a:extLst>
                  <a:ext uri="{FF2B5EF4-FFF2-40B4-BE49-F238E27FC236}">
                    <a16:creationId xmlns:a16="http://schemas.microsoft.com/office/drawing/2014/main" id="{10D1F6E8-7679-0C2E-CE55-E0D91E87E528}"/>
                  </a:ext>
                </a:extLst>
              </p:cNvPr>
              <p:cNvSpPr txBox="1">
                <a:spLocks noRot="1" noChangeAspect="1" noMove="1" noResize="1" noEditPoints="1" noAdjustHandles="1" noChangeArrowheads="1" noChangeShapeType="1" noTextEdit="1"/>
              </p:cNvSpPr>
              <p:nvPr/>
            </p:nvSpPr>
            <p:spPr>
              <a:xfrm>
                <a:off x="7492218" y="5291129"/>
                <a:ext cx="3423308" cy="1050031"/>
              </a:xfrm>
              <a:prstGeom prst="rect">
                <a:avLst/>
              </a:prstGeom>
              <a:blipFill>
                <a:blip r:embed="rId9"/>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F9B3691-A540-875F-5A37-6F3CE7BBDD0A}"/>
              </a:ext>
            </a:extLst>
          </p:cNvPr>
          <p:cNvSpPr/>
          <p:nvPr/>
        </p:nvSpPr>
        <p:spPr>
          <a:xfrm>
            <a:off x="1035554" y="2630241"/>
            <a:ext cx="3654257" cy="3829935"/>
          </a:xfrm>
          <a:prstGeom prst="rect">
            <a:avLst/>
          </a:prstGeom>
          <a:noFill/>
          <a:ln w="63500">
            <a:solidFill>
              <a:srgbClr val="0070C0"/>
            </a:solidFill>
            <a:miter lim="800000"/>
            <a:headEnd/>
            <a:tailEn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5" name="矩形 14">
            <a:extLst>
              <a:ext uri="{FF2B5EF4-FFF2-40B4-BE49-F238E27FC236}">
                <a16:creationId xmlns:a16="http://schemas.microsoft.com/office/drawing/2014/main" id="{DA1B3ECC-F09D-68DF-E9B2-21C8D3EFCE45}"/>
              </a:ext>
            </a:extLst>
          </p:cNvPr>
          <p:cNvSpPr/>
          <p:nvPr/>
        </p:nvSpPr>
        <p:spPr>
          <a:xfrm>
            <a:off x="7376743" y="2630890"/>
            <a:ext cx="3654257" cy="3829935"/>
          </a:xfrm>
          <a:prstGeom prst="rect">
            <a:avLst/>
          </a:prstGeom>
          <a:noFill/>
          <a:ln w="63500">
            <a:solidFill>
              <a:srgbClr val="0070C0"/>
            </a:solidFill>
            <a:miter lim="800000"/>
            <a:headEnd/>
            <a:tailEn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7" name="文本框 16">
            <a:extLst>
              <a:ext uri="{FF2B5EF4-FFF2-40B4-BE49-F238E27FC236}">
                <a16:creationId xmlns:a16="http://schemas.microsoft.com/office/drawing/2014/main" id="{3EE7DA5A-73C9-766B-9A6C-B56F729C6CDF}"/>
              </a:ext>
            </a:extLst>
          </p:cNvPr>
          <p:cNvSpPr txBox="1"/>
          <p:nvPr/>
        </p:nvSpPr>
        <p:spPr>
          <a:xfrm>
            <a:off x="999353" y="1375544"/>
            <a:ext cx="2494124" cy="461665"/>
          </a:xfrm>
          <a:prstGeom prst="rect">
            <a:avLst/>
          </a:prstGeom>
          <a:noFill/>
        </p:spPr>
        <p:txBody>
          <a:bodyPr wrap="square">
            <a:spAutoFit/>
          </a:bodyPr>
          <a:lstStyle/>
          <a:p>
            <a:pPr marL="0" indent="0">
              <a:buNone/>
            </a:pPr>
            <a:r>
              <a:rPr lang="zh-CN" altLang="en-US" sz="2400" dirty="0"/>
              <a:t>易知</a:t>
            </a:r>
            <a:endParaRPr lang="en-US" altLang="zh-CN" sz="2400" dirty="0"/>
          </a:p>
        </p:txBody>
      </p:sp>
    </p:spTree>
    <p:extLst>
      <p:ext uri="{BB962C8B-B14F-4D97-AF65-F5344CB8AC3E}">
        <p14:creationId xmlns:p14="http://schemas.microsoft.com/office/powerpoint/2010/main" val="3585942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5A3563D-7D29-62F5-A322-109768DC57E5}"/>
                  </a:ext>
                </a:extLst>
              </p:cNvPr>
              <p:cNvSpPr txBox="1"/>
              <p:nvPr/>
            </p:nvSpPr>
            <p:spPr>
              <a:xfrm>
                <a:off x="379828" y="1327463"/>
                <a:ext cx="11437522" cy="470385"/>
              </a:xfrm>
              <a:prstGeom prst="rect">
                <a:avLst/>
              </a:prstGeom>
              <a:noFill/>
            </p:spPr>
            <p:txBody>
              <a:bodyPr wrap="square">
                <a:spAutoFit/>
              </a:bodyPr>
              <a:lstStyle/>
              <a:p>
                <a:pPr marL="0" indent="0">
                  <a:buNone/>
                </a:pPr>
                <a:r>
                  <a:rPr lang="zh-CN" altLang="en-US" dirty="0"/>
                  <a:t>由此即可通过降维前后保持不变的距离矩阵</a:t>
                </a:r>
                <a14:m>
                  <m:oMath xmlns:m="http://schemas.openxmlformats.org/officeDocument/2006/math">
                    <m:r>
                      <a:rPr lang="en-US" altLang="zh-CN" b="1" i="0" smtClean="0">
                        <a:latin typeface="Cambria Math" panose="02040503050406030204" pitchFamily="18" charset="0"/>
                      </a:rPr>
                      <m:t>𝐃</m:t>
                    </m:r>
                  </m:oMath>
                </a14:m>
                <a:r>
                  <a:rPr lang="zh-CN" altLang="en-US" dirty="0"/>
                  <a:t>求取内积矩阵</a:t>
                </a:r>
                <a14:m>
                  <m:oMath xmlns:m="http://schemas.openxmlformats.org/officeDocument/2006/math">
                    <m:r>
                      <a:rPr lang="en-US" altLang="zh-CN" b="1" i="0" smtClean="0">
                        <a:latin typeface="Cambria Math" panose="02040503050406030204" pitchFamily="18" charset="0"/>
                      </a:rPr>
                      <m:t>𝐁</m:t>
                    </m:r>
                  </m:oMath>
                </a14:m>
                <a:endParaRPr lang="en-US" altLang="zh-CN" b="1" dirty="0"/>
              </a:p>
            </p:txBody>
          </p:sp>
        </mc:Choice>
        <mc:Fallback xmlns="">
          <p:sp>
            <p:nvSpPr>
              <p:cNvPr id="8" name="文本框 7">
                <a:extLst>
                  <a:ext uri="{FF2B5EF4-FFF2-40B4-BE49-F238E27FC236}">
                    <a16:creationId xmlns:a16="http://schemas.microsoft.com/office/drawing/2014/main" id="{D5A3563D-7D29-62F5-A322-109768DC57E5}"/>
                  </a:ext>
                </a:extLst>
              </p:cNvPr>
              <p:cNvSpPr txBox="1">
                <a:spLocks noRot="1" noChangeAspect="1" noMove="1" noResize="1" noEditPoints="1" noAdjustHandles="1" noChangeArrowheads="1" noChangeShapeType="1" noTextEdit="1"/>
              </p:cNvSpPr>
              <p:nvPr/>
            </p:nvSpPr>
            <p:spPr>
              <a:xfrm>
                <a:off x="379828" y="1327463"/>
                <a:ext cx="11437522" cy="470385"/>
              </a:xfrm>
              <a:prstGeom prst="rect">
                <a:avLst/>
              </a:prstGeom>
              <a:blipFill>
                <a:blip r:embed="rId3"/>
                <a:stretch>
                  <a:fillRect l="-799" t="-10390"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0242BAC-292B-7A34-7A30-0B91DF0736D2}"/>
                  </a:ext>
                </a:extLst>
              </p:cNvPr>
              <p:cNvSpPr txBox="1"/>
              <p:nvPr/>
            </p:nvSpPr>
            <p:spPr>
              <a:xfrm>
                <a:off x="2914776" y="2020901"/>
                <a:ext cx="559608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dirty="0" smtClean="0">
                              <a:latin typeface="Cambria Math" panose="02040503050406030204" pitchFamily="18" charset="0"/>
                            </a:rPr>
                          </m:ctrlPr>
                        </m:sSubSup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𝑖𝑗</m:t>
                              </m:r>
                            </m:sub>
                          </m:sSub>
                          <m:r>
                            <a:rPr lang="en-US" altLang="zh-CN" b="0" i="1" dirty="0"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i="1">
                              <a:latin typeface="Cambria Math" panose="02040503050406030204" pitchFamily="18" charset="0"/>
                            </a:rPr>
                            <m:t>𝑑𝑖𝑠𝑡</m:t>
                          </m:r>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b="0" i="1" smtClean="0">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A0242BAC-292B-7A34-7A30-0B91DF0736D2}"/>
                  </a:ext>
                </a:extLst>
              </p:cNvPr>
              <p:cNvSpPr txBox="1">
                <a:spLocks noRot="1" noChangeAspect="1" noMove="1" noResize="1" noEditPoints="1" noAdjustHandles="1" noChangeArrowheads="1" noChangeShapeType="1" noTextEdit="1"/>
              </p:cNvSpPr>
              <p:nvPr/>
            </p:nvSpPr>
            <p:spPr>
              <a:xfrm>
                <a:off x="2914776" y="2020901"/>
                <a:ext cx="5596083" cy="6914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03CF051-98C3-4DE0-44A5-C1F19F80483F}"/>
                  </a:ext>
                </a:extLst>
              </p:cNvPr>
              <p:cNvSpPr txBox="1"/>
              <p:nvPr/>
            </p:nvSpPr>
            <p:spPr>
              <a:xfrm>
                <a:off x="379827" y="2828836"/>
                <a:ext cx="11437521" cy="2441246"/>
              </a:xfrm>
              <a:prstGeom prst="rect">
                <a:avLst/>
              </a:prstGeom>
              <a:noFill/>
            </p:spPr>
            <p:txBody>
              <a:bodyPr wrap="square">
                <a:spAutoFit/>
              </a:bodyPr>
              <a:lstStyle/>
              <a:p>
                <a:pPr>
                  <a:lnSpc>
                    <a:spcPct val="150000"/>
                  </a:lnSpc>
                </a:pPr>
                <a:r>
                  <a:rPr lang="zh-CN" altLang="en-US" dirty="0"/>
                  <a:t>对矩阵</a:t>
                </a:r>
                <a14:m>
                  <m:oMath xmlns:m="http://schemas.openxmlformats.org/officeDocument/2006/math">
                    <m:r>
                      <a:rPr lang="en-US" altLang="zh-CN" b="1" i="0" smtClean="0">
                        <a:latin typeface="Cambria Math" panose="02040503050406030204" pitchFamily="18" charset="0"/>
                      </a:rPr>
                      <m:t>𝐁</m:t>
                    </m:r>
                  </m:oMath>
                </a14:m>
                <a:r>
                  <a:rPr lang="zh-CN" altLang="en-US" dirty="0"/>
                  <a:t>做特征值分解</a:t>
                </a:r>
                <a:r>
                  <a:rPr lang="en-US" altLang="zh-CN" dirty="0"/>
                  <a:t>(eigenvalue</a:t>
                </a:r>
                <a:r>
                  <a:rPr lang="zh-CN" altLang="en-US" dirty="0"/>
                  <a:t> </a:t>
                </a:r>
                <a:r>
                  <a:rPr lang="en-US" altLang="zh-CN" dirty="0"/>
                  <a:t>decomposition)</a:t>
                </a:r>
                <a:r>
                  <a:rPr lang="en-US" altLang="zh-CN" b="1" dirty="0"/>
                  <a:t> </a:t>
                </a:r>
                <a14:m>
                  <m:oMath xmlns:m="http://schemas.openxmlformats.org/officeDocument/2006/math">
                    <m:r>
                      <a:rPr lang="en-US" altLang="zh-CN" b="1">
                        <a:latin typeface="Cambria Math" panose="02040503050406030204" pitchFamily="18" charset="0"/>
                      </a:rPr>
                      <m:t>𝐁</m:t>
                    </m:r>
                    <m:r>
                      <a:rPr lang="en-US" altLang="zh-CN" b="1" i="1" smtClean="0">
                        <a:latin typeface="Cambria Math" panose="02040503050406030204" pitchFamily="18" charset="0"/>
                      </a:rPr>
                      <m:t>=</m:t>
                    </m:r>
                    <m:r>
                      <a:rPr lang="en-US" altLang="zh-CN" b="1" i="0" smtClean="0">
                        <a:latin typeface="Cambria Math" panose="02040503050406030204" pitchFamily="18" charset="0"/>
                      </a:rPr>
                      <m:t>𝐕</m:t>
                    </m:r>
                    <m:r>
                      <a:rPr lang="zh-CN" altLang="en-US" b="1" i="1" smtClean="0">
                        <a:latin typeface="Cambria Math" panose="02040503050406030204" pitchFamily="18" charset="0"/>
                      </a:rPr>
                      <m:t>𝚲</m:t>
                    </m:r>
                    <m:sSup>
                      <m:sSupPr>
                        <m:ctrlPr>
                          <a:rPr lang="en-US" altLang="zh-CN" b="1" i="1" smtClean="0">
                            <a:latin typeface="Cambria Math" panose="02040503050406030204" pitchFamily="18" charset="0"/>
                          </a:rPr>
                        </m:ctrlPr>
                      </m:sSupPr>
                      <m:e>
                        <m:r>
                          <a:rPr lang="en-US" altLang="zh-CN" b="1">
                            <a:latin typeface="Cambria Math" panose="02040503050406030204" pitchFamily="18" charset="0"/>
                          </a:rPr>
                          <m:t>𝐕</m:t>
                        </m:r>
                      </m:e>
                      <m:sup>
                        <m:r>
                          <a:rPr lang="en-US" altLang="zh-CN" b="1" i="0" smtClean="0">
                            <a:latin typeface="Cambria Math" panose="02040503050406030204" pitchFamily="18" charset="0"/>
                          </a:rPr>
                          <m:t>𝐓</m:t>
                        </m:r>
                      </m:sup>
                    </m:sSup>
                  </m:oMath>
                </a14:m>
                <a:r>
                  <a:rPr lang="zh-CN" altLang="en-US" dirty="0"/>
                  <a:t>，其中</a:t>
                </a:r>
                <a14:m>
                  <m:oMath xmlns:m="http://schemas.openxmlformats.org/officeDocument/2006/math">
                    <m:r>
                      <a:rPr lang="zh-CN" altLang="en-US" b="1" i="1">
                        <a:latin typeface="Cambria Math" panose="02040503050406030204" pitchFamily="18" charset="0"/>
                      </a:rPr>
                      <m:t>𝚲</m:t>
                    </m:r>
                    <m:r>
                      <a:rPr lang="en-US" altLang="zh-CN" b="1" i="1" smtClean="0">
                        <a:latin typeface="Cambria Math" panose="02040503050406030204" pitchFamily="18" charset="0"/>
                      </a:rPr>
                      <m:t>=</m:t>
                    </m:r>
                    <m:r>
                      <a:rPr lang="en-US" altLang="zh-CN" b="0" i="1" smtClean="0">
                        <a:latin typeface="Cambria Math" panose="02040503050406030204" pitchFamily="18" charset="0"/>
                      </a:rPr>
                      <m:t>𝑑𝑖𝑎𝑔</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oMath>
                </a14:m>
                <a:r>
                  <a:rPr lang="zh-CN" altLang="en-US" dirty="0"/>
                  <a:t>为特征值构成的对角矩阵，</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2</m:t>
                        </m:r>
                      </m:sub>
                    </m:sSub>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𝑑</m:t>
                        </m:r>
                      </m:sub>
                    </m:sSub>
                  </m:oMath>
                </a14:m>
                <a:r>
                  <a:rPr lang="zh-CN" altLang="en-US" dirty="0"/>
                  <a:t>，</a:t>
                </a:r>
                <a14:m>
                  <m:oMath xmlns:m="http://schemas.openxmlformats.org/officeDocument/2006/math">
                    <m:r>
                      <a:rPr lang="en-US" altLang="zh-CN" b="1">
                        <a:latin typeface="Cambria Math" panose="02040503050406030204" pitchFamily="18" charset="0"/>
                      </a:rPr>
                      <m:t>𝐕</m:t>
                    </m:r>
                  </m:oMath>
                </a14:m>
                <a:r>
                  <a:rPr lang="zh-CN" altLang="en-US" dirty="0"/>
                  <a:t>为特征向量矩阵，假定其中有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oMath>
                </a14:m>
                <a:r>
                  <a:rPr lang="zh-CN" altLang="en-US" dirty="0"/>
                  <a:t>个非零特征值</a:t>
                </a:r>
                <a:r>
                  <a:rPr lang="en-US" altLang="zh-CN" dirty="0"/>
                  <a:t>,</a:t>
                </a:r>
                <a:r>
                  <a:rPr lang="zh-CN" altLang="en-US" dirty="0"/>
                  <a:t> 它们构成对角矩阵</a:t>
                </a:r>
                <a14:m>
                  <m:oMath xmlns:m="http://schemas.openxmlformats.org/officeDocument/2006/math">
                    <m:sSub>
                      <m:sSubPr>
                        <m:ctrlPr>
                          <a:rPr lang="en-US" altLang="zh-CN" b="1" i="1" smtClean="0">
                            <a:latin typeface="Cambria Math" panose="02040503050406030204" pitchFamily="18" charset="0"/>
                          </a:rPr>
                        </m:ctrlPr>
                      </m:sSubPr>
                      <m:e>
                        <m:r>
                          <a:rPr lang="zh-CN" altLang="en-US" b="1" i="1">
                            <a:latin typeface="Cambria Math" panose="02040503050406030204" pitchFamily="18" charset="0"/>
                          </a:rPr>
                          <m:t>𝚲</m:t>
                        </m:r>
                      </m:e>
                      <m:sub>
                        <m:r>
                          <a:rPr lang="en-US" altLang="zh-CN" b="1" i="1" smtClean="0">
                            <a:latin typeface="Cambria Math" panose="02040503050406030204" pitchFamily="18" charset="0"/>
                          </a:rPr>
                          <m:t>∗</m:t>
                        </m:r>
                      </m:sub>
                    </m:sSub>
                    <m:r>
                      <a:rPr lang="en-US" altLang="zh-CN" b="1" i="1" smtClean="0">
                        <a:latin typeface="Cambria Math" panose="02040503050406030204" pitchFamily="18" charset="0"/>
                      </a:rPr>
                      <m:t>=</m:t>
                    </m:r>
                    <m:r>
                      <a:rPr lang="en-US" altLang="zh-CN" i="1">
                        <a:latin typeface="Cambria Math" panose="02040503050406030204" pitchFamily="18" charset="0"/>
                      </a:rPr>
                      <m:t>𝑑𝑖𝑎𝑔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oMath>
                </a14:m>
                <a:r>
                  <a:rPr lang="zh-CN" altLang="en-US" dirty="0"/>
                  <a:t>，令</a:t>
                </a:r>
                <a14:m>
                  <m:oMath xmlns:m="http://schemas.openxmlformats.org/officeDocument/2006/math">
                    <m:sSub>
                      <m:sSubPr>
                        <m:ctrlPr>
                          <a:rPr lang="en-US" altLang="zh-CN" b="1" i="1">
                            <a:latin typeface="Cambria Math" panose="02040503050406030204" pitchFamily="18" charset="0"/>
                          </a:rPr>
                        </m:ctrlPr>
                      </m:sSubPr>
                      <m:e>
                        <m:r>
                          <a:rPr lang="en-US" altLang="zh-CN" b="1">
                            <a:latin typeface="Cambria Math" panose="02040503050406030204" pitchFamily="18" charset="0"/>
                          </a:rPr>
                          <m:t>𝐕</m:t>
                        </m:r>
                      </m:e>
                      <m:sub>
                        <m:r>
                          <a:rPr lang="en-US" altLang="zh-CN" b="1" i="1">
                            <a:latin typeface="Cambria Math" panose="02040503050406030204" pitchFamily="18" charset="0"/>
                          </a:rPr>
                          <m:t>∗</m:t>
                        </m:r>
                      </m:sub>
                    </m:sSub>
                  </m:oMath>
                </a14:m>
                <a:r>
                  <a:rPr lang="zh-CN" altLang="en-US" dirty="0"/>
                  <a:t>表示相应的特征向量矩阵，则</a:t>
                </a:r>
                <a14:m>
                  <m:oMath xmlns:m="http://schemas.openxmlformats.org/officeDocument/2006/math">
                    <m:r>
                      <a:rPr lang="en-US" altLang="zh-CN" b="1">
                        <a:latin typeface="Cambria Math" panose="02040503050406030204" pitchFamily="18" charset="0"/>
                      </a:rPr>
                      <m:t>𝐙</m:t>
                    </m:r>
                  </m:oMath>
                </a14:m>
                <a:r>
                  <a:rPr lang="zh-CN" altLang="en-US" dirty="0"/>
                  <a:t>可表达为</a:t>
                </a:r>
                <a14:m>
                  <m:oMath xmlns:m="http://schemas.openxmlformats.org/officeDocument/2006/math">
                    <m:r>
                      <a:rPr lang="en-US" altLang="zh-CN" b="1">
                        <a:latin typeface="Cambria Math" panose="02040503050406030204" pitchFamily="18" charset="0"/>
                      </a:rPr>
                      <m:t>𝐙</m:t>
                    </m:r>
                    <m: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𝚲</m:t>
                            </m:r>
                          </m:e>
                          <m:sub>
                            <m:r>
                              <a:rPr lang="en-US" altLang="zh-CN" b="1" i="1">
                                <a:latin typeface="Cambria Math" panose="02040503050406030204" pitchFamily="18" charset="0"/>
                              </a:rPr>
                              <m:t>∗</m:t>
                            </m:r>
                          </m:sub>
                        </m:sSub>
                      </m:e>
                      <m:sup>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up>
                    </m:sSup>
                    <m:sSubSup>
                      <m:sSubSupPr>
                        <m:ctrlPr>
                          <a:rPr lang="en-US" altLang="zh-CN" b="1" i="1" smtClean="0">
                            <a:latin typeface="Cambria Math" panose="02040503050406030204" pitchFamily="18" charset="0"/>
                          </a:rPr>
                        </m:ctrlPr>
                      </m:sSubSupPr>
                      <m:e>
                        <m:r>
                          <a:rPr lang="en-US" altLang="zh-CN" b="1">
                            <a:latin typeface="Cambria Math" panose="02040503050406030204" pitchFamily="18" charset="0"/>
                          </a:rPr>
                          <m:t>𝐕</m:t>
                        </m:r>
                      </m:e>
                      <m:sub>
                        <m:r>
                          <a:rPr lang="en-US" altLang="zh-CN" b="1" i="1" smtClean="0">
                            <a:latin typeface="Cambria Math" panose="02040503050406030204" pitchFamily="18" charset="0"/>
                          </a:rPr>
                          <m:t>∗</m:t>
                        </m:r>
                      </m:sub>
                      <m:sup>
                        <m:r>
                          <a:rPr lang="en-US" altLang="zh-CN" b="1">
                            <a:latin typeface="Cambria Math" panose="02040503050406030204" pitchFamily="18" charset="0"/>
                          </a:rPr>
                          <m:t>𝐓</m:t>
                        </m:r>
                      </m:sup>
                    </m:sSubSup>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rPr>
                          <m:t>𝐑</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p>
                    </m:sSup>
                    <m:r>
                      <a:rPr lang="en-US" altLang="zh-CN" i="1">
                        <a:latin typeface="Cambria Math" panose="02040503050406030204" pitchFamily="18" charset="0"/>
                        <a:ea typeface="Cambria Math" panose="02040503050406030204" pitchFamily="18" charset="0"/>
                      </a:rPr>
                      <m:t> </m:t>
                    </m:r>
                  </m:oMath>
                </a14:m>
                <a:r>
                  <a:rPr lang="zh-CN" altLang="en-US" dirty="0"/>
                  <a:t>。</a:t>
                </a:r>
                <a:endParaRPr lang="en-US" altLang="zh-CN" dirty="0"/>
              </a:p>
            </p:txBody>
          </p:sp>
        </mc:Choice>
        <mc:Fallback xmlns="">
          <p:sp>
            <p:nvSpPr>
              <p:cNvPr id="15" name="文本框 14">
                <a:extLst>
                  <a:ext uri="{FF2B5EF4-FFF2-40B4-BE49-F238E27FC236}">
                    <a16:creationId xmlns:a16="http://schemas.microsoft.com/office/drawing/2014/main" id="{E03CF051-98C3-4DE0-44A5-C1F19F80483F}"/>
                  </a:ext>
                </a:extLst>
              </p:cNvPr>
              <p:cNvSpPr txBox="1">
                <a:spLocks noRot="1" noChangeAspect="1" noMove="1" noResize="1" noEditPoints="1" noAdjustHandles="1" noChangeArrowheads="1" noChangeShapeType="1" noTextEdit="1"/>
              </p:cNvSpPr>
              <p:nvPr/>
            </p:nvSpPr>
            <p:spPr>
              <a:xfrm>
                <a:off x="379827" y="2828836"/>
                <a:ext cx="11437521" cy="2441246"/>
              </a:xfrm>
              <a:prstGeom prst="rect">
                <a:avLst/>
              </a:prstGeom>
              <a:blipFill>
                <a:blip r:embed="rId5"/>
                <a:stretch>
                  <a:fillRect l="-799" b="-3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6197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5A3563D-7D29-62F5-A322-109768DC57E5}"/>
                  </a:ext>
                </a:extLst>
              </p:cNvPr>
              <p:cNvSpPr txBox="1"/>
              <p:nvPr/>
            </p:nvSpPr>
            <p:spPr>
              <a:xfrm>
                <a:off x="379828" y="1327463"/>
                <a:ext cx="11437522" cy="1753622"/>
              </a:xfrm>
              <a:prstGeom prst="rect">
                <a:avLst/>
              </a:prstGeom>
              <a:noFill/>
            </p:spPr>
            <p:txBody>
              <a:bodyPr wrap="square">
                <a:spAutoFit/>
              </a:bodyPr>
              <a:lstStyle/>
              <a:p>
                <a:pPr marL="0" indent="457200">
                  <a:lnSpc>
                    <a:spcPct val="150000"/>
                  </a:lnSpc>
                  <a:buNone/>
                </a:pPr>
                <a:r>
                  <a:rPr lang="zh-CN" altLang="en-US" dirty="0"/>
                  <a:t>在现实应用中为了有效降维，往往仅需降维后的距离与原始空间中的距离尽可能接近，而不必严格相等。此时可取</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𝑑</m:t>
                        </m:r>
                      </m:e>
                      <m:sup>
                        <m:r>
                          <a:rPr lang="en-US" altLang="zh-CN" b="0" i="1" smtClean="0">
                            <a:latin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oMath>
                </a14:m>
                <a:r>
                  <a:rPr lang="zh-CN" altLang="en-US" dirty="0"/>
                  <a:t>个最大特征值构成对角矩阵</a:t>
                </a:r>
                <a14:m>
                  <m:oMath xmlns:m="http://schemas.openxmlformats.org/officeDocument/2006/math">
                    <m:acc>
                      <m:accPr>
                        <m:chr m:val="̃"/>
                        <m:ctrlPr>
                          <a:rPr lang="zh-CN" altLang="en-US" b="1" i="1" smtClean="0">
                            <a:latin typeface="Cambria Math" panose="02040503050406030204" pitchFamily="18" charset="0"/>
                          </a:rPr>
                        </m:ctrlPr>
                      </m:accPr>
                      <m:e>
                        <m:r>
                          <a:rPr lang="zh-CN" altLang="en-US" b="1" i="1">
                            <a:latin typeface="Cambria Math" panose="02040503050406030204" pitchFamily="18" charset="0"/>
                          </a:rPr>
                          <m:t>𝚲</m:t>
                        </m:r>
                      </m:e>
                    </m:acc>
                    <m:r>
                      <a:rPr lang="en-US" altLang="zh-CN" b="1" i="1" smtClean="0">
                        <a:latin typeface="Cambria Math" panose="02040503050406030204" pitchFamily="18" charset="0"/>
                      </a:rPr>
                      <m:t>=</m:t>
                    </m:r>
                    <m:r>
                      <a:rPr lang="en-US" altLang="zh-CN" i="1">
                        <a:latin typeface="Cambria Math" panose="02040503050406030204" pitchFamily="18" charset="0"/>
                      </a:rPr>
                      <m:t>𝑑𝑖𝑎𝑔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sub>
                    </m:sSub>
                    <m:r>
                      <a:rPr lang="en-US" altLang="zh-CN" i="1">
                        <a:latin typeface="Cambria Math" panose="02040503050406030204" pitchFamily="18" charset="0"/>
                      </a:rPr>
                      <m:t>)</m:t>
                    </m:r>
                  </m:oMath>
                </a14:m>
                <a:r>
                  <a:rPr lang="zh-CN" altLang="en-US" dirty="0"/>
                  <a:t>，令</a:t>
                </a:r>
                <a14:m>
                  <m:oMath xmlns:m="http://schemas.openxmlformats.org/officeDocument/2006/math">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𝚲</m:t>
                        </m:r>
                      </m:e>
                    </m:acc>
                  </m:oMath>
                </a14:m>
                <a:r>
                  <a:rPr lang="zh-CN" altLang="en-US" dirty="0"/>
                  <a:t>表示相应的特征向量矩阵，则</a:t>
                </a:r>
                <a14:m>
                  <m:oMath xmlns:m="http://schemas.openxmlformats.org/officeDocument/2006/math">
                    <m:r>
                      <a:rPr lang="en-US" altLang="zh-CN" b="1">
                        <a:latin typeface="Cambria Math" panose="02040503050406030204" pitchFamily="18" charset="0"/>
                      </a:rPr>
                      <m:t>𝐙</m:t>
                    </m:r>
                  </m:oMath>
                </a14:m>
                <a:r>
                  <a:rPr lang="zh-CN" altLang="en-US" dirty="0"/>
                  <a:t>可表达为</a:t>
                </a:r>
                <a:endParaRPr lang="en-US" altLang="zh-CN" b="1" dirty="0"/>
              </a:p>
            </p:txBody>
          </p:sp>
        </mc:Choice>
        <mc:Fallback xmlns="">
          <p:sp>
            <p:nvSpPr>
              <p:cNvPr id="8" name="文本框 7">
                <a:extLst>
                  <a:ext uri="{FF2B5EF4-FFF2-40B4-BE49-F238E27FC236}">
                    <a16:creationId xmlns:a16="http://schemas.microsoft.com/office/drawing/2014/main" id="{D5A3563D-7D29-62F5-A322-109768DC57E5}"/>
                  </a:ext>
                </a:extLst>
              </p:cNvPr>
              <p:cNvSpPr txBox="1">
                <a:spLocks noRot="1" noChangeAspect="1" noMove="1" noResize="1" noEditPoints="1" noAdjustHandles="1" noChangeArrowheads="1" noChangeShapeType="1" noTextEdit="1"/>
              </p:cNvSpPr>
              <p:nvPr/>
            </p:nvSpPr>
            <p:spPr>
              <a:xfrm>
                <a:off x="379828" y="1327463"/>
                <a:ext cx="11437522" cy="1753622"/>
              </a:xfrm>
              <a:prstGeom prst="rect">
                <a:avLst/>
              </a:prstGeom>
              <a:blipFill>
                <a:blip r:embed="rId3"/>
                <a:stretch>
                  <a:fillRect l="-799" b="-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75A649F-D8EF-A103-9757-D65075356908}"/>
                  </a:ext>
                </a:extLst>
              </p:cNvPr>
              <p:cNvSpPr txBox="1"/>
              <p:nvPr/>
            </p:nvSpPr>
            <p:spPr>
              <a:xfrm>
                <a:off x="2754923" y="3429000"/>
                <a:ext cx="6096000" cy="6320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smtClean="0">
                          <a:latin typeface="Cambria Math" panose="02040503050406030204" pitchFamily="18" charset="0"/>
                        </a:rPr>
                        <m:t>𝐙</m:t>
                      </m:r>
                      <m: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𝚲</m:t>
                              </m:r>
                            </m:e>
                          </m:acc>
                        </m:e>
                        <m:sup>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up>
                      </m:sSup>
                      <m:sSup>
                        <m:sSupPr>
                          <m:ctrlPr>
                            <a:rPr lang="en-US" altLang="zh-CN" b="1" i="1">
                              <a:latin typeface="Cambria Math" panose="02040503050406030204" pitchFamily="18" charset="0"/>
                            </a:rPr>
                          </m:ctrlPr>
                        </m:sSupPr>
                        <m:e>
                          <m:acc>
                            <m:accPr>
                              <m:chr m:val="̃"/>
                              <m:ctrlPr>
                                <a:rPr lang="en-US" altLang="zh-CN" b="1" i="1" smtClean="0">
                                  <a:latin typeface="Cambria Math" panose="02040503050406030204" pitchFamily="18" charset="0"/>
                                </a:rPr>
                              </m:ctrlPr>
                            </m:accPr>
                            <m:e>
                              <m:r>
                                <a:rPr lang="en-US" altLang="zh-CN" b="1">
                                  <a:latin typeface="Cambria Math" panose="02040503050406030204" pitchFamily="18" charset="0"/>
                                </a:rPr>
                                <m:t>𝐕</m:t>
                              </m:r>
                            </m:e>
                          </m:acc>
                        </m:e>
                        <m:sup>
                          <m:r>
                            <a:rPr lang="en-US" altLang="zh-CN" b="1">
                              <a:latin typeface="Cambria Math" panose="02040503050406030204" pitchFamily="18" charset="0"/>
                            </a:rPr>
                            <m:t>𝐓</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rPr>
                            <m:t>𝐑</m:t>
                          </m:r>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p>
                      </m:sSup>
                    </m:oMath>
                  </m:oMathPara>
                </a14:m>
                <a:endParaRPr lang="zh-CN" altLang="en-US" dirty="0"/>
              </a:p>
            </p:txBody>
          </p:sp>
        </mc:Choice>
        <mc:Fallback xmlns="">
          <p:sp>
            <p:nvSpPr>
              <p:cNvPr id="4" name="文本框 3">
                <a:extLst>
                  <a:ext uri="{FF2B5EF4-FFF2-40B4-BE49-F238E27FC236}">
                    <a16:creationId xmlns:a16="http://schemas.microsoft.com/office/drawing/2014/main" id="{D75A649F-D8EF-A103-9757-D65075356908}"/>
                  </a:ext>
                </a:extLst>
              </p:cNvPr>
              <p:cNvSpPr txBox="1">
                <a:spLocks noRot="1" noChangeAspect="1" noMove="1" noResize="1" noEditPoints="1" noAdjustHandles="1" noChangeArrowheads="1" noChangeShapeType="1" noTextEdit="1"/>
              </p:cNvSpPr>
              <p:nvPr/>
            </p:nvSpPr>
            <p:spPr>
              <a:xfrm>
                <a:off x="2754923" y="3429000"/>
                <a:ext cx="6096000" cy="63209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208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p:cxnSp>
        <p:nvCxnSpPr>
          <p:cNvPr id="3" name="直接连接符 2">
            <a:extLst>
              <a:ext uri="{FF2B5EF4-FFF2-40B4-BE49-F238E27FC236}">
                <a16:creationId xmlns:a16="http://schemas.microsoft.com/office/drawing/2014/main" id="{D608FF86-4011-8DBB-EC67-C75A846CB26E}"/>
              </a:ext>
            </a:extLst>
          </p:cNvPr>
          <p:cNvCxnSpPr/>
          <p:nvPr/>
        </p:nvCxnSpPr>
        <p:spPr>
          <a:xfrm>
            <a:off x="1428702" y="1959980"/>
            <a:ext cx="9051731" cy="0"/>
          </a:xfrm>
          <a:prstGeom prst="line">
            <a:avLst/>
          </a:prstGeom>
          <a:ln w="317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1FD6CC0-9465-6338-BAE7-060DF1863A01}"/>
                  </a:ext>
                </a:extLst>
              </p:cNvPr>
              <p:cNvSpPr txBox="1"/>
              <p:nvPr/>
            </p:nvSpPr>
            <p:spPr>
              <a:xfrm>
                <a:off x="1482628" y="1966402"/>
                <a:ext cx="8976703" cy="4757008"/>
              </a:xfrm>
              <a:prstGeom prst="rect">
                <a:avLst/>
              </a:prstGeom>
              <a:noFill/>
            </p:spPr>
            <p:txBody>
              <a:bodyPr wrap="square" rtlCol="0">
                <a:spAutoFit/>
              </a:bodyPr>
              <a:lstStyle/>
              <a:p>
                <a:pPr>
                  <a:lnSpc>
                    <a:spcPct val="150000"/>
                  </a:lnSpc>
                </a:pPr>
                <a:r>
                  <a:rPr lang="zh-CN" altLang="en-US" b="1" dirty="0"/>
                  <a:t>输入</a:t>
                </a:r>
                <a:r>
                  <a:rPr lang="zh-CN" altLang="en-US" dirty="0"/>
                  <a:t>：距离矩阵</a:t>
                </a:r>
                <a14:m>
                  <m:oMath xmlns:m="http://schemas.openxmlformats.org/officeDocument/2006/math">
                    <m:r>
                      <a:rPr lang="en-US" altLang="zh-CN" b="1">
                        <a:latin typeface="Cambria Math" panose="02040503050406030204" pitchFamily="18" charset="0"/>
                      </a:rPr>
                      <m:t>𝐃</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rPr>
                          <m:t>𝐑</m:t>
                        </m:r>
                      </m:e>
                      <m:sup>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sup>
                    </m:sSup>
                  </m:oMath>
                </a14:m>
                <a:r>
                  <a:rPr lang="zh-CN" altLang="en-US" dirty="0"/>
                  <a:t>，其元素</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𝑑𝑖𝑠𝑡</m:t>
                        </m:r>
                      </m:e>
                      <m:sub>
                        <m:r>
                          <a:rPr lang="en-US" altLang="zh-CN" b="0" i="1" smtClean="0">
                            <a:latin typeface="Cambria Math" panose="02040503050406030204" pitchFamily="18" charset="0"/>
                          </a:rPr>
                          <m:t>𝑖𝑗</m:t>
                        </m:r>
                      </m:sub>
                    </m:sSub>
                  </m:oMath>
                </a14:m>
                <a:r>
                  <a:rPr lang="zh-CN" altLang="en-US" dirty="0"/>
                  <a:t>为样本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endParaRPr lang="en-US" altLang="zh-CN" dirty="0"/>
              </a:p>
              <a:p>
                <a:pPr>
                  <a:lnSpc>
                    <a:spcPct val="150000"/>
                  </a:lnSpc>
                </a:pPr>
                <a:r>
                  <a:rPr lang="en-US" altLang="zh-CN" dirty="0"/>
                  <a:t>           </a:t>
                </a:r>
                <a:r>
                  <a:rPr lang="zh-CN" altLang="en-US" dirty="0"/>
                  <a:t>低维空间维数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m:t>
                        </m:r>
                      </m:sup>
                    </m:sSup>
                  </m:oMath>
                </a14:m>
                <a:r>
                  <a:rPr lang="zh-CN" altLang="en-US" dirty="0"/>
                  <a:t>。</a:t>
                </a:r>
                <a:endParaRPr lang="en-US" altLang="zh-CN" dirty="0"/>
              </a:p>
              <a:p>
                <a:pPr>
                  <a:lnSpc>
                    <a:spcPct val="150000"/>
                  </a:lnSpc>
                </a:pPr>
                <a:r>
                  <a:rPr lang="zh-CN" altLang="en-US" b="1" dirty="0"/>
                  <a:t>过程</a:t>
                </a:r>
                <a:r>
                  <a:rPr lang="zh-CN" altLang="en-US" dirty="0"/>
                  <a:t>：</a:t>
                </a:r>
                <a:endParaRPr lang="en-US" altLang="zh-CN" dirty="0"/>
              </a:p>
              <a:p>
                <a:pPr>
                  <a:lnSpc>
                    <a:spcPct val="120000"/>
                  </a:lnSpc>
                </a:pPr>
                <a:r>
                  <a:rPr lang="en-US" altLang="zh-CN" dirty="0"/>
                  <a:t>1</a:t>
                </a:r>
                <a:r>
                  <a:rPr lang="zh-CN" altLang="en-US" dirty="0"/>
                  <a:t>：计算</a:t>
                </a:r>
                <a14:m>
                  <m:oMath xmlns:m="http://schemas.openxmlformats.org/officeDocument/2006/math">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sub>
                      <m:sup>
                        <m:r>
                          <a:rPr lang="en-US" altLang="zh-CN" i="1">
                            <a:latin typeface="Cambria Math" panose="02040503050406030204" pitchFamily="18" charset="0"/>
                          </a:rPr>
                          <m:t>2</m:t>
                        </m:r>
                      </m:sup>
                    </m:sSubSup>
                    <m:r>
                      <a:rPr lang="en-US" altLang="zh-CN" i="1">
                        <a:latin typeface="Cambria Math" panose="02040503050406030204" pitchFamily="18" charset="0"/>
                      </a:rPr>
                      <m:t> </m:t>
                    </m:r>
                  </m:oMath>
                </a14:m>
                <a:r>
                  <a:rPr lang="zh-CN" altLang="en-US" dirty="0"/>
                  <a:t>， </a:t>
                </a:r>
                <a14:m>
                  <m:oMath xmlns:m="http://schemas.openxmlformats.org/officeDocument/2006/math">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 </m:t>
                    </m:r>
                  </m:oMath>
                </a14:m>
                <a:r>
                  <a:rPr lang="zh-CN" altLang="en-US" dirty="0"/>
                  <a:t>， </a:t>
                </a:r>
                <a14:m>
                  <m:oMath xmlns:m="http://schemas.openxmlformats.org/officeDocument/2006/math">
                    <m:sSubSup>
                      <m:sSubSupPr>
                        <m:ctrlPr>
                          <a:rPr lang="zh-CN" altLang="en-US" i="1" dirty="0">
                            <a:latin typeface="Cambria Math" panose="02040503050406030204" pitchFamily="18" charset="0"/>
                          </a:rPr>
                        </m:ctrlPr>
                      </m:sSubSupPr>
                      <m:e>
                        <m:r>
                          <a:rPr lang="en-US" altLang="zh-CN" i="1">
                            <a:latin typeface="Cambria Math" panose="02040503050406030204" pitchFamily="18" charset="0"/>
                          </a:rPr>
                          <m:t>𝑑𝑖𝑠𝑡</m:t>
                        </m:r>
                      </m:e>
                      <m:sub>
                        <m:r>
                          <a:rPr lang="en-US" altLang="zh-CN" b="0" i="1" smtClean="0">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𝑗</m:t>
                        </m:r>
                      </m:sub>
                      <m:sup>
                        <m:r>
                          <a:rPr lang="en-US" altLang="zh-CN" i="1">
                            <a:latin typeface="Cambria Math" panose="02040503050406030204" pitchFamily="18" charset="0"/>
                          </a:rPr>
                          <m:t>2</m:t>
                        </m:r>
                      </m:sup>
                    </m:sSubSup>
                  </m:oMath>
                </a14:m>
                <a:r>
                  <a:rPr lang="en-US" altLang="zh-CN" dirty="0"/>
                  <a:t>;</a:t>
                </a:r>
              </a:p>
              <a:p>
                <a:pPr>
                  <a:lnSpc>
                    <a:spcPct val="120000"/>
                  </a:lnSpc>
                </a:pPr>
                <a:r>
                  <a:rPr lang="en-US" altLang="zh-CN" dirty="0"/>
                  <a:t>2</a:t>
                </a:r>
                <a:r>
                  <a:rPr lang="zh-CN" altLang="en-US" dirty="0"/>
                  <a:t>：计算矩阵</a:t>
                </a:r>
                <a14:m>
                  <m:oMath xmlns:m="http://schemas.openxmlformats.org/officeDocument/2006/math">
                    <m:r>
                      <a:rPr lang="en-US" altLang="zh-CN" b="1" smtClean="0">
                        <a:latin typeface="Cambria Math" panose="02040503050406030204" pitchFamily="18" charset="0"/>
                      </a:rPr>
                      <m:t>𝐁</m:t>
                    </m:r>
                    <m:r>
                      <a:rPr lang="en-US" altLang="zh-CN" b="1" i="1">
                        <a:latin typeface="Cambria Math" panose="02040503050406030204" pitchFamily="18" charset="0"/>
                      </a:rPr>
                      <m:t> </m:t>
                    </m:r>
                  </m:oMath>
                </a14:m>
                <a:r>
                  <a:rPr lang="zh-CN" altLang="en-US" dirty="0"/>
                  <a:t>；</a:t>
                </a:r>
                <a:endParaRPr lang="en-US" altLang="zh-CN" dirty="0"/>
              </a:p>
              <a:p>
                <a:pPr>
                  <a:lnSpc>
                    <a:spcPct val="120000"/>
                  </a:lnSpc>
                </a:pPr>
                <a:r>
                  <a:rPr lang="en-US" altLang="zh-CN" dirty="0"/>
                  <a:t>3</a:t>
                </a:r>
                <a:r>
                  <a:rPr lang="zh-CN" altLang="en-US" dirty="0"/>
                  <a:t>：对矩阵</a:t>
                </a:r>
                <a14:m>
                  <m:oMath xmlns:m="http://schemas.openxmlformats.org/officeDocument/2006/math">
                    <m:r>
                      <a:rPr lang="en-US" altLang="zh-CN" b="1" smtClean="0">
                        <a:latin typeface="Cambria Math" panose="02040503050406030204" pitchFamily="18" charset="0"/>
                      </a:rPr>
                      <m:t>𝐁</m:t>
                    </m:r>
                    <m:r>
                      <a:rPr lang="en-US" altLang="zh-CN" b="1" i="1">
                        <a:latin typeface="Cambria Math" panose="02040503050406030204" pitchFamily="18" charset="0"/>
                      </a:rPr>
                      <m:t> </m:t>
                    </m:r>
                  </m:oMath>
                </a14:m>
                <a:r>
                  <a:rPr lang="zh-CN" altLang="en-US" dirty="0"/>
                  <a:t>做特征值分解；</a:t>
                </a:r>
                <a:endParaRPr lang="en-US" altLang="zh-CN" dirty="0"/>
              </a:p>
              <a:p>
                <a:pPr>
                  <a:lnSpc>
                    <a:spcPct val="120000"/>
                  </a:lnSpc>
                </a:pPr>
                <a:r>
                  <a:rPr lang="en-US" altLang="zh-CN" dirty="0"/>
                  <a:t>4</a:t>
                </a:r>
                <a:r>
                  <a:rPr lang="zh-CN" altLang="en-US" dirty="0"/>
                  <a:t>：取</a:t>
                </a:r>
                <a14:m>
                  <m:oMath xmlns:m="http://schemas.openxmlformats.org/officeDocument/2006/math">
                    <m:acc>
                      <m:accPr>
                        <m:chr m:val="̃"/>
                        <m:ctrlPr>
                          <a:rPr lang="zh-CN" altLang="en-US" b="1" i="1" smtClean="0">
                            <a:latin typeface="Cambria Math" panose="02040503050406030204" pitchFamily="18" charset="0"/>
                          </a:rPr>
                        </m:ctrlPr>
                      </m:accPr>
                      <m:e>
                        <m:r>
                          <a:rPr lang="zh-CN" altLang="en-US" b="1" i="1">
                            <a:latin typeface="Cambria Math" panose="02040503050406030204" pitchFamily="18" charset="0"/>
                          </a:rPr>
                          <m:t>𝚲</m:t>
                        </m:r>
                      </m:e>
                    </m:acc>
                  </m:oMath>
                </a14:m>
                <a:r>
                  <a:rPr lang="zh-CN" altLang="en-US" dirty="0"/>
                  <a:t>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oMath>
                </a14:m>
                <a:r>
                  <a:rPr lang="zh-CN" altLang="en-US" dirty="0"/>
                  <a:t>个最大特征值所构成的对角矩阵，</a:t>
                </a:r>
                <a:r>
                  <a:rPr lang="zh-CN" altLang="en-US" b="1" dirty="0"/>
                  <a:t> </a:t>
                </a:r>
                <a14:m>
                  <m:oMath xmlns:m="http://schemas.openxmlformats.org/officeDocument/2006/math">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𝚲</m:t>
                        </m:r>
                      </m:e>
                    </m:acc>
                  </m:oMath>
                </a14:m>
                <a:r>
                  <a:rPr lang="zh-CN" altLang="en-US" dirty="0"/>
                  <a:t>为相应的特征向量矩阵</a:t>
                </a:r>
                <a:r>
                  <a:rPr lang="en-US" altLang="zh-CN" dirty="0"/>
                  <a:t>.</a:t>
                </a:r>
              </a:p>
              <a:p>
                <a:r>
                  <a:rPr lang="zh-CN" altLang="en-US" b="1" dirty="0"/>
                  <a:t>输出</a:t>
                </a:r>
                <a:r>
                  <a:rPr lang="zh-CN" altLang="en-US" dirty="0"/>
                  <a:t>：矩阵</a:t>
                </a:r>
                <a14:m>
                  <m:oMath xmlns:m="http://schemas.openxmlformats.org/officeDocument/2006/math">
                    <m:acc>
                      <m:accPr>
                        <m:chr m:val="̃"/>
                        <m:ctrlPr>
                          <a:rPr lang="zh-CN" altLang="en-US" b="1" i="1">
                            <a:latin typeface="Cambria Math" panose="02040503050406030204" pitchFamily="18" charset="0"/>
                          </a:rPr>
                        </m:ctrlPr>
                      </m:accPr>
                      <m:e>
                        <m:r>
                          <a:rPr lang="en-US" altLang="zh-CN" b="1" i="1" smtClean="0">
                            <a:latin typeface="Cambria Math" panose="02040503050406030204" pitchFamily="18" charset="0"/>
                          </a:rPr>
                          <m:t>𝑽</m:t>
                        </m:r>
                      </m:e>
                    </m:acc>
                    <m:sSup>
                      <m:sSupPr>
                        <m:ctrlPr>
                          <a:rPr lang="en-US" altLang="zh-CN" b="1" i="1">
                            <a:latin typeface="Cambria Math" panose="02040503050406030204" pitchFamily="18" charset="0"/>
                          </a:rPr>
                        </m:ctrlPr>
                      </m:sSupPr>
                      <m:e>
                        <m:acc>
                          <m:accPr>
                            <m:chr m:val="̃"/>
                            <m:ctrlPr>
                              <a:rPr lang="zh-CN" altLang="en-US" b="1" i="1">
                                <a:latin typeface="Cambria Math" panose="02040503050406030204" pitchFamily="18" charset="0"/>
                              </a:rPr>
                            </m:ctrlPr>
                          </m:accPr>
                          <m:e>
                            <m:r>
                              <a:rPr lang="zh-CN" altLang="en-US" b="1" i="1">
                                <a:latin typeface="Cambria Math" panose="02040503050406030204" pitchFamily="18" charset="0"/>
                              </a:rPr>
                              <m:t>𝚲</m:t>
                            </m:r>
                          </m:e>
                        </m:acc>
                      </m:e>
                      <m:sup>
                        <m:f>
                          <m:fPr>
                            <m:ctrlPr>
                              <a:rPr lang="en-US" altLang="zh-CN" b="1" i="1">
                                <a:latin typeface="Cambria Math" panose="02040503050406030204" pitchFamily="18" charset="0"/>
                              </a:rPr>
                            </m:ctrlPr>
                          </m:fPr>
                          <m:num>
                            <m:r>
                              <a:rPr lang="en-US" altLang="zh-CN" b="1" i="1">
                                <a:latin typeface="Cambria Math" panose="02040503050406030204" pitchFamily="18" charset="0"/>
                              </a:rPr>
                              <m:t>𝟏</m:t>
                            </m:r>
                          </m:num>
                          <m:den>
                            <m:r>
                              <a:rPr lang="en-US" altLang="zh-CN" b="1" i="1">
                                <a:latin typeface="Cambria Math" panose="02040503050406030204" pitchFamily="18" charset="0"/>
                              </a:rPr>
                              <m:t>𝟐</m:t>
                            </m:r>
                          </m:den>
                        </m:f>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a:latin typeface="Cambria Math" panose="02040503050406030204" pitchFamily="18" charset="0"/>
                            <a:ea typeface="Cambria Math" panose="02040503050406030204" pitchFamily="18" charset="0"/>
                          </a:rPr>
                          <m:t>𝐑</m:t>
                        </m:r>
                      </m:e>
                      <m:sup>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m:t>
                            </m:r>
                          </m:sup>
                        </m:sSup>
                      </m:sup>
                    </m:sSup>
                  </m:oMath>
                </a14:m>
                <a:r>
                  <a:rPr lang="zh-CN" altLang="en-US" dirty="0"/>
                  <a:t>，每行是一个样本的低维坐标</a:t>
                </a:r>
              </a:p>
            </p:txBody>
          </p:sp>
        </mc:Choice>
        <mc:Fallback xmlns="">
          <p:sp>
            <p:nvSpPr>
              <p:cNvPr id="5" name="文本框 4">
                <a:extLst>
                  <a:ext uri="{FF2B5EF4-FFF2-40B4-BE49-F238E27FC236}">
                    <a16:creationId xmlns:a16="http://schemas.microsoft.com/office/drawing/2014/main" id="{41FD6CC0-9465-6338-BAE7-060DF1863A01}"/>
                  </a:ext>
                </a:extLst>
              </p:cNvPr>
              <p:cNvSpPr txBox="1">
                <a:spLocks noRot="1" noChangeAspect="1" noMove="1" noResize="1" noEditPoints="1" noAdjustHandles="1" noChangeArrowheads="1" noChangeShapeType="1" noTextEdit="1"/>
              </p:cNvSpPr>
              <p:nvPr/>
            </p:nvSpPr>
            <p:spPr>
              <a:xfrm>
                <a:off x="1482628" y="1966402"/>
                <a:ext cx="8976703" cy="4757008"/>
              </a:xfrm>
              <a:prstGeom prst="rect">
                <a:avLst/>
              </a:prstGeom>
              <a:blipFill>
                <a:blip r:embed="rId3"/>
                <a:stretch>
                  <a:fillRect l="-1018"/>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9B7DD577-594A-995B-4829-0368B7EF0F32}"/>
              </a:ext>
            </a:extLst>
          </p:cNvPr>
          <p:cNvCxnSpPr/>
          <p:nvPr/>
        </p:nvCxnSpPr>
        <p:spPr>
          <a:xfrm>
            <a:off x="1433388" y="6642161"/>
            <a:ext cx="9051731" cy="0"/>
          </a:xfrm>
          <a:prstGeom prst="line">
            <a:avLst/>
          </a:prstGeom>
          <a:ln w="31750"/>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16402C33-D3D8-6E12-4EA0-021992823F03}"/>
              </a:ext>
            </a:extLst>
          </p:cNvPr>
          <p:cNvSpPr txBox="1"/>
          <p:nvPr/>
        </p:nvSpPr>
        <p:spPr>
          <a:xfrm>
            <a:off x="293688" y="1329340"/>
            <a:ext cx="8812028" cy="461665"/>
          </a:xfrm>
          <a:prstGeom prst="rect">
            <a:avLst/>
          </a:prstGeom>
          <a:noFill/>
        </p:spPr>
        <p:txBody>
          <a:bodyPr wrap="none" rtlCol="0">
            <a:spAutoFit/>
          </a:bodyPr>
          <a:lstStyle/>
          <a:p>
            <a:r>
              <a:rPr lang="zh-CN" altLang="en-US" dirty="0"/>
              <a:t>“多维缩放”（</a:t>
            </a:r>
            <a:r>
              <a:rPr lang="en-US" altLang="zh-CN" dirty="0"/>
              <a:t>Multiple Dimensional Scaling</a:t>
            </a:r>
            <a:r>
              <a:rPr lang="zh-CN" altLang="en-US" dirty="0"/>
              <a:t>，</a:t>
            </a:r>
            <a:r>
              <a:rPr lang="en-US" altLang="zh-CN" dirty="0"/>
              <a:t>MDS</a:t>
            </a:r>
            <a:r>
              <a:rPr lang="zh-CN" altLang="en-US" dirty="0"/>
              <a:t>）算法描述</a:t>
            </a:r>
          </a:p>
        </p:txBody>
      </p:sp>
    </p:spTree>
    <p:extLst>
      <p:ext uri="{BB962C8B-B14F-4D97-AF65-F5344CB8AC3E}">
        <p14:creationId xmlns:p14="http://schemas.microsoft.com/office/powerpoint/2010/main" val="406981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78A04872-3FDD-CEED-7764-969C552C3516}"/>
              </a:ext>
            </a:extLst>
          </p:cNvPr>
          <p:cNvSpPr/>
          <p:nvPr/>
        </p:nvSpPr>
        <p:spPr>
          <a:xfrm>
            <a:off x="1879154" y="1899585"/>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en-US" altLang="zh-CN" sz="4000" dirty="0">
                <a:solidFill>
                  <a:schemeClr val="bg1"/>
                </a:solidFill>
                <a:latin typeface="Impact" pitchFamily="34" charset="0"/>
                <a:ea typeface="微软雅黑" pitchFamily="34" charset="-122"/>
              </a:rPr>
              <a:t> </a:t>
            </a:r>
            <a:r>
              <a:rPr lang="en-US" altLang="zh-CN" sz="3600" dirty="0">
                <a:solidFill>
                  <a:schemeClr val="bg1"/>
                </a:solidFill>
                <a:latin typeface="Impact" pitchFamily="34" charset="0"/>
                <a:ea typeface="微软雅黑" pitchFamily="34" charset="-122"/>
              </a:rPr>
              <a:t>  k</a:t>
            </a:r>
            <a:r>
              <a:rPr lang="zh-CN" altLang="en-US" sz="3600" dirty="0">
                <a:solidFill>
                  <a:schemeClr val="bg1"/>
                </a:solidFill>
                <a:latin typeface="Impact" pitchFamily="34" charset="0"/>
                <a:ea typeface="微软雅黑" pitchFamily="34" charset="-122"/>
              </a:rPr>
              <a:t>近邻学习</a:t>
            </a:r>
            <a:endParaRPr lang="en-US" altLang="zh-CN" sz="3600" dirty="0">
              <a:solidFill>
                <a:schemeClr val="bg1"/>
              </a:solidFill>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降维概述</a:t>
            </a:r>
          </a:p>
        </p:txBody>
      </p:sp>
      <p:sp>
        <p:nvSpPr>
          <p:cNvPr id="48" name="TextBox 11"/>
          <p:cNvSpPr txBox="1">
            <a:spLocks noChangeArrowheads="1"/>
          </p:cNvSpPr>
          <p:nvPr/>
        </p:nvSpPr>
        <p:spPr bwMode="auto">
          <a:xfrm>
            <a:off x="3002507" y="4538671"/>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主成分分析</a:t>
            </a:r>
          </a:p>
        </p:txBody>
      </p:sp>
      <p:sp>
        <p:nvSpPr>
          <p:cNvPr id="3" name="TextBox 10">
            <a:extLst>
              <a:ext uri="{FF2B5EF4-FFF2-40B4-BE49-F238E27FC236}">
                <a16:creationId xmlns:a16="http://schemas.microsoft.com/office/drawing/2014/main" id="{5FE52A83-E1D2-65F0-840C-E513A63DD26A}"/>
              </a:ext>
            </a:extLst>
          </p:cNvPr>
          <p:cNvSpPr txBox="1">
            <a:spLocks noChangeArrowheads="1"/>
          </p:cNvSpPr>
          <p:nvPr/>
        </p:nvSpPr>
        <p:spPr bwMode="auto">
          <a:xfrm>
            <a:off x="3002507" y="3621247"/>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低维嵌入</a:t>
            </a:r>
          </a:p>
        </p:txBody>
      </p:sp>
    </p:spTree>
    <p:extLst>
      <p:ext uri="{BB962C8B-B14F-4D97-AF65-F5344CB8AC3E}">
        <p14:creationId xmlns:p14="http://schemas.microsoft.com/office/powerpoint/2010/main" val="2536908072"/>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1881164"/>
              </a:xfrm>
            </p:spPr>
            <p:txBody>
              <a:bodyPr/>
              <a:lstStyle/>
              <a:p>
                <a:pPr marL="0" indent="457200">
                  <a:lnSpc>
                    <a:spcPct val="150000"/>
                  </a:lnSpc>
                  <a:buNone/>
                </a:pPr>
                <a:r>
                  <a:rPr lang="zh-CN" altLang="en-US" sz="2400" dirty="0"/>
                  <a:t>一般来说，欲获得低维子空间，最简单的是对原始高维空间进行线性变换。</a:t>
                </a:r>
                <a:endParaRPr lang="en-US" altLang="zh-CN" sz="2400" dirty="0"/>
              </a:p>
              <a:p>
                <a:pPr marL="0" indent="0">
                  <a:lnSpc>
                    <a:spcPct val="150000"/>
                  </a:lnSpc>
                  <a:buNone/>
                </a:pPr>
                <a:r>
                  <a:rPr lang="zh-CN" altLang="en-US" sz="2400" b="1" dirty="0">
                    <a:solidFill>
                      <a:srgbClr val="0033CC"/>
                    </a:solidFill>
                  </a:rPr>
                  <a:t>线性降维方法：</a:t>
                </a:r>
                <a:endParaRPr lang="en-US" altLang="zh-CN" sz="2400" b="1" dirty="0">
                  <a:solidFill>
                    <a:srgbClr val="0033CC"/>
                  </a:solidFill>
                </a:endParaRPr>
              </a:p>
              <a:p>
                <a:pPr marL="0" indent="457200">
                  <a:lnSpc>
                    <a:spcPct val="150000"/>
                  </a:lnSpc>
                  <a:buNone/>
                </a:pPr>
                <a:r>
                  <a:rPr lang="zh-CN" altLang="en-US" sz="2400" dirty="0"/>
                  <a:t>给定</a:t>
                </a:r>
                <a14:m>
                  <m:oMath xmlns:m="http://schemas.openxmlformats.org/officeDocument/2006/math">
                    <m:r>
                      <a:rPr lang="en-US" altLang="zh-CN" sz="2400" b="0" i="1" smtClean="0">
                        <a:latin typeface="Cambria Math" panose="02040503050406030204" pitchFamily="18" charset="0"/>
                      </a:rPr>
                      <m:t>𝑑</m:t>
                    </m:r>
                  </m:oMath>
                </a14:m>
                <a:r>
                  <a:rPr lang="zh-CN" altLang="en-US" sz="2400" dirty="0"/>
                  <a:t>维空间的样本</a:t>
                </a:r>
                <a14:m>
                  <m:oMath xmlns:m="http://schemas.openxmlformats.org/officeDocument/2006/math">
                    <m:r>
                      <a:rPr lang="en-US" altLang="zh-CN" sz="2400" b="1" i="0" smtClean="0">
                        <a:latin typeface="Cambria Math" panose="02040503050406030204" pitchFamily="18" charset="0"/>
                      </a:rPr>
                      <m:t>𝐗</m:t>
                    </m:r>
                    <m:r>
                      <a:rPr lang="en-US" altLang="zh-CN" sz="2400" b="0" i="1" smtClean="0">
                        <a:latin typeface="Cambria Math" panose="02040503050406030204" pitchFamily="18" charset="0"/>
                      </a:rPr>
                      <m:t>=(</m:t>
                    </m:r>
                    <m:sSub>
                      <m:sSubPr>
                        <m:ctrlPr>
                          <a:rPr lang="zh-CN" altLang="en-US"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𝟏</m:t>
                        </m:r>
                      </m:sub>
                    </m:sSub>
                    <m:r>
                      <a:rPr lang="en-US" altLang="zh-CN" sz="2400" b="0"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𝟐</m:t>
                        </m:r>
                      </m:sub>
                    </m:sSub>
                    <m:r>
                      <a:rPr lang="en-US" altLang="zh-CN" sz="2400" b="0"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𝒎</m:t>
                        </m:r>
                      </m:sub>
                    </m:sSub>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p>
                    </m:sSup>
                  </m:oMath>
                </a14:m>
                <a:r>
                  <a:rPr lang="zh-CN" altLang="en-US" sz="2400" dirty="0"/>
                  <a:t>，变换之后得到</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m:t>
                        </m:r>
                      </m:sup>
                    </m:sSup>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m:t>
                    </m:r>
                  </m:oMath>
                </a14:m>
                <a:r>
                  <a:rPr lang="zh-CN" altLang="en-US" sz="2400" dirty="0"/>
                  <a:t>维空间中的样本</a:t>
                </a:r>
                <a:endParaRPr lang="en-US" altLang="zh-CN" sz="2400" dirty="0"/>
              </a:p>
              <a:p>
                <a:pPr marL="0" indent="0">
                  <a:lnSpc>
                    <a:spcPct val="150000"/>
                  </a:lnSpc>
                  <a:buNone/>
                </a:pPr>
                <a:endParaRPr lang="zh-CN" altLang="en-US" sz="20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361439"/>
                <a:ext cx="11430488" cy="1881164"/>
              </a:xfrm>
              <a:blipFill>
                <a:blip r:embed="rId3"/>
                <a:stretch>
                  <a:fillRect l="-800" r="-533" b="-336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99C12CB-8386-A4E8-F46D-B4271A098644}"/>
                  </a:ext>
                </a:extLst>
              </p:cNvPr>
              <p:cNvSpPr txBox="1"/>
              <p:nvPr/>
            </p:nvSpPr>
            <p:spPr>
              <a:xfrm>
                <a:off x="4403188" y="3239526"/>
                <a:ext cx="2479777" cy="375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𝐙</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𝐖</m:t>
                          </m:r>
                        </m:e>
                        <m:sup>
                          <m:r>
                            <m:rPr>
                              <m:sty m:val="p"/>
                            </m:rPr>
                            <a:rPr lang="en-US" altLang="zh-CN" b="0" i="0" smtClean="0">
                              <a:latin typeface="Cambria Math" panose="02040503050406030204" pitchFamily="18" charset="0"/>
                            </a:rPr>
                            <m:t>T</m:t>
                          </m:r>
                        </m:sup>
                      </m:sSup>
                      <m:r>
                        <a:rPr lang="en-US" altLang="zh-CN" b="1" i="0" smtClean="0">
                          <a:latin typeface="Cambria Math" panose="02040503050406030204" pitchFamily="18" charset="0"/>
                        </a:rPr>
                        <m:t>𝐗</m:t>
                      </m:r>
                    </m:oMath>
                  </m:oMathPara>
                </a14:m>
                <a:endParaRPr lang="zh-CN" altLang="en-US" b="1" dirty="0"/>
              </a:p>
            </p:txBody>
          </p:sp>
        </mc:Choice>
        <mc:Fallback xmlns="">
          <p:sp>
            <p:nvSpPr>
              <p:cNvPr id="4" name="文本框 3">
                <a:extLst>
                  <a:ext uri="{FF2B5EF4-FFF2-40B4-BE49-F238E27FC236}">
                    <a16:creationId xmlns:a16="http://schemas.microsoft.com/office/drawing/2014/main" id="{999C12CB-8386-A4E8-F46D-B4271A098644}"/>
                  </a:ext>
                </a:extLst>
              </p:cNvPr>
              <p:cNvSpPr txBox="1">
                <a:spLocks noRot="1" noChangeAspect="1" noMove="1" noResize="1" noEditPoints="1" noAdjustHandles="1" noChangeArrowheads="1" noChangeShapeType="1" noTextEdit="1"/>
              </p:cNvSpPr>
              <p:nvPr/>
            </p:nvSpPr>
            <p:spPr>
              <a:xfrm>
                <a:off x="4403188" y="3239526"/>
                <a:ext cx="2479777" cy="375872"/>
              </a:xfrm>
              <a:prstGeom prst="rect">
                <a:avLst/>
              </a:prstGeom>
              <a:blipFill>
                <a:blip r:embed="rId4"/>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6C6C193-AF4E-70C2-EA42-96ADA3B9B395}"/>
                  </a:ext>
                </a:extLst>
              </p:cNvPr>
              <p:cNvSpPr txBox="1">
                <a:spLocks/>
              </p:cNvSpPr>
              <p:nvPr/>
            </p:nvSpPr>
            <p:spPr>
              <a:xfrm>
                <a:off x="414998" y="3774269"/>
                <a:ext cx="11430488" cy="1881164"/>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457200">
                  <a:lnSpc>
                    <a:spcPct val="150000"/>
                  </a:lnSpc>
                  <a:buFontTx/>
                  <a:buNone/>
                </a:pPr>
                <a:r>
                  <a:rPr lang="zh-CN" altLang="en-US" sz="2400" dirty="0"/>
                  <a:t>其中</a:t>
                </a:r>
                <a14:m>
                  <m:oMath xmlns:m="http://schemas.openxmlformats.org/officeDocument/2006/math">
                    <m:r>
                      <a:rPr lang="en-US" altLang="zh-CN" sz="2400" b="1" i="0" smtClean="0">
                        <a:latin typeface="Cambria Math" panose="02040503050406030204" pitchFamily="18" charset="0"/>
                      </a:rPr>
                      <m:t>𝐖</m:t>
                    </m:r>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ea typeface="Cambria Math" panose="02040503050406030204" pitchFamily="18" charset="0"/>
                          </a:rPr>
                          <m:t>𝑑</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sup>
                    </m:sSup>
                  </m:oMath>
                </a14:m>
                <a:r>
                  <a:rPr lang="zh-CN" altLang="en-US" sz="2400" dirty="0"/>
                  <a:t>是变换矩阵，</a:t>
                </a:r>
                <a14:m>
                  <m:oMath xmlns:m="http://schemas.openxmlformats.org/officeDocument/2006/math">
                    <m:r>
                      <a:rPr lang="en-US" altLang="zh-CN" sz="2400" b="1" i="0" smtClean="0">
                        <a:latin typeface="Cambria Math" panose="02040503050406030204" pitchFamily="18" charset="0"/>
                        <a:ea typeface="Cambria Math" panose="02040503050406030204" pitchFamily="18" charset="0"/>
                      </a:rPr>
                      <m:t>𝐙</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ℝ</m:t>
                        </m:r>
                      </m:e>
                      <m: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p>
                    </m:sSup>
                  </m:oMath>
                </a14:m>
                <a:r>
                  <a:rPr lang="zh-CN" altLang="en-US" sz="2400" dirty="0"/>
                  <a:t>是样本在新空间中的表达。</a:t>
                </a:r>
                <a:endParaRPr lang="en-US" altLang="zh-CN" sz="2400" dirty="0"/>
              </a:p>
              <a:p>
                <a:pPr marL="0" indent="0">
                  <a:lnSpc>
                    <a:spcPct val="150000"/>
                  </a:lnSpc>
                  <a:buFontTx/>
                  <a:buNone/>
                </a:pPr>
                <a:endParaRPr lang="zh-CN" altLang="en-US" sz="2000" kern="0" dirty="0"/>
              </a:p>
            </p:txBody>
          </p:sp>
        </mc:Choice>
        <mc:Fallback xmlns="">
          <p:sp>
            <p:nvSpPr>
              <p:cNvPr id="5" name="内容占位符 2">
                <a:extLst>
                  <a:ext uri="{FF2B5EF4-FFF2-40B4-BE49-F238E27FC236}">
                    <a16:creationId xmlns:a16="http://schemas.microsoft.com/office/drawing/2014/main" id="{96C6C193-AF4E-70C2-EA42-96ADA3B9B395}"/>
                  </a:ext>
                </a:extLst>
              </p:cNvPr>
              <p:cNvSpPr txBox="1">
                <a:spLocks noRot="1" noChangeAspect="1" noMove="1" noResize="1" noEditPoints="1" noAdjustHandles="1" noChangeArrowheads="1" noChangeShapeType="1" noTextEdit="1"/>
              </p:cNvSpPr>
              <p:nvPr/>
            </p:nvSpPr>
            <p:spPr>
              <a:xfrm>
                <a:off x="414998" y="3774269"/>
                <a:ext cx="11430488" cy="18811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789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03 </a:t>
            </a:r>
            <a:r>
              <a:rPr lang="zh-CN" altLang="en-US" dirty="0"/>
              <a:t>低纬嵌入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1881164"/>
              </a:xfrm>
            </p:spPr>
            <p:txBody>
              <a:bodyPr/>
              <a:lstStyle/>
              <a:p>
                <a:pPr marL="0" indent="457200" algn="just">
                  <a:lnSpc>
                    <a:spcPct val="150000"/>
                  </a:lnSpc>
                  <a:buNone/>
                </a:pPr>
                <a:r>
                  <a:rPr lang="zh-CN" altLang="en-US" sz="2400" dirty="0"/>
                  <a:t>变换矩阵</a:t>
                </a:r>
                <a14:m>
                  <m:oMath xmlns:m="http://schemas.openxmlformats.org/officeDocument/2006/math">
                    <m:r>
                      <a:rPr lang="en-US" altLang="zh-CN" sz="2400" b="1" i="0" smtClean="0">
                        <a:latin typeface="Cambria Math" panose="02040503050406030204" pitchFamily="18" charset="0"/>
                      </a:rPr>
                      <m:t>𝐖</m:t>
                    </m:r>
                  </m:oMath>
                </a14:m>
                <a:r>
                  <a:rPr lang="zh-CN" altLang="en-US" sz="2400" dirty="0"/>
                  <a:t>可视为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oMath>
                </a14:m>
                <a:r>
                  <a:rPr lang="zh-CN" altLang="en-US" sz="2400" dirty="0"/>
                  <a:t>个</a:t>
                </a:r>
                <a14:m>
                  <m:oMath xmlns:m="http://schemas.openxmlformats.org/officeDocument/2006/math">
                    <m:r>
                      <a:rPr lang="en-US" altLang="zh-CN" sz="2400" i="1">
                        <a:latin typeface="Cambria Math" panose="02040503050406030204" pitchFamily="18" charset="0"/>
                        <a:ea typeface="Cambria Math" panose="02040503050406030204" pitchFamily="18" charset="0"/>
                      </a:rPr>
                      <m:t>𝑑</m:t>
                    </m:r>
                  </m:oMath>
                </a14:m>
                <a:r>
                  <a:rPr lang="zh-CN" altLang="en-US" sz="2400" dirty="0"/>
                  <a:t>维属性向量。换言之，</a:t>
                </a:r>
                <a14:m>
                  <m:oMath xmlns:m="http://schemas.openxmlformats.org/officeDocument/2006/math">
                    <m:sSub>
                      <m:sSubPr>
                        <m:ctrlPr>
                          <a:rPr lang="zh-CN" altLang="en-US"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𝒛</m:t>
                        </m:r>
                      </m:e>
                      <m:sub>
                        <m:r>
                          <a:rPr lang="en-US" altLang="zh-CN" sz="2400" b="1" i="1" dirty="0" smtClean="0">
                            <a:latin typeface="Cambria Math" panose="02040503050406030204" pitchFamily="18" charset="0"/>
                          </a:rPr>
                          <m:t>𝒊</m:t>
                        </m:r>
                      </m:sub>
                    </m:sSub>
                  </m:oMath>
                </a14:m>
                <a:r>
                  <a:rPr lang="zh-CN" altLang="en-US" sz="2400" dirty="0"/>
                  <a:t>是原属性向量</a:t>
                </a:r>
                <a14:m>
                  <m:oMath xmlns:m="http://schemas.openxmlformats.org/officeDocument/2006/math">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𝒊</m:t>
                        </m:r>
                      </m:sub>
                    </m:sSub>
                  </m:oMath>
                </a14:m>
                <a:r>
                  <a:rPr lang="zh-CN" altLang="en-US" sz="2400" dirty="0"/>
                  <a:t>在新坐标系</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sub>
                    </m:sSub>
                    <m:r>
                      <a:rPr lang="en-US" altLang="zh-CN" sz="2400" b="0" i="1" smtClean="0">
                        <a:latin typeface="Cambria Math" panose="02040503050406030204" pitchFamily="18" charset="0"/>
                      </a:rPr>
                      <m:t>}</m:t>
                    </m:r>
                  </m:oMath>
                </a14:m>
                <a:r>
                  <a:rPr lang="zh-CN" altLang="en-US" sz="2400" dirty="0"/>
                  <a:t>中的坐标向量。若</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zh-CN" altLang="en-US" sz="2400" dirty="0"/>
                  <a:t>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𝑗</m:t>
                        </m:r>
                      </m:sub>
                    </m:sSub>
                  </m:oMath>
                </a14:m>
                <a:r>
                  <a:rPr lang="zh-CN" altLang="en-US" sz="2400" dirty="0"/>
                  <a:t>（</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𝑗</m:t>
                    </m:r>
                  </m:oMath>
                </a14:m>
                <a:r>
                  <a:rPr lang="zh-CN" altLang="en-US" sz="2400" dirty="0"/>
                  <a:t>）正交，则新坐标系是一个正交坐标系，此时</a:t>
                </a:r>
                <a14:m>
                  <m:oMath xmlns:m="http://schemas.openxmlformats.org/officeDocument/2006/math">
                    <m:r>
                      <a:rPr lang="en-US" altLang="zh-CN" sz="2400" b="1">
                        <a:latin typeface="Cambria Math" panose="02040503050406030204" pitchFamily="18" charset="0"/>
                      </a:rPr>
                      <m:t>𝐖</m:t>
                    </m:r>
                  </m:oMath>
                </a14:m>
                <a:r>
                  <a:rPr lang="zh-CN" altLang="en-US" sz="2400" dirty="0"/>
                  <a:t>为正交变换。显然，新空间中的属性是原空间中的属性的线性组合。</a:t>
                </a:r>
                <a:endParaRPr lang="en-US" altLang="zh-CN" sz="2400" dirty="0"/>
              </a:p>
              <a:p>
                <a:pPr marL="0" indent="457200" algn="just">
                  <a:lnSpc>
                    <a:spcPct val="150000"/>
                  </a:lnSpc>
                  <a:buNone/>
                </a:pPr>
                <a:r>
                  <a:rPr lang="zh-CN" altLang="en-US" sz="2400" dirty="0"/>
                  <a:t>基于线性变换来进行降维的方法称为线性降维方法，对低维子空间性质的不同要求可通过对</a:t>
                </a:r>
                <a14:m>
                  <m:oMath xmlns:m="http://schemas.openxmlformats.org/officeDocument/2006/math">
                    <m:r>
                      <a:rPr lang="en-US" altLang="zh-CN" sz="2400" b="1" smtClean="0">
                        <a:latin typeface="Cambria Math" panose="02040503050406030204" pitchFamily="18" charset="0"/>
                      </a:rPr>
                      <m:t>𝐖</m:t>
                    </m:r>
                  </m:oMath>
                </a14:m>
                <a:r>
                  <a:rPr lang="zh-CN" altLang="en-US" sz="2400" dirty="0"/>
                  <a:t>施加不同的约束来实现。</a:t>
                </a:r>
              </a:p>
              <a:p>
                <a:pPr marL="0" indent="457200" algn="just">
                  <a:lnSpc>
                    <a:spcPct val="150000"/>
                  </a:lnSpc>
                  <a:buNone/>
                </a:pPr>
                <a:endParaRPr lang="zh-CN" altLang="en-US" sz="20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361439"/>
                <a:ext cx="11430488" cy="1881164"/>
              </a:xfrm>
              <a:blipFill>
                <a:blip r:embed="rId3"/>
                <a:stretch>
                  <a:fillRect l="-800" r="-853" b="-608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034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78A04872-3FDD-CEED-7764-969C552C3516}"/>
              </a:ext>
            </a:extLst>
          </p:cNvPr>
          <p:cNvSpPr/>
          <p:nvPr/>
        </p:nvSpPr>
        <p:spPr>
          <a:xfrm>
            <a:off x="1879154" y="447229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k</a:t>
            </a:r>
            <a:r>
              <a:rPr lang="zh-CN" altLang="en-US" sz="3600" dirty="0">
                <a:latin typeface="Impact" pitchFamily="34" charset="0"/>
                <a:ea typeface="微软雅黑" pitchFamily="34" charset="-122"/>
              </a:rPr>
              <a:t>近邻学习</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降维概述</a:t>
            </a:r>
          </a:p>
        </p:txBody>
      </p:sp>
      <p:sp>
        <p:nvSpPr>
          <p:cNvPr id="48" name="TextBox 11"/>
          <p:cNvSpPr txBox="1">
            <a:spLocks noChangeArrowheads="1"/>
          </p:cNvSpPr>
          <p:nvPr/>
        </p:nvSpPr>
        <p:spPr bwMode="auto">
          <a:xfrm>
            <a:off x="3002507" y="4538671"/>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04    </a:t>
            </a:r>
            <a:r>
              <a:rPr lang="zh-CN" altLang="en-US" sz="3600" dirty="0">
                <a:solidFill>
                  <a:schemeClr val="bg1"/>
                </a:solidFill>
                <a:latin typeface="Impact" pitchFamily="34" charset="0"/>
                <a:ea typeface="微软雅黑" pitchFamily="34" charset="-122"/>
              </a:rPr>
              <a:t>主成分分析</a:t>
            </a:r>
          </a:p>
        </p:txBody>
      </p:sp>
      <p:sp>
        <p:nvSpPr>
          <p:cNvPr id="3" name="TextBox 10">
            <a:extLst>
              <a:ext uri="{FF2B5EF4-FFF2-40B4-BE49-F238E27FC236}">
                <a16:creationId xmlns:a16="http://schemas.microsoft.com/office/drawing/2014/main" id="{5FE52A83-E1D2-65F0-840C-E513A63DD26A}"/>
              </a:ext>
            </a:extLst>
          </p:cNvPr>
          <p:cNvSpPr txBox="1">
            <a:spLocks noChangeArrowheads="1"/>
          </p:cNvSpPr>
          <p:nvPr/>
        </p:nvSpPr>
        <p:spPr bwMode="auto">
          <a:xfrm>
            <a:off x="3002507" y="3621247"/>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低维嵌入</a:t>
            </a:r>
          </a:p>
        </p:txBody>
      </p:sp>
    </p:spTree>
    <p:extLst>
      <p:ext uri="{BB962C8B-B14F-4D97-AF65-F5344CB8AC3E}">
        <p14:creationId xmlns:p14="http://schemas.microsoft.com/office/powerpoint/2010/main" val="1009638614"/>
      </p:ext>
    </p:extLst>
  </p:cSld>
  <p:clrMapOvr>
    <a:masterClrMapping/>
  </p:clrMapOvr>
  <p:transition advTm="800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3548186"/>
          </a:xfrm>
        </p:spPr>
        <p:txBody>
          <a:bodyPr/>
          <a:lstStyle/>
          <a:p>
            <a:pPr>
              <a:lnSpc>
                <a:spcPct val="150000"/>
              </a:lnSpc>
            </a:pPr>
            <a:r>
              <a:rPr lang="zh-CN" altLang="en-US" sz="2400" b="1" dirty="0"/>
              <a:t>主成分分析（</a:t>
            </a:r>
            <a:r>
              <a:rPr lang="en-US" altLang="zh-CN" sz="2400" b="1" dirty="0"/>
              <a:t>Principal Component Analysis,</a:t>
            </a:r>
            <a:r>
              <a:rPr lang="zh-CN" altLang="en-US" sz="2400" b="1" dirty="0"/>
              <a:t>PCA）</a:t>
            </a:r>
            <a:r>
              <a:rPr lang="zh-CN" altLang="en-US" sz="2400" dirty="0"/>
              <a:t>是一种降维方法，通过将一个大的特征集转换成一个较小的特征集，这个特征集</a:t>
            </a:r>
            <a:r>
              <a:rPr lang="zh-CN" altLang="en-US" sz="2400" b="1" dirty="0"/>
              <a:t>仍然包含了原始数据中的大部分信息</a:t>
            </a:r>
            <a:r>
              <a:rPr lang="zh-CN" altLang="en-US" sz="2400" dirty="0"/>
              <a:t>，从而降低了原始数据的维数。</a:t>
            </a:r>
          </a:p>
          <a:p>
            <a:pPr>
              <a:lnSpc>
                <a:spcPct val="150000"/>
              </a:lnSpc>
            </a:pPr>
            <a:r>
              <a:rPr lang="zh-CN" altLang="en-US" sz="2400" dirty="0"/>
              <a:t>减少一个数据集的特征数量自然是以牺牲准确性为代价的，但降维的诀窍是用一点准确性换取简单性。因为更小的数据集更容易探索和可视化，并且对于机器学习算法来说，分析数据会更快、更容易，而不需要处理额外的特征。</a:t>
            </a:r>
          </a:p>
          <a:p>
            <a:endParaRPr lang="zh-CN" altLang="en-US" sz="2000" b="1" dirty="0"/>
          </a:p>
        </p:txBody>
      </p:sp>
    </p:spTree>
    <p:extLst>
      <p:ext uri="{BB962C8B-B14F-4D97-AF65-F5344CB8AC3E}">
        <p14:creationId xmlns:p14="http://schemas.microsoft.com/office/powerpoint/2010/main" val="3756259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8FAF8020-8489-7F6B-2A48-6D06F8A94EDF}"/>
                  </a:ext>
                </a:extLst>
              </p:cNvPr>
              <p:cNvSpPr txBox="1">
                <a:spLocks/>
              </p:cNvSpPr>
              <p:nvPr/>
            </p:nvSpPr>
            <p:spPr>
              <a:xfrm>
                <a:off x="293687" y="1385373"/>
                <a:ext cx="5607709" cy="1913501"/>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b="1" kern="0" dirty="0"/>
                  <a:t>例如：</a:t>
                </a:r>
                <a:r>
                  <a:rPr lang="zh-CN" altLang="en-US" sz="2400" kern="0" dirty="0"/>
                  <a:t>样本</a:t>
                </a:r>
                <a14:m>
                  <m:oMath xmlns:m="http://schemas.openxmlformats.org/officeDocument/2006/math">
                    <m:r>
                      <a:rPr lang="en-US" altLang="zh-CN" sz="2400" b="1" i="0" kern="0" smtClean="0">
                        <a:latin typeface="Cambria Math" panose="02040503050406030204" pitchFamily="18" charset="0"/>
                      </a:rPr>
                      <m:t>𝐗</m:t>
                    </m:r>
                    <m:r>
                      <a:rPr lang="en-US" altLang="zh-CN" sz="2400" b="1" kern="0" smtClean="0">
                        <a:latin typeface="Cambria Math" panose="02040503050406030204" pitchFamily="18" charset="0"/>
                      </a:rPr>
                      <m:t>=(</m:t>
                    </m:r>
                    <m:sSub>
                      <m:sSubPr>
                        <m:ctrlPr>
                          <a:rPr lang="en-US" altLang="zh-CN" sz="2400" b="1" i="1" kern="0" smtClean="0">
                            <a:latin typeface="Cambria Math" panose="02040503050406030204" pitchFamily="18" charset="0"/>
                          </a:rPr>
                        </m:ctrlPr>
                      </m:sSubPr>
                      <m:e>
                        <m:r>
                          <a:rPr lang="en-US" altLang="zh-CN" sz="2400" b="1" i="1" kern="0" smtClean="0">
                            <a:latin typeface="Cambria Math" panose="02040503050406030204" pitchFamily="18" charset="0"/>
                          </a:rPr>
                          <m:t>𝒙</m:t>
                        </m:r>
                      </m:e>
                      <m:sub>
                        <m:r>
                          <a:rPr lang="en-US" altLang="zh-CN" sz="2400" b="1" i="1" kern="0" smtClean="0">
                            <a:latin typeface="Cambria Math" panose="02040503050406030204" pitchFamily="18" charset="0"/>
                          </a:rPr>
                          <m:t>𝟏</m:t>
                        </m:r>
                      </m:sub>
                    </m:sSub>
                    <m:r>
                      <a:rPr lang="en-US" altLang="zh-CN" sz="2400" b="1" i="1" kern="0" smtClean="0">
                        <a:latin typeface="Cambria Math" panose="02040503050406030204" pitchFamily="18" charset="0"/>
                      </a:rPr>
                      <m:t>,</m:t>
                    </m:r>
                    <m:sSub>
                      <m:sSubPr>
                        <m:ctrlPr>
                          <a:rPr lang="en-US" altLang="zh-CN" sz="2400" b="1" i="1" kern="0">
                            <a:latin typeface="Cambria Math" panose="02040503050406030204" pitchFamily="18" charset="0"/>
                          </a:rPr>
                        </m:ctrlPr>
                      </m:sSubPr>
                      <m:e>
                        <m:r>
                          <a:rPr lang="en-US" altLang="zh-CN" sz="2400" b="1" i="1" kern="0">
                            <a:latin typeface="Cambria Math" panose="02040503050406030204" pitchFamily="18" charset="0"/>
                          </a:rPr>
                          <m:t>𝒙</m:t>
                        </m:r>
                      </m:e>
                      <m:sub>
                        <m:r>
                          <a:rPr lang="en-US" altLang="zh-CN" sz="2400" b="1" i="1" kern="0" smtClean="0">
                            <a:latin typeface="Cambria Math" panose="02040503050406030204" pitchFamily="18" charset="0"/>
                          </a:rPr>
                          <m:t>𝟐</m:t>
                        </m:r>
                      </m:sub>
                    </m:sSub>
                    <m:r>
                      <a:rPr lang="en-US" altLang="zh-CN" sz="2400" b="1" i="1" kern="0" smtClean="0">
                        <a:latin typeface="Cambria Math" panose="02040503050406030204" pitchFamily="18" charset="0"/>
                      </a:rPr>
                      <m:t>,</m:t>
                    </m:r>
                    <m:sSub>
                      <m:sSubPr>
                        <m:ctrlPr>
                          <a:rPr lang="en-US" altLang="zh-CN" sz="2400" b="1" i="1" kern="0">
                            <a:latin typeface="Cambria Math" panose="02040503050406030204" pitchFamily="18" charset="0"/>
                          </a:rPr>
                        </m:ctrlPr>
                      </m:sSubPr>
                      <m:e>
                        <m:r>
                          <a:rPr lang="en-US" altLang="zh-CN" sz="2400" b="1" i="1" kern="0">
                            <a:latin typeface="Cambria Math" panose="02040503050406030204" pitchFamily="18" charset="0"/>
                          </a:rPr>
                          <m:t>𝒙</m:t>
                        </m:r>
                      </m:e>
                      <m:sub>
                        <m:r>
                          <a:rPr lang="en-US" altLang="zh-CN" sz="2400" b="1" i="1" kern="0" smtClean="0">
                            <a:latin typeface="Cambria Math" panose="02040503050406030204" pitchFamily="18" charset="0"/>
                          </a:rPr>
                          <m:t>𝟑</m:t>
                        </m:r>
                      </m:sub>
                    </m:sSub>
                    <m:r>
                      <a:rPr lang="en-US" altLang="zh-CN" sz="2400" b="1" i="1" kern="0" smtClean="0">
                        <a:latin typeface="Cambria Math" panose="02040503050406030204" pitchFamily="18" charset="0"/>
                      </a:rPr>
                      <m:t>,</m:t>
                    </m:r>
                    <m:r>
                      <a:rPr lang="en-US" altLang="zh-CN" sz="2400" b="1" kern="0" smtClean="0">
                        <a:latin typeface="Cambria Math" panose="02040503050406030204" pitchFamily="18" charset="0"/>
                      </a:rPr>
                      <m:t>…,</m:t>
                    </m:r>
                    <m:sSub>
                      <m:sSubPr>
                        <m:ctrlPr>
                          <a:rPr lang="en-US" altLang="zh-CN" sz="2400" b="1" i="1" kern="0">
                            <a:latin typeface="Cambria Math" panose="02040503050406030204" pitchFamily="18" charset="0"/>
                          </a:rPr>
                        </m:ctrlPr>
                      </m:sSubPr>
                      <m:e>
                        <m:r>
                          <a:rPr lang="en-US" altLang="zh-CN" sz="2400" b="1" i="1" kern="0">
                            <a:latin typeface="Cambria Math" panose="02040503050406030204" pitchFamily="18" charset="0"/>
                          </a:rPr>
                          <m:t>𝒙</m:t>
                        </m:r>
                      </m:e>
                      <m:sub>
                        <m:r>
                          <a:rPr lang="en-US" altLang="zh-CN" sz="2400" b="1" i="1" kern="0" smtClean="0">
                            <a:latin typeface="Cambria Math" panose="02040503050406030204" pitchFamily="18" charset="0"/>
                          </a:rPr>
                          <m:t>𝟖</m:t>
                        </m:r>
                      </m:sub>
                    </m:sSub>
                    <m:r>
                      <a:rPr lang="en-US" altLang="zh-CN" sz="2400" b="1" kern="0" smtClean="0">
                        <a:latin typeface="Cambria Math" panose="02040503050406030204" pitchFamily="18" charset="0"/>
                      </a:rPr>
                      <m:t>)</m:t>
                    </m:r>
                  </m:oMath>
                </a14:m>
                <a:r>
                  <a:rPr lang="zh-CN" altLang="en-US" sz="2400" kern="0" dirty="0"/>
                  <a:t>，样本向量属性维数为</a:t>
                </a:r>
                <a:r>
                  <a:rPr lang="en-US" altLang="zh-CN" sz="2400" kern="0" dirty="0"/>
                  <a:t>3</a:t>
                </a:r>
                <a:r>
                  <a:rPr lang="zh-CN" altLang="en-US" sz="2400" kern="0" dirty="0"/>
                  <a:t>（</a:t>
                </a:r>
                <a:r>
                  <a:rPr lang="zh-CN" altLang="en-US" sz="2400" b="1" kern="0" dirty="0"/>
                  <a:t>颜色</a:t>
                </a:r>
                <a:r>
                  <a:rPr lang="zh-CN" altLang="en-US" sz="2400" kern="0" dirty="0"/>
                  <a:t>，</a:t>
                </a:r>
                <a:r>
                  <a:rPr lang="zh-CN" altLang="en-US" sz="2400" b="1" kern="0" dirty="0"/>
                  <a:t>直径</a:t>
                </a:r>
                <a:r>
                  <a:rPr lang="zh-CN" altLang="en-US" sz="2400" kern="0" dirty="0"/>
                  <a:t>，</a:t>
                </a:r>
                <a:r>
                  <a:rPr lang="zh-CN" altLang="en-US" sz="2400" b="1" kern="0" dirty="0"/>
                  <a:t>形状</a:t>
                </a:r>
                <a:r>
                  <a:rPr lang="zh-CN" altLang="en-US" sz="2400" kern="0" dirty="0"/>
                  <a:t>），原始分布如图所示。</a:t>
                </a:r>
              </a:p>
              <a:p>
                <a:endParaRPr lang="zh-CN" altLang="en-US" sz="2000" b="1" kern="0" dirty="0"/>
              </a:p>
            </p:txBody>
          </p:sp>
        </mc:Choice>
        <mc:Fallback xmlns="">
          <p:sp>
            <p:nvSpPr>
              <p:cNvPr id="4" name="内容占位符 2">
                <a:extLst>
                  <a:ext uri="{FF2B5EF4-FFF2-40B4-BE49-F238E27FC236}">
                    <a16:creationId xmlns:a16="http://schemas.microsoft.com/office/drawing/2014/main" id="{8FAF8020-8489-7F6B-2A48-6D06F8A94EDF}"/>
                  </a:ext>
                </a:extLst>
              </p:cNvPr>
              <p:cNvSpPr txBox="1">
                <a:spLocks noRot="1" noChangeAspect="1" noMove="1" noResize="1" noEditPoints="1" noAdjustHandles="1" noChangeArrowheads="1" noChangeShapeType="1" noTextEdit="1"/>
              </p:cNvSpPr>
              <p:nvPr/>
            </p:nvSpPr>
            <p:spPr>
              <a:xfrm>
                <a:off x="293687" y="1385373"/>
                <a:ext cx="5607709" cy="1913501"/>
              </a:xfrm>
              <a:prstGeom prst="rect">
                <a:avLst/>
              </a:prstGeom>
              <a:blipFill>
                <a:blip r:embed="rId2"/>
                <a:stretch>
                  <a:fillRect l="-1630" r="-54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37D2A76-D70E-835E-AB92-AA24C11E169E}"/>
              </a:ext>
            </a:extLst>
          </p:cNvPr>
          <p:cNvPicPr>
            <a:picLocks noChangeAspect="1"/>
          </p:cNvPicPr>
          <p:nvPr/>
        </p:nvPicPr>
        <p:blipFill>
          <a:blip r:embed="rId3"/>
          <a:stretch>
            <a:fillRect/>
          </a:stretch>
        </p:blipFill>
        <p:spPr>
          <a:xfrm>
            <a:off x="5901396" y="1385373"/>
            <a:ext cx="6108985" cy="5008393"/>
          </a:xfrm>
          <a:prstGeom prst="rect">
            <a:avLst/>
          </a:prstGeom>
        </p:spPr>
      </p:pic>
    </p:spTree>
    <p:extLst>
      <p:ext uri="{BB962C8B-B14F-4D97-AF65-F5344CB8AC3E}">
        <p14:creationId xmlns:p14="http://schemas.microsoft.com/office/powerpoint/2010/main" val="398556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pic>
        <p:nvPicPr>
          <p:cNvPr id="9" name="图片 8">
            <a:extLst>
              <a:ext uri="{FF2B5EF4-FFF2-40B4-BE49-F238E27FC236}">
                <a16:creationId xmlns:a16="http://schemas.microsoft.com/office/drawing/2014/main" id="{1B35E8C6-FC98-0D63-8387-E70A1BEE9869}"/>
              </a:ext>
            </a:extLst>
          </p:cNvPr>
          <p:cNvPicPr>
            <a:picLocks noChangeAspect="1"/>
          </p:cNvPicPr>
          <p:nvPr/>
        </p:nvPicPr>
        <p:blipFill>
          <a:blip r:embed="rId2"/>
          <a:stretch>
            <a:fillRect/>
          </a:stretch>
        </p:blipFill>
        <p:spPr>
          <a:xfrm>
            <a:off x="8237124" y="2662624"/>
            <a:ext cx="3825923" cy="2988630"/>
          </a:xfrm>
          <a:prstGeom prst="rect">
            <a:avLst/>
          </a:prstGeom>
        </p:spPr>
      </p:pic>
      <p:pic>
        <p:nvPicPr>
          <p:cNvPr id="11" name="图片 10">
            <a:extLst>
              <a:ext uri="{FF2B5EF4-FFF2-40B4-BE49-F238E27FC236}">
                <a16:creationId xmlns:a16="http://schemas.microsoft.com/office/drawing/2014/main" id="{50AC71DF-4854-5F51-DC4A-1AABF2BCA059}"/>
              </a:ext>
            </a:extLst>
          </p:cNvPr>
          <p:cNvPicPr>
            <a:picLocks noChangeAspect="1"/>
          </p:cNvPicPr>
          <p:nvPr/>
        </p:nvPicPr>
        <p:blipFill>
          <a:blip r:embed="rId3"/>
          <a:stretch>
            <a:fillRect/>
          </a:stretch>
        </p:blipFill>
        <p:spPr>
          <a:xfrm>
            <a:off x="132606" y="2737512"/>
            <a:ext cx="3894479" cy="2892201"/>
          </a:xfrm>
          <a:prstGeom prst="rect">
            <a:avLst/>
          </a:prstGeom>
        </p:spPr>
      </p:pic>
      <p:pic>
        <p:nvPicPr>
          <p:cNvPr id="17" name="图片 16">
            <a:extLst>
              <a:ext uri="{FF2B5EF4-FFF2-40B4-BE49-F238E27FC236}">
                <a16:creationId xmlns:a16="http://schemas.microsoft.com/office/drawing/2014/main" id="{E9D383E5-9ACE-1875-B771-5B97C61EA0C9}"/>
              </a:ext>
            </a:extLst>
          </p:cNvPr>
          <p:cNvPicPr>
            <a:picLocks noChangeAspect="1"/>
          </p:cNvPicPr>
          <p:nvPr/>
        </p:nvPicPr>
        <p:blipFill>
          <a:blip r:embed="rId4"/>
          <a:stretch>
            <a:fillRect/>
          </a:stretch>
        </p:blipFill>
        <p:spPr>
          <a:xfrm>
            <a:off x="4199406" y="2660178"/>
            <a:ext cx="3811189" cy="2988630"/>
          </a:xfrm>
          <a:prstGeom prst="rect">
            <a:avLst/>
          </a:prstGeom>
        </p:spPr>
      </p:pic>
      <p:sp>
        <p:nvSpPr>
          <p:cNvPr id="20" name="矩形 19">
            <a:extLst>
              <a:ext uri="{FF2B5EF4-FFF2-40B4-BE49-F238E27FC236}">
                <a16:creationId xmlns:a16="http://schemas.microsoft.com/office/drawing/2014/main" id="{2BBF8084-6345-2276-BB9A-1B7E619B0A81}"/>
              </a:ext>
            </a:extLst>
          </p:cNvPr>
          <p:cNvSpPr/>
          <p:nvPr/>
        </p:nvSpPr>
        <p:spPr>
          <a:xfrm>
            <a:off x="2082021" y="5381430"/>
            <a:ext cx="652054" cy="267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FAA8DC2-DBCD-6E17-DD4A-A4AE47089AF4}"/>
              </a:ext>
            </a:extLst>
          </p:cNvPr>
          <p:cNvSpPr/>
          <p:nvPr/>
        </p:nvSpPr>
        <p:spPr>
          <a:xfrm>
            <a:off x="104471" y="3670232"/>
            <a:ext cx="289289" cy="528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15A067B-BF0E-78D7-D035-CEC448F91C24}"/>
              </a:ext>
            </a:extLst>
          </p:cNvPr>
          <p:cNvSpPr/>
          <p:nvPr/>
        </p:nvSpPr>
        <p:spPr>
          <a:xfrm>
            <a:off x="5818121" y="5381430"/>
            <a:ext cx="1193188" cy="267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DF0DA86-392A-8E20-7FE8-316EFF72B216}"/>
              </a:ext>
            </a:extLst>
          </p:cNvPr>
          <p:cNvSpPr/>
          <p:nvPr/>
        </p:nvSpPr>
        <p:spPr>
          <a:xfrm>
            <a:off x="4171270" y="3630519"/>
            <a:ext cx="289289" cy="528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56AD833-A39A-6D0B-D203-B3CD5781BC95}"/>
              </a:ext>
            </a:extLst>
          </p:cNvPr>
          <p:cNvSpPr/>
          <p:nvPr/>
        </p:nvSpPr>
        <p:spPr>
          <a:xfrm>
            <a:off x="8210224" y="3375255"/>
            <a:ext cx="272868" cy="11193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9C18598-812A-0BC5-2F41-7077BDDDB172}"/>
              </a:ext>
            </a:extLst>
          </p:cNvPr>
          <p:cNvSpPr/>
          <p:nvPr/>
        </p:nvSpPr>
        <p:spPr>
          <a:xfrm>
            <a:off x="9999787" y="5386119"/>
            <a:ext cx="652054" cy="26737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7044EFB-05F2-C480-71EA-8E152727A1AC}"/>
              </a:ext>
            </a:extLst>
          </p:cNvPr>
          <p:cNvSpPr txBox="1"/>
          <p:nvPr/>
        </p:nvSpPr>
        <p:spPr>
          <a:xfrm>
            <a:off x="249115" y="1405283"/>
            <a:ext cx="6094826" cy="461665"/>
          </a:xfrm>
          <a:prstGeom prst="rect">
            <a:avLst/>
          </a:prstGeom>
          <a:noFill/>
        </p:spPr>
        <p:txBody>
          <a:bodyPr wrap="square">
            <a:spAutoFit/>
          </a:bodyPr>
          <a:lstStyle/>
          <a:p>
            <a:r>
              <a:rPr lang="zh-CN" altLang="en-US" sz="2400" kern="0" dirty="0"/>
              <a:t>降维后分布如图所示</a:t>
            </a:r>
            <a:endParaRPr lang="zh-CN" altLang="en-US" dirty="0"/>
          </a:p>
        </p:txBody>
      </p:sp>
    </p:spTree>
    <p:extLst>
      <p:ext uri="{BB962C8B-B14F-4D97-AF65-F5344CB8AC3E}">
        <p14:creationId xmlns:p14="http://schemas.microsoft.com/office/powerpoint/2010/main" val="211327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3548186"/>
          </a:xfrm>
        </p:spPr>
        <p:txBody>
          <a:bodyPr/>
          <a:lstStyle/>
          <a:p>
            <a:pPr marL="0" indent="457200">
              <a:lnSpc>
                <a:spcPct val="150000"/>
              </a:lnSpc>
              <a:buNone/>
            </a:pPr>
            <a:r>
              <a:rPr lang="zh-CN" altLang="en-US" sz="2400" dirty="0"/>
              <a:t>统计分析中，数据的变量之间可能存在相关性，以致增加了分析的难度。于是，考虑由少数不相关的变量来代替相关的变量，用来表示数据，并且要求能够保留数据中的大部分信息。</a:t>
            </a:r>
            <a:endParaRPr lang="en-US" altLang="zh-CN" sz="2400" b="1" dirty="0">
              <a:solidFill>
                <a:srgbClr val="0033CC"/>
              </a:solidFill>
            </a:endParaRPr>
          </a:p>
          <a:p>
            <a:pPr marL="0" indent="0">
              <a:lnSpc>
                <a:spcPct val="150000"/>
              </a:lnSpc>
              <a:buNone/>
            </a:pPr>
            <a:r>
              <a:rPr lang="zh-CN" altLang="en-US" sz="2400" b="1" dirty="0">
                <a:solidFill>
                  <a:srgbClr val="0033CC"/>
                </a:solidFill>
              </a:rPr>
              <a:t>对于正交属性空间中的样本点，如何用一个超平面对所有样本进行恰当的表达？</a:t>
            </a:r>
          </a:p>
          <a:p>
            <a:pPr marL="0" indent="0">
              <a:lnSpc>
                <a:spcPct val="150000"/>
              </a:lnSpc>
              <a:buNone/>
            </a:pPr>
            <a:r>
              <a:rPr lang="zh-CN" altLang="en-US" sz="2400" dirty="0"/>
              <a:t>若存在这样的超平面，那么它大概应具有这样的性质</a:t>
            </a:r>
            <a:r>
              <a:rPr lang="zh-CN" altLang="en-US" sz="2400" b="1" dirty="0"/>
              <a:t>：</a:t>
            </a:r>
          </a:p>
          <a:p>
            <a:pPr>
              <a:lnSpc>
                <a:spcPct val="150000"/>
              </a:lnSpc>
              <a:buFont typeface="Wingdings" panose="05000000000000000000" pitchFamily="2" charset="2"/>
              <a:buChar char="Ø"/>
            </a:pPr>
            <a:r>
              <a:rPr lang="zh-CN" altLang="en-US" sz="2400" b="1" dirty="0"/>
              <a:t>最近重构性：</a:t>
            </a:r>
            <a:r>
              <a:rPr lang="zh-CN" altLang="en-US" sz="2400" dirty="0"/>
              <a:t>样本点到这个超平面的距离都足够近；</a:t>
            </a:r>
          </a:p>
          <a:p>
            <a:pPr>
              <a:lnSpc>
                <a:spcPct val="150000"/>
              </a:lnSpc>
              <a:buFont typeface="Wingdings" panose="05000000000000000000" pitchFamily="2" charset="2"/>
              <a:buChar char="Ø"/>
            </a:pPr>
            <a:r>
              <a:rPr lang="zh-CN" altLang="en-US" sz="2400" b="1" dirty="0"/>
              <a:t>最大可分性：</a:t>
            </a:r>
            <a:r>
              <a:rPr lang="zh-CN" altLang="en-US" sz="2400" dirty="0"/>
              <a:t>样本点在这个超平面上的投影能尽可能分开。</a:t>
            </a:r>
          </a:p>
          <a:p>
            <a:endParaRPr lang="zh-CN" altLang="en-US" sz="2000" b="1" dirty="0"/>
          </a:p>
        </p:txBody>
      </p:sp>
    </p:spTree>
    <p:extLst>
      <p:ext uri="{BB962C8B-B14F-4D97-AF65-F5344CB8AC3E}">
        <p14:creationId xmlns:p14="http://schemas.microsoft.com/office/powerpoint/2010/main" val="1595174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3548186"/>
          </a:xfrm>
        </p:spPr>
        <p:txBody>
          <a:bodyPr/>
          <a:lstStyle/>
          <a:p>
            <a:pPr marL="0" indent="0">
              <a:lnSpc>
                <a:spcPct val="150000"/>
              </a:lnSpc>
              <a:buNone/>
            </a:pPr>
            <a:r>
              <a:rPr lang="zh-CN" altLang="en-US" sz="2800" b="1" dirty="0">
                <a:solidFill>
                  <a:srgbClr val="0033CC"/>
                </a:solidFill>
              </a:rPr>
              <a:t>基本思想</a:t>
            </a:r>
            <a:endParaRPr lang="zh-CN" altLang="en-US" sz="2400" b="1" dirty="0"/>
          </a:p>
        </p:txBody>
      </p:sp>
      <p:sp>
        <p:nvSpPr>
          <p:cNvPr id="4" name="文本框 3">
            <a:extLst>
              <a:ext uri="{FF2B5EF4-FFF2-40B4-BE49-F238E27FC236}">
                <a16:creationId xmlns:a16="http://schemas.microsoft.com/office/drawing/2014/main" id="{DFFA578F-D7C1-DC24-23D5-32D1C2F1BBC1}"/>
              </a:ext>
            </a:extLst>
          </p:cNvPr>
          <p:cNvSpPr txBox="1"/>
          <p:nvPr/>
        </p:nvSpPr>
        <p:spPr>
          <a:xfrm>
            <a:off x="443134" y="2113218"/>
            <a:ext cx="11402352" cy="2796407"/>
          </a:xfrm>
          <a:prstGeom prst="rect">
            <a:avLst/>
          </a:prstGeom>
          <a:noFill/>
        </p:spPr>
        <p:txBody>
          <a:bodyPr wrap="square" rtlCol="0">
            <a:spAutoFit/>
          </a:bodyPr>
          <a:lstStyle/>
          <a:p>
            <a:pPr indent="457200" algn="just">
              <a:lnSpc>
                <a:spcPct val="150000"/>
              </a:lnSpc>
            </a:pPr>
            <a:r>
              <a:rPr lang="zh-CN" altLang="en-US" dirty="0"/>
              <a:t>在主成分分析中，首先对给定数据进行规范化，是的数据每一变量的平均值为</a:t>
            </a:r>
            <a:r>
              <a:rPr lang="en-US" altLang="zh-CN" dirty="0"/>
              <a:t>0</a:t>
            </a:r>
            <a:r>
              <a:rPr lang="zh-CN" altLang="en-US" dirty="0"/>
              <a:t>，方差为</a:t>
            </a:r>
            <a:r>
              <a:rPr lang="en-US" altLang="zh-CN" dirty="0"/>
              <a:t>1</a:t>
            </a:r>
            <a:r>
              <a:rPr lang="zh-CN" altLang="en-US" dirty="0"/>
              <a:t>。之后对数据进行正交变换，原来由线性相关变量表示的数据，通过正交变换变成由若干个线性无关的新变量表示的数据。新变量是可能的正交变换中变量的方差的和（信息保存）最大的，方差表示在新变量上信息的大小。将新变量依次称为第一主成分、第二主成分等。</a:t>
            </a:r>
            <a:endParaRPr lang="en-US" altLang="zh-CN" dirty="0"/>
          </a:p>
        </p:txBody>
      </p:sp>
    </p:spTree>
    <p:extLst>
      <p:ext uri="{BB962C8B-B14F-4D97-AF65-F5344CB8AC3E}">
        <p14:creationId xmlns:p14="http://schemas.microsoft.com/office/powerpoint/2010/main" val="373781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361439"/>
            <a:ext cx="11430488" cy="3548186"/>
          </a:xfrm>
        </p:spPr>
        <p:txBody>
          <a:bodyPr/>
          <a:lstStyle/>
          <a:p>
            <a:pPr marL="0" indent="0">
              <a:lnSpc>
                <a:spcPct val="150000"/>
              </a:lnSpc>
              <a:buNone/>
            </a:pPr>
            <a:r>
              <a:rPr lang="zh-CN" altLang="en-US" sz="2800" b="1" dirty="0">
                <a:solidFill>
                  <a:srgbClr val="0033CC"/>
                </a:solidFill>
              </a:rPr>
              <a:t>直观解释</a:t>
            </a:r>
            <a:endParaRPr lang="zh-CN" altLang="en-US" sz="2400" b="1" dirty="0"/>
          </a:p>
        </p:txBody>
      </p:sp>
      <p:sp>
        <p:nvSpPr>
          <p:cNvPr id="4" name="文本框 3">
            <a:extLst>
              <a:ext uri="{FF2B5EF4-FFF2-40B4-BE49-F238E27FC236}">
                <a16:creationId xmlns:a16="http://schemas.microsoft.com/office/drawing/2014/main" id="{DFFA578F-D7C1-DC24-23D5-32D1C2F1BBC1}"/>
              </a:ext>
            </a:extLst>
          </p:cNvPr>
          <p:cNvSpPr txBox="1"/>
          <p:nvPr/>
        </p:nvSpPr>
        <p:spPr>
          <a:xfrm>
            <a:off x="443134" y="2113218"/>
            <a:ext cx="5275741" cy="2242409"/>
          </a:xfrm>
          <a:prstGeom prst="rect">
            <a:avLst/>
          </a:prstGeom>
          <a:noFill/>
        </p:spPr>
        <p:txBody>
          <a:bodyPr wrap="square" rtlCol="0">
            <a:spAutoFit/>
          </a:bodyPr>
          <a:lstStyle/>
          <a:p>
            <a:pPr indent="457200" algn="just">
              <a:lnSpc>
                <a:spcPct val="150000"/>
              </a:lnSpc>
            </a:pPr>
            <a:r>
              <a:rPr lang="zh-CN" altLang="en-US" dirty="0"/>
              <a:t>数据结合中的样本由实数空间（正交坐标系）中的点表示，空间的一个坐标轴表示一个变量，规范化处理后得到的数据分布在原点附近。</a:t>
            </a:r>
            <a:endParaRPr lang="en-US" altLang="zh-CN" dirty="0"/>
          </a:p>
        </p:txBody>
      </p:sp>
      <p:sp>
        <p:nvSpPr>
          <p:cNvPr id="48" name="Line 2">
            <a:extLst>
              <a:ext uri="{FF2B5EF4-FFF2-40B4-BE49-F238E27FC236}">
                <a16:creationId xmlns:a16="http://schemas.microsoft.com/office/drawing/2014/main" id="{C1D9C17E-E70C-6BBC-49A4-B725285DDA7C}"/>
              </a:ext>
            </a:extLst>
          </p:cNvPr>
          <p:cNvSpPr/>
          <p:nvPr/>
        </p:nvSpPr>
        <p:spPr>
          <a:xfrm flipV="1">
            <a:off x="8658482" y="1435866"/>
            <a:ext cx="0" cy="5334000"/>
          </a:xfrm>
          <a:prstGeom prst="line">
            <a:avLst/>
          </a:prstGeom>
          <a:ln w="28575" cap="flat" cmpd="sng">
            <a:solidFill>
              <a:schemeClr val="tx1"/>
            </a:solidFill>
            <a:prstDash val="solid"/>
            <a:miter/>
            <a:headEnd type="none" w="med" len="med"/>
            <a:tailEnd type="triangle" w="med" len="med"/>
          </a:ln>
        </p:spPr>
      </p:sp>
      <p:sp>
        <p:nvSpPr>
          <p:cNvPr id="49" name="Oval 3">
            <a:extLst>
              <a:ext uri="{FF2B5EF4-FFF2-40B4-BE49-F238E27FC236}">
                <a16:creationId xmlns:a16="http://schemas.microsoft.com/office/drawing/2014/main" id="{B44CB6FC-3446-8CFA-F5FB-B3BC8C57773C}"/>
              </a:ext>
            </a:extLst>
          </p:cNvPr>
          <p:cNvSpPr/>
          <p:nvPr/>
        </p:nvSpPr>
        <p:spPr>
          <a:xfrm rot="18850805">
            <a:off x="6753482" y="2800164"/>
            <a:ext cx="4876800" cy="2286000"/>
          </a:xfrm>
          <a:prstGeom prst="ellipse">
            <a:avLst/>
          </a:prstGeom>
          <a:noFill/>
          <a:ln w="28575" cap="flat" cmpd="sng">
            <a:solidFill>
              <a:schemeClr val="tx1"/>
            </a:solidFill>
            <a:prstDash val="solid"/>
            <a:miter/>
            <a:headEnd type="none" w="med" len="med"/>
            <a:tailEnd type="none" w="med" len="med"/>
          </a:ln>
        </p:spPr>
        <p:txBody>
          <a:bodyPr wrap="none" anchor="ctr"/>
          <a:lstStyle/>
          <a:p>
            <a:pPr lvl="0" indent="0"/>
            <a:endParaRPr lang="zh-CN" altLang="en-US" dirty="0">
              <a:latin typeface="Arial" panose="020B0604020202020204" pitchFamily="34" charset="0"/>
              <a:ea typeface="宋体" panose="02010600030101010101" pitchFamily="2" charset="-122"/>
            </a:endParaRPr>
          </a:p>
        </p:txBody>
      </p:sp>
      <p:sp>
        <p:nvSpPr>
          <p:cNvPr id="50" name="Line 5">
            <a:extLst>
              <a:ext uri="{FF2B5EF4-FFF2-40B4-BE49-F238E27FC236}">
                <a16:creationId xmlns:a16="http://schemas.microsoft.com/office/drawing/2014/main" id="{A8CBA70B-B452-7EAC-5292-41F850DE1EA2}"/>
              </a:ext>
            </a:extLst>
          </p:cNvPr>
          <p:cNvSpPr/>
          <p:nvPr/>
        </p:nvSpPr>
        <p:spPr>
          <a:xfrm>
            <a:off x="6220082" y="4628964"/>
            <a:ext cx="5486400" cy="0"/>
          </a:xfrm>
          <a:prstGeom prst="line">
            <a:avLst/>
          </a:prstGeom>
          <a:ln w="28575" cap="flat" cmpd="sng">
            <a:solidFill>
              <a:schemeClr val="tx1"/>
            </a:solidFill>
            <a:prstDash val="solid"/>
            <a:miter/>
            <a:headEnd type="none" w="med" len="med"/>
            <a:tailEnd type="triangle" w="med" len="med"/>
          </a:ln>
        </p:spPr>
      </p:sp>
      <p:sp>
        <p:nvSpPr>
          <p:cNvPr id="51" name="Rectangle 7">
            <a:extLst>
              <a:ext uri="{FF2B5EF4-FFF2-40B4-BE49-F238E27FC236}">
                <a16:creationId xmlns:a16="http://schemas.microsoft.com/office/drawing/2014/main" id="{5C80DC9C-DBF3-6973-A717-F5F31A49D2DE}"/>
              </a:ext>
            </a:extLst>
          </p:cNvPr>
          <p:cNvSpPr/>
          <p:nvPr/>
        </p:nvSpPr>
        <p:spPr>
          <a:xfrm>
            <a:off x="9115682" y="3181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graphicFrame>
        <p:nvGraphicFramePr>
          <p:cNvPr id="52" name="Object 8">
            <a:extLst>
              <a:ext uri="{FF2B5EF4-FFF2-40B4-BE49-F238E27FC236}">
                <a16:creationId xmlns:a16="http://schemas.microsoft.com/office/drawing/2014/main" id="{79466C5D-67B9-EA7C-594C-1FE8F54000C3}"/>
              </a:ext>
            </a:extLst>
          </p:cNvPr>
          <p:cNvGraphicFramePr>
            <a:graphicFrameLocks noChangeAspect="1"/>
          </p:cNvGraphicFramePr>
          <p:nvPr>
            <p:extLst>
              <p:ext uri="{D42A27DB-BD31-4B8C-83A1-F6EECF244321}">
                <p14:modId xmlns:p14="http://schemas.microsoft.com/office/powerpoint/2010/main" val="694067132"/>
              </p:ext>
            </p:extLst>
          </p:nvPr>
        </p:nvGraphicFramePr>
        <p:xfrm>
          <a:off x="8944232" y="1504764"/>
          <a:ext cx="304800" cy="419100"/>
        </p:xfrm>
        <a:graphic>
          <a:graphicData uri="http://schemas.openxmlformats.org/presentationml/2006/ole">
            <mc:AlternateContent xmlns:mc="http://schemas.openxmlformats.org/markup-compatibility/2006">
              <mc:Choice xmlns:v="urn:schemas-microsoft-com:vml" Requires="v">
                <p:oleObj r:id="rId3" imgW="301625" imgH="414655" progId="Equation.3">
                  <p:embed/>
                </p:oleObj>
              </mc:Choice>
              <mc:Fallback>
                <p:oleObj r:id="rId3" imgW="301625" imgH="414655" progId="Equation.3">
                  <p:embed/>
                  <p:pic>
                    <p:nvPicPr>
                      <p:cNvPr id="20" name="Object 8">
                        <a:extLst>
                          <a:ext uri="{FF2B5EF4-FFF2-40B4-BE49-F238E27FC236}">
                            <a16:creationId xmlns:a16="http://schemas.microsoft.com/office/drawing/2014/main" id="{45497A13-EA9F-7DA3-4378-BB0C9E71B51B}"/>
                          </a:ext>
                        </a:extLst>
                      </p:cNvPr>
                      <p:cNvPicPr/>
                      <p:nvPr/>
                    </p:nvPicPr>
                    <p:blipFill>
                      <a:blip r:embed="rId4">
                        <a:clrChange>
                          <a:clrFrom>
                            <a:srgbClr val="000000"/>
                          </a:clrFrom>
                          <a:clrTo>
                            <a:srgbClr val="000000"/>
                          </a:clrTo>
                        </a:clrChange>
                      </a:blip>
                      <a:stretch>
                        <a:fillRect/>
                      </a:stretch>
                    </p:blipFill>
                    <p:spPr>
                      <a:xfrm>
                        <a:off x="8944232" y="1504764"/>
                        <a:ext cx="304800" cy="419100"/>
                      </a:xfrm>
                      <a:prstGeom prst="rect">
                        <a:avLst/>
                      </a:prstGeom>
                      <a:noFill/>
                      <a:ln w="38100">
                        <a:noFill/>
                        <a:miter/>
                      </a:ln>
                    </p:spPr>
                  </p:pic>
                </p:oleObj>
              </mc:Fallback>
            </mc:AlternateContent>
          </a:graphicData>
        </a:graphic>
      </p:graphicFrame>
      <p:graphicFrame>
        <p:nvGraphicFramePr>
          <p:cNvPr id="53" name="Object 9">
            <a:extLst>
              <a:ext uri="{FF2B5EF4-FFF2-40B4-BE49-F238E27FC236}">
                <a16:creationId xmlns:a16="http://schemas.microsoft.com/office/drawing/2014/main" id="{1FB54E84-F623-0FB6-4C22-06CC5769BFCD}"/>
              </a:ext>
            </a:extLst>
          </p:cNvPr>
          <p:cNvGraphicFramePr>
            <a:graphicFrameLocks noChangeAspect="1"/>
          </p:cNvGraphicFramePr>
          <p:nvPr>
            <p:extLst>
              <p:ext uri="{D42A27DB-BD31-4B8C-83A1-F6EECF244321}">
                <p14:modId xmlns:p14="http://schemas.microsoft.com/office/powerpoint/2010/main" val="258007539"/>
              </p:ext>
            </p:extLst>
          </p:nvPr>
        </p:nvGraphicFramePr>
        <p:xfrm>
          <a:off x="11858882" y="4400364"/>
          <a:ext cx="266700" cy="419100"/>
        </p:xfrm>
        <a:graphic>
          <a:graphicData uri="http://schemas.openxmlformats.org/presentationml/2006/ole">
            <mc:AlternateContent xmlns:mc="http://schemas.openxmlformats.org/markup-compatibility/2006">
              <mc:Choice xmlns:v="urn:schemas-microsoft-com:vml" Requires="v">
                <p:oleObj r:id="rId5" imgW="264160" imgH="414655" progId="Equation.3">
                  <p:embed/>
                </p:oleObj>
              </mc:Choice>
              <mc:Fallback>
                <p:oleObj r:id="rId5" imgW="264160" imgH="414655" progId="Equation.3">
                  <p:embed/>
                  <p:pic>
                    <p:nvPicPr>
                      <p:cNvPr id="21" name="Object 9">
                        <a:extLst>
                          <a:ext uri="{FF2B5EF4-FFF2-40B4-BE49-F238E27FC236}">
                            <a16:creationId xmlns:a16="http://schemas.microsoft.com/office/drawing/2014/main" id="{728E3791-B629-D436-5A95-79169E33D4BA}"/>
                          </a:ext>
                        </a:extLst>
                      </p:cNvPr>
                      <p:cNvPicPr/>
                      <p:nvPr/>
                    </p:nvPicPr>
                    <p:blipFill>
                      <a:blip r:embed="rId6">
                        <a:clrChange>
                          <a:clrFrom>
                            <a:srgbClr val="000000"/>
                          </a:clrFrom>
                          <a:clrTo>
                            <a:srgbClr val="000000"/>
                          </a:clrTo>
                        </a:clrChange>
                      </a:blip>
                      <a:stretch>
                        <a:fillRect/>
                      </a:stretch>
                    </p:blipFill>
                    <p:spPr>
                      <a:xfrm>
                        <a:off x="11858882" y="4400364"/>
                        <a:ext cx="266700" cy="419100"/>
                      </a:xfrm>
                      <a:prstGeom prst="rect">
                        <a:avLst/>
                      </a:prstGeom>
                      <a:noFill/>
                      <a:ln w="38100">
                        <a:noFill/>
                        <a:miter/>
                      </a:ln>
                    </p:spPr>
                  </p:pic>
                </p:oleObj>
              </mc:Fallback>
            </mc:AlternateContent>
          </a:graphicData>
        </a:graphic>
      </p:graphicFrame>
      <p:sp>
        <p:nvSpPr>
          <p:cNvPr id="56" name="Rectangle 12">
            <a:extLst>
              <a:ext uri="{FF2B5EF4-FFF2-40B4-BE49-F238E27FC236}">
                <a16:creationId xmlns:a16="http://schemas.microsoft.com/office/drawing/2014/main" id="{BA62119E-374C-6318-9C61-9C520C6DC26D}"/>
              </a:ext>
            </a:extLst>
          </p:cNvPr>
          <p:cNvSpPr/>
          <p:nvPr/>
        </p:nvSpPr>
        <p:spPr>
          <a:xfrm>
            <a:off x="9420482" y="2876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7" name="Rectangle 13">
            <a:extLst>
              <a:ext uri="{FF2B5EF4-FFF2-40B4-BE49-F238E27FC236}">
                <a16:creationId xmlns:a16="http://schemas.microsoft.com/office/drawing/2014/main" id="{7E7FCE1A-267D-614F-4B8F-5EE7706E4BB1}"/>
              </a:ext>
            </a:extLst>
          </p:cNvPr>
          <p:cNvSpPr/>
          <p:nvPr/>
        </p:nvSpPr>
        <p:spPr>
          <a:xfrm>
            <a:off x="9725282" y="3333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8" name="Rectangle 14">
            <a:extLst>
              <a:ext uri="{FF2B5EF4-FFF2-40B4-BE49-F238E27FC236}">
                <a16:creationId xmlns:a16="http://schemas.microsoft.com/office/drawing/2014/main" id="{3E58A175-D641-9D95-BA8C-A743550842F4}"/>
              </a:ext>
            </a:extLst>
          </p:cNvPr>
          <p:cNvSpPr/>
          <p:nvPr/>
        </p:nvSpPr>
        <p:spPr>
          <a:xfrm>
            <a:off x="9572882" y="2571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9" name="Rectangle 15">
            <a:extLst>
              <a:ext uri="{FF2B5EF4-FFF2-40B4-BE49-F238E27FC236}">
                <a16:creationId xmlns:a16="http://schemas.microsoft.com/office/drawing/2014/main" id="{26167BA9-59E3-185A-5150-E1CCD872F4C2}"/>
              </a:ext>
            </a:extLst>
          </p:cNvPr>
          <p:cNvSpPr/>
          <p:nvPr/>
        </p:nvSpPr>
        <p:spPr>
          <a:xfrm>
            <a:off x="10030082" y="2876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0" name="Rectangle 16">
            <a:extLst>
              <a:ext uri="{FF2B5EF4-FFF2-40B4-BE49-F238E27FC236}">
                <a16:creationId xmlns:a16="http://schemas.microsoft.com/office/drawing/2014/main" id="{C85751B5-8716-232D-5472-F4253742C262}"/>
              </a:ext>
            </a:extLst>
          </p:cNvPr>
          <p:cNvSpPr/>
          <p:nvPr/>
        </p:nvSpPr>
        <p:spPr>
          <a:xfrm>
            <a:off x="10106282" y="2495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1" name="Rectangle 17">
            <a:extLst>
              <a:ext uri="{FF2B5EF4-FFF2-40B4-BE49-F238E27FC236}">
                <a16:creationId xmlns:a16="http://schemas.microsoft.com/office/drawing/2014/main" id="{BD3A681E-9DF7-791E-D90E-26C900B3FD7A}"/>
              </a:ext>
            </a:extLst>
          </p:cNvPr>
          <p:cNvSpPr/>
          <p:nvPr/>
        </p:nvSpPr>
        <p:spPr>
          <a:xfrm>
            <a:off x="10182482" y="3104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2" name="Rectangle 18">
            <a:extLst>
              <a:ext uri="{FF2B5EF4-FFF2-40B4-BE49-F238E27FC236}">
                <a16:creationId xmlns:a16="http://schemas.microsoft.com/office/drawing/2014/main" id="{02CEA5CE-8CE7-D860-6212-A4590E4958C0}"/>
              </a:ext>
            </a:extLst>
          </p:cNvPr>
          <p:cNvSpPr/>
          <p:nvPr/>
        </p:nvSpPr>
        <p:spPr>
          <a:xfrm>
            <a:off x="10106282" y="3943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3" name="Rectangle 19">
            <a:extLst>
              <a:ext uri="{FF2B5EF4-FFF2-40B4-BE49-F238E27FC236}">
                <a16:creationId xmlns:a16="http://schemas.microsoft.com/office/drawing/2014/main" id="{599429E1-9624-B174-38B0-A37BEF73BBC2}"/>
              </a:ext>
            </a:extLst>
          </p:cNvPr>
          <p:cNvSpPr/>
          <p:nvPr/>
        </p:nvSpPr>
        <p:spPr>
          <a:xfrm>
            <a:off x="10411082" y="3333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4" name="Rectangle 20">
            <a:extLst>
              <a:ext uri="{FF2B5EF4-FFF2-40B4-BE49-F238E27FC236}">
                <a16:creationId xmlns:a16="http://schemas.microsoft.com/office/drawing/2014/main" id="{617DAADC-C0CF-F3F4-DE3D-4A37718063D8}"/>
              </a:ext>
            </a:extLst>
          </p:cNvPr>
          <p:cNvSpPr/>
          <p:nvPr/>
        </p:nvSpPr>
        <p:spPr>
          <a:xfrm>
            <a:off x="9115682" y="3638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5" name="Rectangle 21">
            <a:extLst>
              <a:ext uri="{FF2B5EF4-FFF2-40B4-BE49-F238E27FC236}">
                <a16:creationId xmlns:a16="http://schemas.microsoft.com/office/drawing/2014/main" id="{1DF467EF-4A76-55E1-E1B7-B680D3D33CE6}"/>
              </a:ext>
            </a:extLst>
          </p:cNvPr>
          <p:cNvSpPr/>
          <p:nvPr/>
        </p:nvSpPr>
        <p:spPr>
          <a:xfrm>
            <a:off x="9420482" y="3485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6" name="Rectangle 22">
            <a:extLst>
              <a:ext uri="{FF2B5EF4-FFF2-40B4-BE49-F238E27FC236}">
                <a16:creationId xmlns:a16="http://schemas.microsoft.com/office/drawing/2014/main" id="{3EC57B4D-F11F-22B6-E7E8-79ED3F49DD8C}"/>
              </a:ext>
            </a:extLst>
          </p:cNvPr>
          <p:cNvSpPr/>
          <p:nvPr/>
        </p:nvSpPr>
        <p:spPr>
          <a:xfrm>
            <a:off x="9572882" y="3638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7" name="Rectangle 23">
            <a:extLst>
              <a:ext uri="{FF2B5EF4-FFF2-40B4-BE49-F238E27FC236}">
                <a16:creationId xmlns:a16="http://schemas.microsoft.com/office/drawing/2014/main" id="{171DDA85-FADA-C452-178B-F11F2F3AF985}"/>
              </a:ext>
            </a:extLst>
          </p:cNvPr>
          <p:cNvSpPr/>
          <p:nvPr/>
        </p:nvSpPr>
        <p:spPr>
          <a:xfrm>
            <a:off x="9420482" y="4095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8" name="Rectangle 24">
            <a:extLst>
              <a:ext uri="{FF2B5EF4-FFF2-40B4-BE49-F238E27FC236}">
                <a16:creationId xmlns:a16="http://schemas.microsoft.com/office/drawing/2014/main" id="{C9911F64-550C-84BD-E601-A6E2FF2150F1}"/>
              </a:ext>
            </a:extLst>
          </p:cNvPr>
          <p:cNvSpPr/>
          <p:nvPr/>
        </p:nvSpPr>
        <p:spPr>
          <a:xfrm>
            <a:off x="9877682" y="3943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9" name="Rectangle 25">
            <a:extLst>
              <a:ext uri="{FF2B5EF4-FFF2-40B4-BE49-F238E27FC236}">
                <a16:creationId xmlns:a16="http://schemas.microsoft.com/office/drawing/2014/main" id="{216DD6F8-999F-DD32-B13F-264441FD5834}"/>
              </a:ext>
            </a:extLst>
          </p:cNvPr>
          <p:cNvSpPr/>
          <p:nvPr/>
        </p:nvSpPr>
        <p:spPr>
          <a:xfrm>
            <a:off x="8734682" y="4857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0" name="Rectangle 26">
            <a:extLst>
              <a:ext uri="{FF2B5EF4-FFF2-40B4-BE49-F238E27FC236}">
                <a16:creationId xmlns:a16="http://schemas.microsoft.com/office/drawing/2014/main" id="{43817314-C1F1-43B7-D553-5510242B4218}"/>
              </a:ext>
            </a:extLst>
          </p:cNvPr>
          <p:cNvSpPr/>
          <p:nvPr/>
        </p:nvSpPr>
        <p:spPr>
          <a:xfrm>
            <a:off x="10030082" y="4095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1" name="Rectangle 27">
            <a:extLst>
              <a:ext uri="{FF2B5EF4-FFF2-40B4-BE49-F238E27FC236}">
                <a16:creationId xmlns:a16="http://schemas.microsoft.com/office/drawing/2014/main" id="{7A8B0446-2A4E-0336-B298-9FEE6CF2C119}"/>
              </a:ext>
            </a:extLst>
          </p:cNvPr>
          <p:cNvSpPr/>
          <p:nvPr/>
        </p:nvSpPr>
        <p:spPr>
          <a:xfrm>
            <a:off x="7744082" y="4324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2" name="Rectangle 28">
            <a:extLst>
              <a:ext uri="{FF2B5EF4-FFF2-40B4-BE49-F238E27FC236}">
                <a16:creationId xmlns:a16="http://schemas.microsoft.com/office/drawing/2014/main" id="{42B2F821-A512-F526-B370-E75515F2AA86}"/>
              </a:ext>
            </a:extLst>
          </p:cNvPr>
          <p:cNvSpPr/>
          <p:nvPr/>
        </p:nvSpPr>
        <p:spPr>
          <a:xfrm>
            <a:off x="8887082" y="2876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3" name="Rectangle 29">
            <a:extLst>
              <a:ext uri="{FF2B5EF4-FFF2-40B4-BE49-F238E27FC236}">
                <a16:creationId xmlns:a16="http://schemas.microsoft.com/office/drawing/2014/main" id="{738F0698-0316-8A9F-A54A-48B0D8BB722B}"/>
              </a:ext>
            </a:extLst>
          </p:cNvPr>
          <p:cNvSpPr/>
          <p:nvPr/>
        </p:nvSpPr>
        <p:spPr>
          <a:xfrm>
            <a:off x="9953882" y="3638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4" name="Rectangle 30">
            <a:extLst>
              <a:ext uri="{FF2B5EF4-FFF2-40B4-BE49-F238E27FC236}">
                <a16:creationId xmlns:a16="http://schemas.microsoft.com/office/drawing/2014/main" id="{6A189750-62E7-6458-45A8-7DE7E0CE44C3}"/>
              </a:ext>
            </a:extLst>
          </p:cNvPr>
          <p:cNvSpPr/>
          <p:nvPr/>
        </p:nvSpPr>
        <p:spPr>
          <a:xfrm>
            <a:off x="8201282" y="3714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5" name="Rectangle 31">
            <a:extLst>
              <a:ext uri="{FF2B5EF4-FFF2-40B4-BE49-F238E27FC236}">
                <a16:creationId xmlns:a16="http://schemas.microsoft.com/office/drawing/2014/main" id="{9B1DF658-7EF7-F87A-12DF-5A6E992A65AF}"/>
              </a:ext>
            </a:extLst>
          </p:cNvPr>
          <p:cNvSpPr/>
          <p:nvPr/>
        </p:nvSpPr>
        <p:spPr>
          <a:xfrm>
            <a:off x="7591682" y="4705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6" name="Rectangle 32">
            <a:extLst>
              <a:ext uri="{FF2B5EF4-FFF2-40B4-BE49-F238E27FC236}">
                <a16:creationId xmlns:a16="http://schemas.microsoft.com/office/drawing/2014/main" id="{E13433F3-55BB-D598-7A21-34EFAE18C073}"/>
              </a:ext>
            </a:extLst>
          </p:cNvPr>
          <p:cNvSpPr/>
          <p:nvPr/>
        </p:nvSpPr>
        <p:spPr>
          <a:xfrm>
            <a:off x="8125082" y="45527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7" name="Rectangle 33">
            <a:extLst>
              <a:ext uri="{FF2B5EF4-FFF2-40B4-BE49-F238E27FC236}">
                <a16:creationId xmlns:a16="http://schemas.microsoft.com/office/drawing/2014/main" id="{0D9935AB-DF67-34E1-C31E-1EDEC769C3A7}"/>
              </a:ext>
            </a:extLst>
          </p:cNvPr>
          <p:cNvSpPr/>
          <p:nvPr/>
        </p:nvSpPr>
        <p:spPr>
          <a:xfrm>
            <a:off x="7744082" y="4857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8" name="Rectangle 34">
            <a:extLst>
              <a:ext uri="{FF2B5EF4-FFF2-40B4-BE49-F238E27FC236}">
                <a16:creationId xmlns:a16="http://schemas.microsoft.com/office/drawing/2014/main" id="{151C8D70-3689-6DE7-2FCA-B8E24F5646D7}"/>
              </a:ext>
            </a:extLst>
          </p:cNvPr>
          <p:cNvSpPr/>
          <p:nvPr/>
        </p:nvSpPr>
        <p:spPr>
          <a:xfrm>
            <a:off x="7972682" y="5467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79" name="Rectangle 35">
            <a:extLst>
              <a:ext uri="{FF2B5EF4-FFF2-40B4-BE49-F238E27FC236}">
                <a16:creationId xmlns:a16="http://schemas.microsoft.com/office/drawing/2014/main" id="{A1929BCB-7B7D-796E-EA2D-FCB4B6C1836B}"/>
              </a:ext>
            </a:extLst>
          </p:cNvPr>
          <p:cNvSpPr/>
          <p:nvPr/>
        </p:nvSpPr>
        <p:spPr>
          <a:xfrm>
            <a:off x="9115682" y="5009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0" name="Rectangle 36">
            <a:extLst>
              <a:ext uri="{FF2B5EF4-FFF2-40B4-BE49-F238E27FC236}">
                <a16:creationId xmlns:a16="http://schemas.microsoft.com/office/drawing/2014/main" id="{4DF0D7F5-DD31-4445-40BF-C7F4B81F7A33}"/>
              </a:ext>
            </a:extLst>
          </p:cNvPr>
          <p:cNvSpPr/>
          <p:nvPr/>
        </p:nvSpPr>
        <p:spPr>
          <a:xfrm>
            <a:off x="8963282" y="4400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1" name="Rectangle 37">
            <a:extLst>
              <a:ext uri="{FF2B5EF4-FFF2-40B4-BE49-F238E27FC236}">
                <a16:creationId xmlns:a16="http://schemas.microsoft.com/office/drawing/2014/main" id="{FE24D288-DB2C-86FE-12F4-4AE148465A5A}"/>
              </a:ext>
            </a:extLst>
          </p:cNvPr>
          <p:cNvSpPr/>
          <p:nvPr/>
        </p:nvSpPr>
        <p:spPr>
          <a:xfrm>
            <a:off x="8277482" y="5009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2" name="Rectangle 38">
            <a:extLst>
              <a:ext uri="{FF2B5EF4-FFF2-40B4-BE49-F238E27FC236}">
                <a16:creationId xmlns:a16="http://schemas.microsoft.com/office/drawing/2014/main" id="{2E423E2D-D930-71B5-206F-038D0DF132B6}"/>
              </a:ext>
            </a:extLst>
          </p:cNvPr>
          <p:cNvSpPr/>
          <p:nvPr/>
        </p:nvSpPr>
        <p:spPr>
          <a:xfrm>
            <a:off x="7515482" y="49337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3" name="Rectangle 39">
            <a:extLst>
              <a:ext uri="{FF2B5EF4-FFF2-40B4-BE49-F238E27FC236}">
                <a16:creationId xmlns:a16="http://schemas.microsoft.com/office/drawing/2014/main" id="{9CC1AF4C-7727-F529-8AD4-19C801131CFE}"/>
              </a:ext>
            </a:extLst>
          </p:cNvPr>
          <p:cNvSpPr/>
          <p:nvPr/>
        </p:nvSpPr>
        <p:spPr>
          <a:xfrm>
            <a:off x="7667882" y="40955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4" name="Rectangle 40">
            <a:extLst>
              <a:ext uri="{FF2B5EF4-FFF2-40B4-BE49-F238E27FC236}">
                <a16:creationId xmlns:a16="http://schemas.microsoft.com/office/drawing/2014/main" id="{182FA286-0D57-2F1D-E9D8-8CFB1327E25D}"/>
              </a:ext>
            </a:extLst>
          </p:cNvPr>
          <p:cNvSpPr/>
          <p:nvPr/>
        </p:nvSpPr>
        <p:spPr>
          <a:xfrm>
            <a:off x="8125082" y="4324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5" name="Rectangle 41">
            <a:extLst>
              <a:ext uri="{FF2B5EF4-FFF2-40B4-BE49-F238E27FC236}">
                <a16:creationId xmlns:a16="http://schemas.microsoft.com/office/drawing/2014/main" id="{9D7D022F-D55F-4C2B-52D3-38B14939BF2C}"/>
              </a:ext>
            </a:extLst>
          </p:cNvPr>
          <p:cNvSpPr/>
          <p:nvPr/>
        </p:nvSpPr>
        <p:spPr>
          <a:xfrm>
            <a:off x="7896482" y="3714564"/>
            <a:ext cx="533400" cy="3810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6" name="Rectangle 42">
            <a:extLst>
              <a:ext uri="{FF2B5EF4-FFF2-40B4-BE49-F238E27FC236}">
                <a16:creationId xmlns:a16="http://schemas.microsoft.com/office/drawing/2014/main" id="{412BD454-2876-3CA3-91DF-E3129594DD4D}"/>
              </a:ext>
            </a:extLst>
          </p:cNvPr>
          <p:cNvSpPr/>
          <p:nvPr/>
        </p:nvSpPr>
        <p:spPr>
          <a:xfrm>
            <a:off x="7667882" y="5390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7" name="Rectangle 43">
            <a:extLst>
              <a:ext uri="{FF2B5EF4-FFF2-40B4-BE49-F238E27FC236}">
                <a16:creationId xmlns:a16="http://schemas.microsoft.com/office/drawing/2014/main" id="{C6DA233D-D27E-86D3-AF31-15DDF4834E18}"/>
              </a:ext>
            </a:extLst>
          </p:cNvPr>
          <p:cNvSpPr/>
          <p:nvPr/>
        </p:nvSpPr>
        <p:spPr>
          <a:xfrm>
            <a:off x="10639682" y="2876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8" name="Rectangle 44">
            <a:extLst>
              <a:ext uri="{FF2B5EF4-FFF2-40B4-BE49-F238E27FC236}">
                <a16:creationId xmlns:a16="http://schemas.microsoft.com/office/drawing/2014/main" id="{489093FA-A211-7FE6-EB50-990BE652431E}"/>
              </a:ext>
            </a:extLst>
          </p:cNvPr>
          <p:cNvSpPr/>
          <p:nvPr/>
        </p:nvSpPr>
        <p:spPr>
          <a:xfrm>
            <a:off x="10411082" y="23429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89" name="Rectangle 45">
            <a:extLst>
              <a:ext uri="{FF2B5EF4-FFF2-40B4-BE49-F238E27FC236}">
                <a16:creationId xmlns:a16="http://schemas.microsoft.com/office/drawing/2014/main" id="{BFBF69D9-B0CB-0A0B-448B-7186C8249494}"/>
              </a:ext>
            </a:extLst>
          </p:cNvPr>
          <p:cNvSpPr/>
          <p:nvPr/>
        </p:nvSpPr>
        <p:spPr>
          <a:xfrm>
            <a:off x="9877682" y="2419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90" name="Rectangle 46">
            <a:extLst>
              <a:ext uri="{FF2B5EF4-FFF2-40B4-BE49-F238E27FC236}">
                <a16:creationId xmlns:a16="http://schemas.microsoft.com/office/drawing/2014/main" id="{4DEE353B-47A8-F27F-62A8-E90C9F8B4356}"/>
              </a:ext>
            </a:extLst>
          </p:cNvPr>
          <p:cNvSpPr/>
          <p:nvPr/>
        </p:nvSpPr>
        <p:spPr>
          <a:xfrm>
            <a:off x="9496682" y="24953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91" name="Rectangle 47">
            <a:extLst>
              <a:ext uri="{FF2B5EF4-FFF2-40B4-BE49-F238E27FC236}">
                <a16:creationId xmlns:a16="http://schemas.microsoft.com/office/drawing/2014/main" id="{62673635-90BC-E77A-A39A-4E47A4A8D645}"/>
              </a:ext>
            </a:extLst>
          </p:cNvPr>
          <p:cNvSpPr/>
          <p:nvPr/>
        </p:nvSpPr>
        <p:spPr>
          <a:xfrm>
            <a:off x="8734682" y="3181164"/>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Tree>
    <p:extLst>
      <p:ext uri="{BB962C8B-B14F-4D97-AF65-F5344CB8AC3E}">
        <p14:creationId xmlns:p14="http://schemas.microsoft.com/office/powerpoint/2010/main" val="2390512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6" name="内容占位符 5">
            <a:extLst>
              <a:ext uri="{FF2B5EF4-FFF2-40B4-BE49-F238E27FC236}">
                <a16:creationId xmlns:a16="http://schemas.microsoft.com/office/drawing/2014/main" id="{E4F9E2C2-C569-6B8F-4DB0-AFA3B5AC966C}"/>
              </a:ext>
            </a:extLst>
          </p:cNvPr>
          <p:cNvSpPr>
            <a:spLocks noGrp="1"/>
          </p:cNvSpPr>
          <p:nvPr>
            <p:custDataLst>
              <p:tags r:id="rId1"/>
            </p:custDataLst>
          </p:nvPr>
        </p:nvSpPr>
        <p:spPr>
          <a:xfrm>
            <a:off x="1069975" y="2055020"/>
            <a:ext cx="10515600" cy="4642643"/>
          </a:xfrm>
          <a:prstGeom prst="rect">
            <a:avLst/>
          </a:prstGeom>
        </p:spPr>
        <p:txBody>
          <a:bodyPr vert="horz" lIns="91440" tIns="45720" rIns="91440" bIns="45720" rtlCol="0">
            <a:normAutofit/>
          </a:bodyPr>
          <a:lstStyle>
            <a:lvl1pPr marL="357505" indent="-357505" algn="l" defTabSz="914400" rtl="0" eaLnBrk="1" latinLnBrk="0" hangingPunct="1">
              <a:lnSpc>
                <a:spcPct val="90000"/>
              </a:lnSpc>
              <a:spcBef>
                <a:spcPts val="1000"/>
              </a:spcBef>
              <a:buFontTx/>
              <a:buBlip>
                <a:blip r:embed="rId4"/>
              </a:buBlip>
              <a:defRPr sz="2400" kern="1200">
                <a:solidFill>
                  <a:srgbClr val="7F7F7F"/>
                </a:solidFill>
                <a:latin typeface="Arial" panose="020B0604020202020204" pitchFamily="34" charset="0"/>
                <a:ea typeface="黑体" panose="02010600030101010101"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7F7F7F"/>
                </a:solidFill>
                <a:latin typeface="Arial" panose="020B0604020202020204" pitchFamily="34" charset="0"/>
                <a:ea typeface="黑体" panose="02010600030101010101"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7F7F7F"/>
                </a:solidFill>
                <a:latin typeface="Arial" panose="020B0604020202020204" pitchFamily="34" charset="0"/>
                <a:ea typeface="黑体" panose="02010600030101010101" charset="-122"/>
                <a:cs typeface="+mn-ea"/>
              </a:defRPr>
            </a:lvl9pPr>
          </a:lstStyle>
          <a:p>
            <a:pPr marL="0" indent="0">
              <a:buNone/>
            </a:pPr>
            <a:endParaRPr lang="zh-CN" altLang="en-US" sz="2000" dirty="0">
              <a:latin typeface="+mj-ea"/>
              <a:ea typeface="+mj-ea"/>
            </a:endParaRPr>
          </a:p>
          <a:p>
            <a:pPr marL="0" indent="0">
              <a:buNone/>
            </a:pPr>
            <a:endParaRPr lang="en-US" altLang="zh-CN" sz="2000" dirty="0">
              <a:solidFill>
                <a:srgbClr val="FF0000"/>
              </a:solidFill>
              <a:latin typeface="+mj-ea"/>
              <a:ea typeface="+mj-ea"/>
            </a:endParaRPr>
          </a:p>
        </p:txBody>
      </p:sp>
      <p:sp>
        <p:nvSpPr>
          <p:cNvPr id="3" name="Line 2">
            <a:extLst>
              <a:ext uri="{FF2B5EF4-FFF2-40B4-BE49-F238E27FC236}">
                <a16:creationId xmlns:a16="http://schemas.microsoft.com/office/drawing/2014/main" id="{0641FFA0-8ACD-A4E4-5063-6C113B65AB5E}"/>
              </a:ext>
            </a:extLst>
          </p:cNvPr>
          <p:cNvSpPr/>
          <p:nvPr/>
        </p:nvSpPr>
        <p:spPr>
          <a:xfrm flipV="1">
            <a:off x="6217578" y="1376333"/>
            <a:ext cx="0" cy="5334000"/>
          </a:xfrm>
          <a:prstGeom prst="line">
            <a:avLst/>
          </a:prstGeom>
          <a:ln w="28575" cap="flat" cmpd="sng">
            <a:solidFill>
              <a:schemeClr val="tx1"/>
            </a:solidFill>
            <a:prstDash val="solid"/>
            <a:miter/>
            <a:headEnd type="none" w="med" len="med"/>
            <a:tailEnd type="triangle" w="med" len="med"/>
          </a:ln>
        </p:spPr>
      </p:sp>
      <p:sp>
        <p:nvSpPr>
          <p:cNvPr id="4" name="Oval 3">
            <a:extLst>
              <a:ext uri="{FF2B5EF4-FFF2-40B4-BE49-F238E27FC236}">
                <a16:creationId xmlns:a16="http://schemas.microsoft.com/office/drawing/2014/main" id="{DB35FD7B-B6BE-4912-E077-A25F929E9A96}"/>
              </a:ext>
            </a:extLst>
          </p:cNvPr>
          <p:cNvSpPr/>
          <p:nvPr/>
        </p:nvSpPr>
        <p:spPr>
          <a:xfrm rot="18850805">
            <a:off x="4312578" y="2740631"/>
            <a:ext cx="4876800" cy="2286000"/>
          </a:xfrm>
          <a:prstGeom prst="ellipse">
            <a:avLst/>
          </a:prstGeom>
          <a:noFill/>
          <a:ln w="28575" cap="flat" cmpd="sng">
            <a:solidFill>
              <a:schemeClr val="tx1"/>
            </a:solidFill>
            <a:prstDash val="solid"/>
            <a:miter/>
            <a:headEnd type="none" w="med" len="med"/>
            <a:tailEnd type="none" w="med" len="med"/>
          </a:ln>
        </p:spPr>
        <p:txBody>
          <a:bodyPr wrap="none" anchor="ctr"/>
          <a:lstStyle/>
          <a:p>
            <a:pPr lvl="0" indent="0"/>
            <a:endParaRPr lang="zh-CN" altLang="en-US" dirty="0">
              <a:latin typeface="Arial" panose="020B0604020202020204" pitchFamily="34" charset="0"/>
              <a:ea typeface="宋体" panose="02010600030101010101" pitchFamily="2" charset="-122"/>
            </a:endParaRPr>
          </a:p>
        </p:txBody>
      </p:sp>
      <p:sp>
        <p:nvSpPr>
          <p:cNvPr id="5" name="Line 4">
            <a:extLst>
              <a:ext uri="{FF2B5EF4-FFF2-40B4-BE49-F238E27FC236}">
                <a16:creationId xmlns:a16="http://schemas.microsoft.com/office/drawing/2014/main" id="{D9F99841-2AAE-220A-29CC-1E77381E606C}"/>
              </a:ext>
            </a:extLst>
          </p:cNvPr>
          <p:cNvSpPr/>
          <p:nvPr/>
        </p:nvSpPr>
        <p:spPr>
          <a:xfrm rot="18793590">
            <a:off x="3475966" y="3885219"/>
            <a:ext cx="6457950" cy="76200"/>
          </a:xfrm>
          <a:prstGeom prst="line">
            <a:avLst/>
          </a:prstGeom>
          <a:ln w="28575" cap="flat" cmpd="sng">
            <a:solidFill>
              <a:srgbClr val="CC3300"/>
            </a:solidFill>
            <a:prstDash val="solid"/>
            <a:miter/>
            <a:headEnd type="none" w="med" len="med"/>
            <a:tailEnd type="triangle" w="med" len="med"/>
          </a:ln>
        </p:spPr>
      </p:sp>
      <p:sp>
        <p:nvSpPr>
          <p:cNvPr id="17" name="Line 5">
            <a:extLst>
              <a:ext uri="{FF2B5EF4-FFF2-40B4-BE49-F238E27FC236}">
                <a16:creationId xmlns:a16="http://schemas.microsoft.com/office/drawing/2014/main" id="{21ABD50F-0447-CDCA-8986-AD57488D290D}"/>
              </a:ext>
            </a:extLst>
          </p:cNvPr>
          <p:cNvSpPr/>
          <p:nvPr/>
        </p:nvSpPr>
        <p:spPr>
          <a:xfrm>
            <a:off x="3779178" y="4569431"/>
            <a:ext cx="5486400" cy="0"/>
          </a:xfrm>
          <a:prstGeom prst="line">
            <a:avLst/>
          </a:prstGeom>
          <a:ln w="28575" cap="flat" cmpd="sng">
            <a:solidFill>
              <a:schemeClr val="tx1"/>
            </a:solidFill>
            <a:prstDash val="solid"/>
            <a:miter/>
            <a:headEnd type="none" w="med" len="med"/>
            <a:tailEnd type="triangle" w="med" len="med"/>
          </a:ln>
        </p:spPr>
      </p:sp>
      <p:sp>
        <p:nvSpPr>
          <p:cNvPr id="18" name="Line 6">
            <a:extLst>
              <a:ext uri="{FF2B5EF4-FFF2-40B4-BE49-F238E27FC236}">
                <a16:creationId xmlns:a16="http://schemas.microsoft.com/office/drawing/2014/main" id="{97618202-9F17-B660-991D-428D258927C1}"/>
              </a:ext>
            </a:extLst>
          </p:cNvPr>
          <p:cNvSpPr/>
          <p:nvPr/>
        </p:nvSpPr>
        <p:spPr>
          <a:xfrm rot="18996666" flipV="1">
            <a:off x="6903378" y="1597631"/>
            <a:ext cx="1588" cy="5334000"/>
          </a:xfrm>
          <a:prstGeom prst="line">
            <a:avLst/>
          </a:prstGeom>
          <a:ln w="28575" cap="flat" cmpd="sng">
            <a:solidFill>
              <a:srgbClr val="CC3300"/>
            </a:solidFill>
            <a:prstDash val="solid"/>
            <a:miter/>
            <a:headEnd type="none" w="med" len="med"/>
            <a:tailEnd type="triangle" w="med" len="med"/>
          </a:ln>
        </p:spPr>
      </p:sp>
      <p:sp>
        <p:nvSpPr>
          <p:cNvPr id="19" name="Rectangle 7">
            <a:extLst>
              <a:ext uri="{FF2B5EF4-FFF2-40B4-BE49-F238E27FC236}">
                <a16:creationId xmlns:a16="http://schemas.microsoft.com/office/drawing/2014/main" id="{176D7DB3-D5EB-6194-6273-FD06DDB8EFE0}"/>
              </a:ext>
            </a:extLst>
          </p:cNvPr>
          <p:cNvSpPr/>
          <p:nvPr/>
        </p:nvSpPr>
        <p:spPr>
          <a:xfrm>
            <a:off x="6674778" y="3121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graphicFrame>
        <p:nvGraphicFramePr>
          <p:cNvPr id="20" name="Object 8">
            <a:extLst>
              <a:ext uri="{FF2B5EF4-FFF2-40B4-BE49-F238E27FC236}">
                <a16:creationId xmlns:a16="http://schemas.microsoft.com/office/drawing/2014/main" id="{45497A13-EA9F-7DA3-4378-BB0C9E71B51B}"/>
              </a:ext>
            </a:extLst>
          </p:cNvPr>
          <p:cNvGraphicFramePr>
            <a:graphicFrameLocks noChangeAspect="1"/>
          </p:cNvGraphicFramePr>
          <p:nvPr>
            <p:extLst>
              <p:ext uri="{D42A27DB-BD31-4B8C-83A1-F6EECF244321}">
                <p14:modId xmlns:p14="http://schemas.microsoft.com/office/powerpoint/2010/main" val="1411420327"/>
              </p:ext>
            </p:extLst>
          </p:nvPr>
        </p:nvGraphicFramePr>
        <p:xfrm>
          <a:off x="6503328" y="1445231"/>
          <a:ext cx="304800" cy="419100"/>
        </p:xfrm>
        <a:graphic>
          <a:graphicData uri="http://schemas.openxmlformats.org/presentationml/2006/ole">
            <mc:AlternateContent xmlns:mc="http://schemas.openxmlformats.org/markup-compatibility/2006">
              <mc:Choice xmlns:v="urn:schemas-microsoft-com:vml" Requires="v">
                <p:oleObj r:id="rId5" imgW="301625" imgH="414655" progId="Equation.3">
                  <p:embed/>
                </p:oleObj>
              </mc:Choice>
              <mc:Fallback>
                <p:oleObj r:id="rId5" imgW="301625" imgH="414655" progId="Equation.3">
                  <p:embed/>
                  <p:pic>
                    <p:nvPicPr>
                      <p:cNvPr id="17" name="Object 8">
                        <a:extLst>
                          <a:ext uri="{FF2B5EF4-FFF2-40B4-BE49-F238E27FC236}">
                            <a16:creationId xmlns:a16="http://schemas.microsoft.com/office/drawing/2014/main" id="{1969D46A-D831-4259-AAAA-540FB06C3A9B}"/>
                          </a:ext>
                        </a:extLst>
                      </p:cNvPr>
                      <p:cNvPicPr/>
                      <p:nvPr/>
                    </p:nvPicPr>
                    <p:blipFill>
                      <a:blip r:embed="rId6">
                        <a:clrChange>
                          <a:clrFrom>
                            <a:srgbClr val="000000"/>
                          </a:clrFrom>
                          <a:clrTo>
                            <a:srgbClr val="000000"/>
                          </a:clrTo>
                        </a:clrChange>
                      </a:blip>
                      <a:stretch>
                        <a:fillRect/>
                      </a:stretch>
                    </p:blipFill>
                    <p:spPr>
                      <a:xfrm>
                        <a:off x="6503328" y="1445231"/>
                        <a:ext cx="304800" cy="419100"/>
                      </a:xfrm>
                      <a:prstGeom prst="rect">
                        <a:avLst/>
                      </a:prstGeom>
                      <a:noFill/>
                      <a:ln w="38100">
                        <a:noFill/>
                        <a:miter/>
                      </a:ln>
                    </p:spPr>
                  </p:pic>
                </p:oleObj>
              </mc:Fallback>
            </mc:AlternateContent>
          </a:graphicData>
        </a:graphic>
      </p:graphicFrame>
      <p:graphicFrame>
        <p:nvGraphicFramePr>
          <p:cNvPr id="21" name="Object 9">
            <a:extLst>
              <a:ext uri="{FF2B5EF4-FFF2-40B4-BE49-F238E27FC236}">
                <a16:creationId xmlns:a16="http://schemas.microsoft.com/office/drawing/2014/main" id="{728E3791-B629-D436-5A95-79169E33D4BA}"/>
              </a:ext>
            </a:extLst>
          </p:cNvPr>
          <p:cNvGraphicFramePr>
            <a:graphicFrameLocks noChangeAspect="1"/>
          </p:cNvGraphicFramePr>
          <p:nvPr>
            <p:extLst>
              <p:ext uri="{D42A27DB-BD31-4B8C-83A1-F6EECF244321}">
                <p14:modId xmlns:p14="http://schemas.microsoft.com/office/powerpoint/2010/main" val="2630322875"/>
              </p:ext>
            </p:extLst>
          </p:nvPr>
        </p:nvGraphicFramePr>
        <p:xfrm>
          <a:off x="9417978" y="4340831"/>
          <a:ext cx="266700" cy="419100"/>
        </p:xfrm>
        <a:graphic>
          <a:graphicData uri="http://schemas.openxmlformats.org/presentationml/2006/ole">
            <mc:AlternateContent xmlns:mc="http://schemas.openxmlformats.org/markup-compatibility/2006">
              <mc:Choice xmlns:v="urn:schemas-microsoft-com:vml" Requires="v">
                <p:oleObj r:id="rId7" imgW="264160" imgH="414655" progId="Equation.3">
                  <p:embed/>
                </p:oleObj>
              </mc:Choice>
              <mc:Fallback>
                <p:oleObj r:id="rId7" imgW="264160" imgH="414655" progId="Equation.3">
                  <p:embed/>
                  <p:pic>
                    <p:nvPicPr>
                      <p:cNvPr id="18" name="Object 9">
                        <a:extLst>
                          <a:ext uri="{FF2B5EF4-FFF2-40B4-BE49-F238E27FC236}">
                            <a16:creationId xmlns:a16="http://schemas.microsoft.com/office/drawing/2014/main" id="{F0C62D28-6420-4152-A78B-36CBD256EAF2}"/>
                          </a:ext>
                        </a:extLst>
                      </p:cNvPr>
                      <p:cNvPicPr/>
                      <p:nvPr/>
                    </p:nvPicPr>
                    <p:blipFill>
                      <a:blip r:embed="rId8">
                        <a:clrChange>
                          <a:clrFrom>
                            <a:srgbClr val="000000"/>
                          </a:clrFrom>
                          <a:clrTo>
                            <a:srgbClr val="000000"/>
                          </a:clrTo>
                        </a:clrChange>
                      </a:blip>
                      <a:stretch>
                        <a:fillRect/>
                      </a:stretch>
                    </p:blipFill>
                    <p:spPr>
                      <a:xfrm>
                        <a:off x="9417978" y="4340831"/>
                        <a:ext cx="266700" cy="419100"/>
                      </a:xfrm>
                      <a:prstGeom prst="rect">
                        <a:avLst/>
                      </a:prstGeom>
                      <a:noFill/>
                      <a:ln w="38100">
                        <a:noFill/>
                        <a:miter/>
                      </a:ln>
                    </p:spPr>
                  </p:pic>
                </p:oleObj>
              </mc:Fallback>
            </mc:AlternateContent>
          </a:graphicData>
        </a:graphic>
      </p:graphicFrame>
      <p:graphicFrame>
        <p:nvGraphicFramePr>
          <p:cNvPr id="22" name="Object 10">
            <a:extLst>
              <a:ext uri="{FF2B5EF4-FFF2-40B4-BE49-F238E27FC236}">
                <a16:creationId xmlns:a16="http://schemas.microsoft.com/office/drawing/2014/main" id="{B0C3E18E-0225-1060-562D-8903ABBC98EE}"/>
              </a:ext>
            </a:extLst>
          </p:cNvPr>
          <p:cNvGraphicFramePr>
            <a:graphicFrameLocks noChangeAspect="1"/>
          </p:cNvGraphicFramePr>
          <p:nvPr>
            <p:extLst>
              <p:ext uri="{D42A27DB-BD31-4B8C-83A1-F6EECF244321}">
                <p14:modId xmlns:p14="http://schemas.microsoft.com/office/powerpoint/2010/main" val="3809580598"/>
              </p:ext>
            </p:extLst>
          </p:nvPr>
        </p:nvGraphicFramePr>
        <p:xfrm>
          <a:off x="9160820" y="1376333"/>
          <a:ext cx="339090" cy="556895"/>
        </p:xfrm>
        <a:graphic>
          <a:graphicData uri="http://schemas.openxmlformats.org/presentationml/2006/ole">
            <mc:AlternateContent xmlns:mc="http://schemas.openxmlformats.org/markup-compatibility/2006">
              <mc:Choice xmlns:v="urn:schemas-microsoft-com:vml" Requires="v">
                <p:oleObj r:id="rId9" imgW="139700" imgH="228600" progId="Equation.3">
                  <p:embed/>
                </p:oleObj>
              </mc:Choice>
              <mc:Fallback>
                <p:oleObj r:id="rId9" imgW="139700" imgH="228600" progId="Equation.3">
                  <p:embed/>
                  <p:pic>
                    <p:nvPicPr>
                      <p:cNvPr id="19" name="Object 10">
                        <a:extLst>
                          <a:ext uri="{FF2B5EF4-FFF2-40B4-BE49-F238E27FC236}">
                            <a16:creationId xmlns:a16="http://schemas.microsoft.com/office/drawing/2014/main" id="{0D8941D0-EB12-4D78-9DDF-C243DEF3BD83}"/>
                          </a:ext>
                        </a:extLst>
                      </p:cNvPr>
                      <p:cNvPicPr/>
                      <p:nvPr/>
                    </p:nvPicPr>
                    <p:blipFill>
                      <a:blip r:embed="rId10"/>
                      <a:stretch>
                        <a:fillRect/>
                      </a:stretch>
                    </p:blipFill>
                    <p:spPr>
                      <a:xfrm>
                        <a:off x="9160820" y="1376333"/>
                        <a:ext cx="339090" cy="556895"/>
                      </a:xfrm>
                      <a:prstGeom prst="rect">
                        <a:avLst/>
                      </a:prstGeom>
                      <a:noFill/>
                      <a:ln w="38100">
                        <a:noFill/>
                        <a:miter/>
                      </a:ln>
                    </p:spPr>
                  </p:pic>
                </p:oleObj>
              </mc:Fallback>
            </mc:AlternateContent>
          </a:graphicData>
        </a:graphic>
      </p:graphicFrame>
      <p:graphicFrame>
        <p:nvGraphicFramePr>
          <p:cNvPr id="23" name="Object 11">
            <a:extLst>
              <a:ext uri="{FF2B5EF4-FFF2-40B4-BE49-F238E27FC236}">
                <a16:creationId xmlns:a16="http://schemas.microsoft.com/office/drawing/2014/main" id="{C045C7FB-4732-E360-CF8D-28D6E23CC684}"/>
              </a:ext>
            </a:extLst>
          </p:cNvPr>
          <p:cNvGraphicFramePr>
            <a:graphicFrameLocks noChangeAspect="1"/>
          </p:cNvGraphicFramePr>
          <p:nvPr>
            <p:extLst>
              <p:ext uri="{D42A27DB-BD31-4B8C-83A1-F6EECF244321}">
                <p14:modId xmlns:p14="http://schemas.microsoft.com/office/powerpoint/2010/main" val="3792403668"/>
              </p:ext>
            </p:extLst>
          </p:nvPr>
        </p:nvGraphicFramePr>
        <p:xfrm>
          <a:off x="4862012" y="1868459"/>
          <a:ext cx="321945" cy="439420"/>
        </p:xfrm>
        <a:graphic>
          <a:graphicData uri="http://schemas.openxmlformats.org/presentationml/2006/ole">
            <mc:AlternateContent xmlns:mc="http://schemas.openxmlformats.org/markup-compatibility/2006">
              <mc:Choice xmlns:v="urn:schemas-microsoft-com:vml" Requires="v">
                <p:oleObj r:id="rId11" imgW="165100" imgH="228600" progId="Equation.3">
                  <p:embed/>
                </p:oleObj>
              </mc:Choice>
              <mc:Fallback>
                <p:oleObj r:id="rId11" imgW="165100" imgH="228600" progId="Equation.3">
                  <p:embed/>
                  <p:pic>
                    <p:nvPicPr>
                      <p:cNvPr id="21" name="Object 11">
                        <a:extLst>
                          <a:ext uri="{FF2B5EF4-FFF2-40B4-BE49-F238E27FC236}">
                            <a16:creationId xmlns:a16="http://schemas.microsoft.com/office/drawing/2014/main" id="{F6BDB284-2E97-4B15-A62B-5999B4B6AFA5}"/>
                          </a:ext>
                        </a:extLst>
                      </p:cNvPr>
                      <p:cNvPicPr/>
                      <p:nvPr/>
                    </p:nvPicPr>
                    <p:blipFill>
                      <a:blip r:embed="rId12"/>
                      <a:stretch>
                        <a:fillRect/>
                      </a:stretch>
                    </p:blipFill>
                    <p:spPr>
                      <a:xfrm>
                        <a:off x="4862012" y="1868459"/>
                        <a:ext cx="321945" cy="439420"/>
                      </a:xfrm>
                      <a:prstGeom prst="rect">
                        <a:avLst/>
                      </a:prstGeom>
                      <a:noFill/>
                      <a:ln w="38100">
                        <a:noFill/>
                        <a:miter/>
                      </a:ln>
                    </p:spPr>
                  </p:pic>
                </p:oleObj>
              </mc:Fallback>
            </mc:AlternateContent>
          </a:graphicData>
        </a:graphic>
      </p:graphicFrame>
      <p:sp>
        <p:nvSpPr>
          <p:cNvPr id="24" name="Rectangle 12">
            <a:extLst>
              <a:ext uri="{FF2B5EF4-FFF2-40B4-BE49-F238E27FC236}">
                <a16:creationId xmlns:a16="http://schemas.microsoft.com/office/drawing/2014/main" id="{28E202B6-87F2-F6DB-11F7-953C6CB17439}"/>
              </a:ext>
            </a:extLst>
          </p:cNvPr>
          <p:cNvSpPr/>
          <p:nvPr/>
        </p:nvSpPr>
        <p:spPr>
          <a:xfrm>
            <a:off x="6979578" y="2816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25" name="Rectangle 13">
            <a:extLst>
              <a:ext uri="{FF2B5EF4-FFF2-40B4-BE49-F238E27FC236}">
                <a16:creationId xmlns:a16="http://schemas.microsoft.com/office/drawing/2014/main" id="{351CF8FB-8A52-94B5-5FCD-403D5584C209}"/>
              </a:ext>
            </a:extLst>
          </p:cNvPr>
          <p:cNvSpPr/>
          <p:nvPr/>
        </p:nvSpPr>
        <p:spPr>
          <a:xfrm>
            <a:off x="7284378" y="3274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26" name="Rectangle 14">
            <a:extLst>
              <a:ext uri="{FF2B5EF4-FFF2-40B4-BE49-F238E27FC236}">
                <a16:creationId xmlns:a16="http://schemas.microsoft.com/office/drawing/2014/main" id="{51381EB1-3B88-7BE4-3658-0C8E06C3D078}"/>
              </a:ext>
            </a:extLst>
          </p:cNvPr>
          <p:cNvSpPr/>
          <p:nvPr/>
        </p:nvSpPr>
        <p:spPr>
          <a:xfrm>
            <a:off x="7131978" y="2512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27" name="Rectangle 15">
            <a:extLst>
              <a:ext uri="{FF2B5EF4-FFF2-40B4-BE49-F238E27FC236}">
                <a16:creationId xmlns:a16="http://schemas.microsoft.com/office/drawing/2014/main" id="{365F2CC3-237C-E38C-B14D-75558A05CCCC}"/>
              </a:ext>
            </a:extLst>
          </p:cNvPr>
          <p:cNvSpPr/>
          <p:nvPr/>
        </p:nvSpPr>
        <p:spPr>
          <a:xfrm>
            <a:off x="7589178" y="2816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28" name="Rectangle 16">
            <a:extLst>
              <a:ext uri="{FF2B5EF4-FFF2-40B4-BE49-F238E27FC236}">
                <a16:creationId xmlns:a16="http://schemas.microsoft.com/office/drawing/2014/main" id="{07CD91F3-2605-CF88-0C39-1C80BC78E4A4}"/>
              </a:ext>
            </a:extLst>
          </p:cNvPr>
          <p:cNvSpPr/>
          <p:nvPr/>
        </p:nvSpPr>
        <p:spPr>
          <a:xfrm>
            <a:off x="7665378" y="2435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29" name="Rectangle 17">
            <a:extLst>
              <a:ext uri="{FF2B5EF4-FFF2-40B4-BE49-F238E27FC236}">
                <a16:creationId xmlns:a16="http://schemas.microsoft.com/office/drawing/2014/main" id="{F9683F1F-9177-1296-3A38-3C5AEB23F160}"/>
              </a:ext>
            </a:extLst>
          </p:cNvPr>
          <p:cNvSpPr/>
          <p:nvPr/>
        </p:nvSpPr>
        <p:spPr>
          <a:xfrm>
            <a:off x="7741578" y="3045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0" name="Rectangle 18">
            <a:extLst>
              <a:ext uri="{FF2B5EF4-FFF2-40B4-BE49-F238E27FC236}">
                <a16:creationId xmlns:a16="http://schemas.microsoft.com/office/drawing/2014/main" id="{3CD3FF7C-A3F1-5523-6D43-A1317ED5DB6F}"/>
              </a:ext>
            </a:extLst>
          </p:cNvPr>
          <p:cNvSpPr/>
          <p:nvPr/>
        </p:nvSpPr>
        <p:spPr>
          <a:xfrm>
            <a:off x="7665378" y="3883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1" name="Rectangle 19">
            <a:extLst>
              <a:ext uri="{FF2B5EF4-FFF2-40B4-BE49-F238E27FC236}">
                <a16:creationId xmlns:a16="http://schemas.microsoft.com/office/drawing/2014/main" id="{B652FC01-74D4-EAFB-9728-84617DEF11BD}"/>
              </a:ext>
            </a:extLst>
          </p:cNvPr>
          <p:cNvSpPr/>
          <p:nvPr/>
        </p:nvSpPr>
        <p:spPr>
          <a:xfrm>
            <a:off x="7970178" y="3274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2" name="Rectangle 20">
            <a:extLst>
              <a:ext uri="{FF2B5EF4-FFF2-40B4-BE49-F238E27FC236}">
                <a16:creationId xmlns:a16="http://schemas.microsoft.com/office/drawing/2014/main" id="{5AE57B29-8371-D18F-DBE5-30C3CE08AA41}"/>
              </a:ext>
            </a:extLst>
          </p:cNvPr>
          <p:cNvSpPr/>
          <p:nvPr/>
        </p:nvSpPr>
        <p:spPr>
          <a:xfrm>
            <a:off x="6674778" y="3578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3" name="Rectangle 21">
            <a:extLst>
              <a:ext uri="{FF2B5EF4-FFF2-40B4-BE49-F238E27FC236}">
                <a16:creationId xmlns:a16="http://schemas.microsoft.com/office/drawing/2014/main" id="{E92DB8E9-A8E4-3747-B9F6-9358E9CE542C}"/>
              </a:ext>
            </a:extLst>
          </p:cNvPr>
          <p:cNvSpPr/>
          <p:nvPr/>
        </p:nvSpPr>
        <p:spPr>
          <a:xfrm>
            <a:off x="6979578" y="3426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4" name="Rectangle 22">
            <a:extLst>
              <a:ext uri="{FF2B5EF4-FFF2-40B4-BE49-F238E27FC236}">
                <a16:creationId xmlns:a16="http://schemas.microsoft.com/office/drawing/2014/main" id="{EF6D253E-4157-88CA-7BCA-050A3F23C696}"/>
              </a:ext>
            </a:extLst>
          </p:cNvPr>
          <p:cNvSpPr/>
          <p:nvPr/>
        </p:nvSpPr>
        <p:spPr>
          <a:xfrm>
            <a:off x="7131978" y="3578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5" name="Rectangle 23">
            <a:extLst>
              <a:ext uri="{FF2B5EF4-FFF2-40B4-BE49-F238E27FC236}">
                <a16:creationId xmlns:a16="http://schemas.microsoft.com/office/drawing/2014/main" id="{DC7C66D9-6F43-F817-DBB7-1CF232B2C92B}"/>
              </a:ext>
            </a:extLst>
          </p:cNvPr>
          <p:cNvSpPr/>
          <p:nvPr/>
        </p:nvSpPr>
        <p:spPr>
          <a:xfrm>
            <a:off x="6979578" y="4036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6" name="Rectangle 24">
            <a:extLst>
              <a:ext uri="{FF2B5EF4-FFF2-40B4-BE49-F238E27FC236}">
                <a16:creationId xmlns:a16="http://schemas.microsoft.com/office/drawing/2014/main" id="{76710F6C-497E-6F50-2F51-38B39E01A409}"/>
              </a:ext>
            </a:extLst>
          </p:cNvPr>
          <p:cNvSpPr/>
          <p:nvPr/>
        </p:nvSpPr>
        <p:spPr>
          <a:xfrm>
            <a:off x="7436778" y="3883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7" name="Rectangle 25">
            <a:extLst>
              <a:ext uri="{FF2B5EF4-FFF2-40B4-BE49-F238E27FC236}">
                <a16:creationId xmlns:a16="http://schemas.microsoft.com/office/drawing/2014/main" id="{CCF1C30E-974D-96DE-7BAC-50A82D88B0A9}"/>
              </a:ext>
            </a:extLst>
          </p:cNvPr>
          <p:cNvSpPr/>
          <p:nvPr/>
        </p:nvSpPr>
        <p:spPr>
          <a:xfrm>
            <a:off x="6293778" y="4798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8" name="Rectangle 26">
            <a:extLst>
              <a:ext uri="{FF2B5EF4-FFF2-40B4-BE49-F238E27FC236}">
                <a16:creationId xmlns:a16="http://schemas.microsoft.com/office/drawing/2014/main" id="{24E9476F-54A2-DD88-6D91-7EF1764D296D}"/>
              </a:ext>
            </a:extLst>
          </p:cNvPr>
          <p:cNvSpPr/>
          <p:nvPr/>
        </p:nvSpPr>
        <p:spPr>
          <a:xfrm>
            <a:off x="7589178" y="4036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39" name="Rectangle 27">
            <a:extLst>
              <a:ext uri="{FF2B5EF4-FFF2-40B4-BE49-F238E27FC236}">
                <a16:creationId xmlns:a16="http://schemas.microsoft.com/office/drawing/2014/main" id="{0B0CB61C-FE0F-FDB4-56C5-EA762154DA82}"/>
              </a:ext>
            </a:extLst>
          </p:cNvPr>
          <p:cNvSpPr/>
          <p:nvPr/>
        </p:nvSpPr>
        <p:spPr>
          <a:xfrm>
            <a:off x="5303178" y="4264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0" name="Rectangle 28">
            <a:extLst>
              <a:ext uri="{FF2B5EF4-FFF2-40B4-BE49-F238E27FC236}">
                <a16:creationId xmlns:a16="http://schemas.microsoft.com/office/drawing/2014/main" id="{23FF1B00-7F1C-9058-898D-67A6AD10DD19}"/>
              </a:ext>
            </a:extLst>
          </p:cNvPr>
          <p:cNvSpPr/>
          <p:nvPr/>
        </p:nvSpPr>
        <p:spPr>
          <a:xfrm>
            <a:off x="6446178" y="2816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1" name="Rectangle 29">
            <a:extLst>
              <a:ext uri="{FF2B5EF4-FFF2-40B4-BE49-F238E27FC236}">
                <a16:creationId xmlns:a16="http://schemas.microsoft.com/office/drawing/2014/main" id="{C16CE690-825B-E3B8-8FB4-F50FEF6EFEBB}"/>
              </a:ext>
            </a:extLst>
          </p:cNvPr>
          <p:cNvSpPr/>
          <p:nvPr/>
        </p:nvSpPr>
        <p:spPr>
          <a:xfrm>
            <a:off x="7512978" y="3578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2" name="Rectangle 30">
            <a:extLst>
              <a:ext uri="{FF2B5EF4-FFF2-40B4-BE49-F238E27FC236}">
                <a16:creationId xmlns:a16="http://schemas.microsoft.com/office/drawing/2014/main" id="{945E68D0-11E5-8DB1-5922-16FFC89E8A52}"/>
              </a:ext>
            </a:extLst>
          </p:cNvPr>
          <p:cNvSpPr/>
          <p:nvPr/>
        </p:nvSpPr>
        <p:spPr>
          <a:xfrm>
            <a:off x="5760378" y="3655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3" name="Rectangle 31">
            <a:extLst>
              <a:ext uri="{FF2B5EF4-FFF2-40B4-BE49-F238E27FC236}">
                <a16:creationId xmlns:a16="http://schemas.microsoft.com/office/drawing/2014/main" id="{10C6C60A-59E5-E729-2BEB-498434943975}"/>
              </a:ext>
            </a:extLst>
          </p:cNvPr>
          <p:cNvSpPr/>
          <p:nvPr/>
        </p:nvSpPr>
        <p:spPr>
          <a:xfrm>
            <a:off x="5150778" y="4645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4" name="Rectangle 32">
            <a:extLst>
              <a:ext uri="{FF2B5EF4-FFF2-40B4-BE49-F238E27FC236}">
                <a16:creationId xmlns:a16="http://schemas.microsoft.com/office/drawing/2014/main" id="{41AD666E-F868-2D70-7F40-22CBED009D8C}"/>
              </a:ext>
            </a:extLst>
          </p:cNvPr>
          <p:cNvSpPr/>
          <p:nvPr/>
        </p:nvSpPr>
        <p:spPr>
          <a:xfrm>
            <a:off x="5684178" y="44932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5" name="Rectangle 33">
            <a:extLst>
              <a:ext uri="{FF2B5EF4-FFF2-40B4-BE49-F238E27FC236}">
                <a16:creationId xmlns:a16="http://schemas.microsoft.com/office/drawing/2014/main" id="{53EA0BA1-AFEC-8C58-7261-234A0D8C379B}"/>
              </a:ext>
            </a:extLst>
          </p:cNvPr>
          <p:cNvSpPr/>
          <p:nvPr/>
        </p:nvSpPr>
        <p:spPr>
          <a:xfrm>
            <a:off x="5303178" y="4798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6" name="Rectangle 34">
            <a:extLst>
              <a:ext uri="{FF2B5EF4-FFF2-40B4-BE49-F238E27FC236}">
                <a16:creationId xmlns:a16="http://schemas.microsoft.com/office/drawing/2014/main" id="{57D2A6BB-F623-2008-3B0F-88595534278B}"/>
              </a:ext>
            </a:extLst>
          </p:cNvPr>
          <p:cNvSpPr/>
          <p:nvPr/>
        </p:nvSpPr>
        <p:spPr>
          <a:xfrm>
            <a:off x="5531778" y="5407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7" name="Rectangle 35">
            <a:extLst>
              <a:ext uri="{FF2B5EF4-FFF2-40B4-BE49-F238E27FC236}">
                <a16:creationId xmlns:a16="http://schemas.microsoft.com/office/drawing/2014/main" id="{F120C74F-ADC9-BF6D-2FCE-3592C3CDC3BF}"/>
              </a:ext>
            </a:extLst>
          </p:cNvPr>
          <p:cNvSpPr/>
          <p:nvPr/>
        </p:nvSpPr>
        <p:spPr>
          <a:xfrm>
            <a:off x="6674778" y="4950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8" name="Rectangle 36">
            <a:extLst>
              <a:ext uri="{FF2B5EF4-FFF2-40B4-BE49-F238E27FC236}">
                <a16:creationId xmlns:a16="http://schemas.microsoft.com/office/drawing/2014/main" id="{849FEC96-E7F2-1E48-0CD9-72CD07514EF5}"/>
              </a:ext>
            </a:extLst>
          </p:cNvPr>
          <p:cNvSpPr/>
          <p:nvPr/>
        </p:nvSpPr>
        <p:spPr>
          <a:xfrm>
            <a:off x="6522378" y="4340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49" name="Rectangle 37">
            <a:extLst>
              <a:ext uri="{FF2B5EF4-FFF2-40B4-BE49-F238E27FC236}">
                <a16:creationId xmlns:a16="http://schemas.microsoft.com/office/drawing/2014/main" id="{9EA7F267-126D-3E8A-6727-F933796945BD}"/>
              </a:ext>
            </a:extLst>
          </p:cNvPr>
          <p:cNvSpPr/>
          <p:nvPr/>
        </p:nvSpPr>
        <p:spPr>
          <a:xfrm>
            <a:off x="5836578" y="4950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0" name="Rectangle 38">
            <a:extLst>
              <a:ext uri="{FF2B5EF4-FFF2-40B4-BE49-F238E27FC236}">
                <a16:creationId xmlns:a16="http://schemas.microsoft.com/office/drawing/2014/main" id="{1A5129F7-6F26-696C-AA60-009B1C7EA6A3}"/>
              </a:ext>
            </a:extLst>
          </p:cNvPr>
          <p:cNvSpPr/>
          <p:nvPr/>
        </p:nvSpPr>
        <p:spPr>
          <a:xfrm>
            <a:off x="5074578" y="48742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1" name="Rectangle 39">
            <a:extLst>
              <a:ext uri="{FF2B5EF4-FFF2-40B4-BE49-F238E27FC236}">
                <a16:creationId xmlns:a16="http://schemas.microsoft.com/office/drawing/2014/main" id="{EDDBD94B-0A99-0CEA-3994-8045C53758B1}"/>
              </a:ext>
            </a:extLst>
          </p:cNvPr>
          <p:cNvSpPr/>
          <p:nvPr/>
        </p:nvSpPr>
        <p:spPr>
          <a:xfrm>
            <a:off x="5226978" y="40360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2" name="Rectangle 40">
            <a:extLst>
              <a:ext uri="{FF2B5EF4-FFF2-40B4-BE49-F238E27FC236}">
                <a16:creationId xmlns:a16="http://schemas.microsoft.com/office/drawing/2014/main" id="{839579BA-8DCF-8E9A-A224-743F43AA6436}"/>
              </a:ext>
            </a:extLst>
          </p:cNvPr>
          <p:cNvSpPr/>
          <p:nvPr/>
        </p:nvSpPr>
        <p:spPr>
          <a:xfrm>
            <a:off x="5684178" y="4264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3" name="Rectangle 41">
            <a:extLst>
              <a:ext uri="{FF2B5EF4-FFF2-40B4-BE49-F238E27FC236}">
                <a16:creationId xmlns:a16="http://schemas.microsoft.com/office/drawing/2014/main" id="{DF9386DF-75D0-C8E2-1A41-335FB4B7C20E}"/>
              </a:ext>
            </a:extLst>
          </p:cNvPr>
          <p:cNvSpPr/>
          <p:nvPr/>
        </p:nvSpPr>
        <p:spPr>
          <a:xfrm>
            <a:off x="5455578" y="3655031"/>
            <a:ext cx="533400" cy="3810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4" name="Rectangle 42">
            <a:extLst>
              <a:ext uri="{FF2B5EF4-FFF2-40B4-BE49-F238E27FC236}">
                <a16:creationId xmlns:a16="http://schemas.microsoft.com/office/drawing/2014/main" id="{29819813-6186-B60C-9921-B5A69721D32A}"/>
              </a:ext>
            </a:extLst>
          </p:cNvPr>
          <p:cNvSpPr/>
          <p:nvPr/>
        </p:nvSpPr>
        <p:spPr>
          <a:xfrm>
            <a:off x="5226978" y="5331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5" name="Rectangle 43">
            <a:extLst>
              <a:ext uri="{FF2B5EF4-FFF2-40B4-BE49-F238E27FC236}">
                <a16:creationId xmlns:a16="http://schemas.microsoft.com/office/drawing/2014/main" id="{817E8CB2-B668-8A12-534F-A8E2E5754CDA}"/>
              </a:ext>
            </a:extLst>
          </p:cNvPr>
          <p:cNvSpPr/>
          <p:nvPr/>
        </p:nvSpPr>
        <p:spPr>
          <a:xfrm>
            <a:off x="8198778" y="2816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6" name="Rectangle 44">
            <a:extLst>
              <a:ext uri="{FF2B5EF4-FFF2-40B4-BE49-F238E27FC236}">
                <a16:creationId xmlns:a16="http://schemas.microsoft.com/office/drawing/2014/main" id="{0950C9FD-2108-126B-59AC-D9D369BCBFF4}"/>
              </a:ext>
            </a:extLst>
          </p:cNvPr>
          <p:cNvSpPr/>
          <p:nvPr/>
        </p:nvSpPr>
        <p:spPr>
          <a:xfrm>
            <a:off x="7970178" y="22834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7" name="Rectangle 45">
            <a:extLst>
              <a:ext uri="{FF2B5EF4-FFF2-40B4-BE49-F238E27FC236}">
                <a16:creationId xmlns:a16="http://schemas.microsoft.com/office/drawing/2014/main" id="{7482E4C9-815F-4910-6782-2426B43A8AFE}"/>
              </a:ext>
            </a:extLst>
          </p:cNvPr>
          <p:cNvSpPr/>
          <p:nvPr/>
        </p:nvSpPr>
        <p:spPr>
          <a:xfrm>
            <a:off x="7436778" y="2359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8" name="Rectangle 46">
            <a:extLst>
              <a:ext uri="{FF2B5EF4-FFF2-40B4-BE49-F238E27FC236}">
                <a16:creationId xmlns:a16="http://schemas.microsoft.com/office/drawing/2014/main" id="{6CD476FC-4410-22FD-5F0E-FA74AC0C6AAB}"/>
              </a:ext>
            </a:extLst>
          </p:cNvPr>
          <p:cNvSpPr/>
          <p:nvPr/>
        </p:nvSpPr>
        <p:spPr>
          <a:xfrm>
            <a:off x="7055778" y="24358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59" name="Rectangle 47">
            <a:extLst>
              <a:ext uri="{FF2B5EF4-FFF2-40B4-BE49-F238E27FC236}">
                <a16:creationId xmlns:a16="http://schemas.microsoft.com/office/drawing/2014/main" id="{87614765-AC14-935E-B5B3-951BD8EF4771}"/>
              </a:ext>
            </a:extLst>
          </p:cNvPr>
          <p:cNvSpPr/>
          <p:nvPr/>
        </p:nvSpPr>
        <p:spPr>
          <a:xfrm>
            <a:off x="6293778" y="312163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p:sp>
        <p:nvSpPr>
          <p:cNvPr id="60" name="Rectangle 48">
            <a:extLst>
              <a:ext uri="{FF2B5EF4-FFF2-40B4-BE49-F238E27FC236}">
                <a16:creationId xmlns:a16="http://schemas.microsoft.com/office/drawing/2014/main" id="{ACBE0FF5-7B49-9F6E-B757-AB069BFC3AB1}"/>
              </a:ext>
            </a:extLst>
          </p:cNvPr>
          <p:cNvSpPr/>
          <p:nvPr/>
        </p:nvSpPr>
        <p:spPr>
          <a:xfrm>
            <a:off x="1522464" y="1330931"/>
            <a:ext cx="1143000" cy="4419600"/>
          </a:xfrm>
          <a:prstGeom prst="rect">
            <a:avLst/>
          </a:prstGeom>
          <a:noFill/>
          <a:ln w="9525">
            <a:noFill/>
          </a:ln>
        </p:spPr>
        <p:txBody>
          <a:bodyPr vert="eaVert" wrap="none" anchor="ctr"/>
          <a:lstStyle/>
          <a:p>
            <a:pPr lvl="0" indent="0" algn="ctr"/>
            <a:r>
              <a:rPr lang="zh-CN" altLang="en-US" sz="2800" b="0" dirty="0">
                <a:solidFill>
                  <a:schemeClr val="tx2"/>
                </a:solidFill>
                <a:latin typeface="微软雅黑" panose="020B0503020204020204" pitchFamily="34" charset="-122"/>
              </a:rPr>
              <a:t>主成分分析的几何解释</a:t>
            </a:r>
          </a:p>
          <a:p>
            <a:pPr lvl="0" indent="0" algn="ctr"/>
            <a:endParaRPr lang="zh-CN" altLang="en-US" sz="2800" b="0" dirty="0">
              <a:solidFill>
                <a:srgbClr val="FF0066"/>
              </a:solidFill>
              <a:latin typeface="微软雅黑" panose="020B0503020204020204" pitchFamily="34" charset="-122"/>
            </a:endParaRPr>
          </a:p>
        </p:txBody>
      </p:sp>
      <p:sp>
        <p:nvSpPr>
          <p:cNvPr id="61" name="Rectangle 49">
            <a:extLst>
              <a:ext uri="{FF2B5EF4-FFF2-40B4-BE49-F238E27FC236}">
                <a16:creationId xmlns:a16="http://schemas.microsoft.com/office/drawing/2014/main" id="{D57E7C60-C4E5-E0DB-D098-9651177A000C}"/>
              </a:ext>
            </a:extLst>
          </p:cNvPr>
          <p:cNvSpPr/>
          <p:nvPr/>
        </p:nvSpPr>
        <p:spPr>
          <a:xfrm>
            <a:off x="8614410" y="5585932"/>
            <a:ext cx="3057247" cy="523220"/>
          </a:xfrm>
          <a:prstGeom prst="rect">
            <a:avLst/>
          </a:prstGeom>
          <a:noFill/>
          <a:ln w="9525">
            <a:noFill/>
          </a:ln>
        </p:spPr>
        <p:txBody>
          <a:bodyPr wrap="none" anchor="t">
            <a:spAutoFit/>
          </a:bodyPr>
          <a:lstStyle/>
          <a:p>
            <a:pPr lvl="0" indent="0"/>
            <a:r>
              <a:rPr lang="zh-CN" altLang="en-US" sz="2800" b="0" dirty="0">
                <a:solidFill>
                  <a:srgbClr val="FF0066"/>
                </a:solidFill>
                <a:latin typeface="微软雅黑" panose="020B0503020204020204" pitchFamily="34" charset="-122"/>
              </a:rPr>
              <a:t>平移、旋转坐标轴</a:t>
            </a:r>
          </a:p>
        </p:txBody>
      </p:sp>
    </p:spTree>
    <p:extLst>
      <p:ext uri="{BB962C8B-B14F-4D97-AF65-F5344CB8AC3E}">
        <p14:creationId xmlns:p14="http://schemas.microsoft.com/office/powerpoint/2010/main" val="170349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21600000">
                                      <p:cBhvr>
                                        <p:cTn id="25" dur="2000" fill="hold"/>
                                        <p:tgtEl>
                                          <p:spTgt spid="18"/>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3DB5229-7220-A756-4872-35B7BFDAD0CD}"/>
                  </a:ext>
                </a:extLst>
              </p:cNvPr>
              <p:cNvSpPr txBox="1"/>
              <p:nvPr/>
            </p:nvSpPr>
            <p:spPr>
              <a:xfrm>
                <a:off x="612451" y="1287310"/>
                <a:ext cx="11003815" cy="1135054"/>
              </a:xfrm>
              <a:prstGeom prst="rect">
                <a:avLst/>
              </a:prstGeom>
              <a:noFill/>
            </p:spPr>
            <p:txBody>
              <a:bodyPr wrap="square">
                <a:spAutoFit/>
              </a:bodyPr>
              <a:lstStyle/>
              <a:p>
                <a:pPr algn="just">
                  <a:lnSpc>
                    <a:spcPct val="150000"/>
                  </a:lnSpc>
                </a:pPr>
                <a14:m>
                  <m:oMath xmlns:m="http://schemas.openxmlformats.org/officeDocument/2006/math">
                    <m:r>
                      <a:rPr lang="en-US" altLang="zh-CN" sz="2400" b="1" i="1" kern="100" smtClean="0">
                        <a:solidFill>
                          <a:schemeClr val="tx1"/>
                        </a:solidFill>
                        <a:effectLst/>
                        <a:latin typeface="Cambria Math" panose="02040503050406030204" pitchFamily="18" charset="0"/>
                        <a:ea typeface="+mj-ea"/>
                      </a:rPr>
                      <m:t>𝒌</m:t>
                    </m:r>
                  </m:oMath>
                </a14:m>
                <a:r>
                  <a:rPr lang="zh-CN" altLang="zh-CN" sz="2400" b="1" kern="100" dirty="0">
                    <a:solidFill>
                      <a:schemeClr val="tx1"/>
                    </a:solidFill>
                    <a:effectLst/>
                    <a:latin typeface="+mj-ea"/>
                    <a:ea typeface="+mj-ea"/>
                  </a:rPr>
                  <a:t>近邻（</a:t>
                </a:r>
                <a14:m>
                  <m:oMath xmlns:m="http://schemas.openxmlformats.org/officeDocument/2006/math">
                    <m:r>
                      <a:rPr lang="en-US" altLang="zh-CN" b="1" i="1" kern="100">
                        <a:latin typeface="Cambria Math" panose="02040503050406030204" pitchFamily="18" charset="0"/>
                      </a:rPr>
                      <m:t>𝒌</m:t>
                    </m:r>
                    <m:r>
                      <a:rPr lang="en-US" altLang="zh-CN" b="1" i="1" kern="100">
                        <a:latin typeface="Cambria Math" panose="02040503050406030204" pitchFamily="18" charset="0"/>
                      </a:rPr>
                      <m:t> </m:t>
                    </m:r>
                  </m:oMath>
                </a14:m>
                <a:r>
                  <a:rPr lang="en-US" altLang="zh-CN" b="1" kern="100" dirty="0">
                    <a:solidFill>
                      <a:schemeClr val="tx1"/>
                    </a:solidFill>
                    <a:effectLst/>
                    <a:latin typeface="+mj-ea"/>
                    <a:ea typeface="+mj-ea"/>
                    <a:cs typeface="Times New Roman" panose="02020603050405020304" pitchFamily="18" charset="0"/>
                  </a:rPr>
                  <a:t>-Nearest </a:t>
                </a:r>
                <a:r>
                  <a:rPr lang="en-US" altLang="zh-CN" b="1" kern="100" dirty="0" err="1">
                    <a:solidFill>
                      <a:schemeClr val="tx1"/>
                    </a:solidFill>
                    <a:effectLst/>
                    <a:latin typeface="+mj-ea"/>
                    <a:ea typeface="+mj-ea"/>
                    <a:cs typeface="Times New Roman" panose="02020603050405020304" pitchFamily="18" charset="0"/>
                  </a:rPr>
                  <a:t>Neighbor,kNN</a:t>
                </a:r>
                <a:r>
                  <a:rPr lang="zh-CN" altLang="zh-CN" sz="2400" b="1" kern="100" dirty="0">
                    <a:solidFill>
                      <a:schemeClr val="tx1"/>
                    </a:solidFill>
                    <a:effectLst/>
                    <a:latin typeface="+mj-ea"/>
                    <a:ea typeface="+mj-ea"/>
                  </a:rPr>
                  <a:t>）</a:t>
                </a:r>
                <a:r>
                  <a:rPr lang="zh-CN" altLang="en-US" kern="100" dirty="0">
                    <a:latin typeface="+mj-ea"/>
                    <a:ea typeface="+mj-ea"/>
                  </a:rPr>
                  <a:t>学习是一种常用的</a:t>
                </a:r>
                <a:r>
                  <a:rPr lang="zh-CN" altLang="en-US" b="1" kern="100" dirty="0">
                    <a:latin typeface="+mj-ea"/>
                    <a:ea typeface="+mj-ea"/>
                  </a:rPr>
                  <a:t>监督学习方法</a:t>
                </a:r>
                <a:r>
                  <a:rPr lang="zh-CN" altLang="en-US" kern="100" dirty="0">
                    <a:latin typeface="+mj-ea"/>
                    <a:ea typeface="+mj-ea"/>
                  </a:rPr>
                  <a:t>，其工作机制非常简单：</a:t>
                </a:r>
                <a:endParaRPr lang="zh-CN" altLang="zh-CN" sz="2400" kern="100" dirty="0">
                  <a:solidFill>
                    <a:schemeClr val="tx1"/>
                  </a:solidFill>
                  <a:effectLst/>
                  <a:latin typeface="+mj-ea"/>
                  <a:ea typeface="+mj-ea"/>
                </a:endParaRPr>
              </a:p>
            </p:txBody>
          </p:sp>
        </mc:Choice>
        <mc:Fallback xmlns="">
          <p:sp>
            <p:nvSpPr>
              <p:cNvPr id="4" name="文本框 3">
                <a:extLst>
                  <a:ext uri="{FF2B5EF4-FFF2-40B4-BE49-F238E27FC236}">
                    <a16:creationId xmlns:a16="http://schemas.microsoft.com/office/drawing/2014/main" id="{13DB5229-7220-A756-4872-35B7BFDAD0CD}"/>
                  </a:ext>
                </a:extLst>
              </p:cNvPr>
              <p:cNvSpPr txBox="1">
                <a:spLocks noRot="1" noChangeAspect="1" noMove="1" noResize="1" noEditPoints="1" noAdjustHandles="1" noChangeArrowheads="1" noChangeShapeType="1" noTextEdit="1"/>
              </p:cNvSpPr>
              <p:nvPr/>
            </p:nvSpPr>
            <p:spPr>
              <a:xfrm>
                <a:off x="612451" y="1287310"/>
                <a:ext cx="11003815" cy="1135054"/>
              </a:xfrm>
              <a:prstGeom prst="rect">
                <a:avLst/>
              </a:prstGeom>
              <a:blipFill>
                <a:blip r:embed="rId3"/>
                <a:stretch>
                  <a:fillRect l="-831" r="-831"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5D7F75C-B0A0-DF28-3EA4-1DE40077410F}"/>
                  </a:ext>
                </a:extLst>
              </p:cNvPr>
              <p:cNvSpPr txBox="1"/>
              <p:nvPr/>
            </p:nvSpPr>
            <p:spPr>
              <a:xfrm>
                <a:off x="690343" y="2686610"/>
                <a:ext cx="10925923" cy="1135054"/>
              </a:xfrm>
              <a:prstGeom prst="rect">
                <a:avLst/>
              </a:prstGeom>
              <a:noFill/>
              <a:ln w="63500">
                <a:solidFill>
                  <a:srgbClr val="0070C0"/>
                </a:solidFill>
                <a:miter lim="800000"/>
                <a:headEnd/>
                <a:tailEnd/>
              </a:ln>
            </p:spPr>
            <p:txBody>
              <a:bodyPr wrap="square">
                <a:spAutoFit/>
              </a:bodyPr>
              <a:lstStyle/>
              <a:p>
                <a:pPr algn="just">
                  <a:lnSpc>
                    <a:spcPct val="150000"/>
                  </a:lnSpc>
                </a:pPr>
                <a:r>
                  <a:rPr lang="zh-CN" altLang="en-US" sz="2400" kern="100" dirty="0">
                    <a:solidFill>
                      <a:schemeClr val="tx1"/>
                    </a:solidFill>
                    <a:effectLst/>
                    <a:latin typeface="+mj-ea"/>
                    <a:ea typeface="+mj-ea"/>
                  </a:rPr>
                  <a:t>给定测试样本，基于某种</a:t>
                </a:r>
                <a:r>
                  <a:rPr lang="zh-CN" altLang="en-US" b="1" dirty="0">
                    <a:solidFill>
                      <a:srgbClr val="0033CC"/>
                    </a:solidFill>
                    <a:latin typeface="+mj-lt"/>
                    <a:ea typeface="+mj-ea"/>
                    <a:cs typeface="+mj-cs"/>
                  </a:rPr>
                  <a:t>距离度量</a:t>
                </a:r>
                <a:r>
                  <a:rPr lang="zh-CN" altLang="en-US" sz="2400" kern="100" dirty="0">
                    <a:solidFill>
                      <a:schemeClr val="tx1"/>
                    </a:solidFill>
                    <a:effectLst/>
                    <a:latin typeface="+mj-ea"/>
                    <a:ea typeface="+mj-ea"/>
                  </a:rPr>
                  <a:t>找出训练集中与其最靠近的</a:t>
                </a:r>
                <a14:m>
                  <m:oMath xmlns:m="http://schemas.openxmlformats.org/officeDocument/2006/math">
                    <m:r>
                      <a:rPr lang="en-US" altLang="zh-CN" sz="2400" b="1" i="1" kern="100" smtClean="0">
                        <a:solidFill>
                          <a:schemeClr val="tx1"/>
                        </a:solidFill>
                        <a:effectLst/>
                        <a:latin typeface="Cambria Math" panose="02040503050406030204" pitchFamily="18" charset="0"/>
                        <a:ea typeface="+mj-ea"/>
                      </a:rPr>
                      <m:t>𝒌</m:t>
                    </m:r>
                  </m:oMath>
                </a14:m>
                <a:r>
                  <a:rPr lang="zh-CN" altLang="en-US" sz="2400" kern="100" dirty="0">
                    <a:solidFill>
                      <a:schemeClr val="tx1"/>
                    </a:solidFill>
                    <a:effectLst/>
                    <a:latin typeface="+mj-ea"/>
                    <a:ea typeface="+mj-ea"/>
                  </a:rPr>
                  <a:t>个“邻居”的信息来进行预测。</a:t>
                </a:r>
                <a:endParaRPr lang="zh-CN" altLang="zh-CN" sz="2400" kern="100" dirty="0">
                  <a:solidFill>
                    <a:schemeClr val="tx1"/>
                  </a:solidFill>
                  <a:effectLst/>
                  <a:latin typeface="+mj-ea"/>
                  <a:ea typeface="+mj-ea"/>
                </a:endParaRPr>
              </a:p>
            </p:txBody>
          </p:sp>
        </mc:Choice>
        <mc:Fallback xmlns="">
          <p:sp>
            <p:nvSpPr>
              <p:cNvPr id="5" name="文本框 4">
                <a:extLst>
                  <a:ext uri="{FF2B5EF4-FFF2-40B4-BE49-F238E27FC236}">
                    <a16:creationId xmlns:a16="http://schemas.microsoft.com/office/drawing/2014/main" id="{95D7F75C-B0A0-DF28-3EA4-1DE40077410F}"/>
                  </a:ext>
                </a:extLst>
              </p:cNvPr>
              <p:cNvSpPr txBox="1">
                <a:spLocks noRot="1" noChangeAspect="1" noMove="1" noResize="1" noEditPoints="1" noAdjustHandles="1" noChangeArrowheads="1" noChangeShapeType="1" noTextEdit="1"/>
              </p:cNvSpPr>
              <p:nvPr/>
            </p:nvSpPr>
            <p:spPr>
              <a:xfrm>
                <a:off x="690343" y="2686610"/>
                <a:ext cx="10925923" cy="1135054"/>
              </a:xfrm>
              <a:prstGeom prst="rect">
                <a:avLst/>
              </a:prstGeom>
              <a:blipFill>
                <a:blip r:embed="rId4"/>
                <a:stretch>
                  <a:fillRect l="-555" r="-555" b="-8673"/>
                </a:stretch>
              </a:blipFill>
              <a:ln w="63500">
                <a:solidFill>
                  <a:srgbClr val="0070C0"/>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58440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Line 2">
            <a:extLst>
              <a:ext uri="{FF2B5EF4-FFF2-40B4-BE49-F238E27FC236}">
                <a16:creationId xmlns:a16="http://schemas.microsoft.com/office/drawing/2014/main" id="{0641FFA0-8ACD-A4E4-5063-6C113B65AB5E}"/>
              </a:ext>
            </a:extLst>
          </p:cNvPr>
          <p:cNvSpPr/>
          <p:nvPr/>
        </p:nvSpPr>
        <p:spPr>
          <a:xfrm flipV="1">
            <a:off x="8595461" y="1376333"/>
            <a:ext cx="0" cy="5334000"/>
          </a:xfrm>
          <a:prstGeom prst="line">
            <a:avLst/>
          </a:prstGeom>
          <a:ln w="28575" cap="flat" cmpd="sng">
            <a:solidFill>
              <a:schemeClr val="tx1"/>
            </a:solidFill>
            <a:prstDash val="solid"/>
            <a:miter/>
            <a:headEnd type="none" w="med" len="med"/>
            <a:tailEnd type="triangle" w="med" len="med"/>
          </a:ln>
        </p:spPr>
      </p:sp>
      <p:sp>
        <p:nvSpPr>
          <p:cNvPr id="17" name="Line 5">
            <a:extLst>
              <a:ext uri="{FF2B5EF4-FFF2-40B4-BE49-F238E27FC236}">
                <a16:creationId xmlns:a16="http://schemas.microsoft.com/office/drawing/2014/main" id="{21ABD50F-0447-CDCA-8986-AD57488D290D}"/>
              </a:ext>
            </a:extLst>
          </p:cNvPr>
          <p:cNvSpPr/>
          <p:nvPr/>
        </p:nvSpPr>
        <p:spPr>
          <a:xfrm>
            <a:off x="6157061" y="4569431"/>
            <a:ext cx="5486400" cy="0"/>
          </a:xfrm>
          <a:prstGeom prst="line">
            <a:avLst/>
          </a:prstGeom>
          <a:ln w="28575" cap="flat" cmpd="sng">
            <a:solidFill>
              <a:schemeClr val="tx1"/>
            </a:solidFill>
            <a:prstDash val="solid"/>
            <a:miter/>
            <a:headEnd type="none" w="med" len="med"/>
            <a:tailEnd type="triangle" w="med" len="med"/>
          </a:ln>
        </p:spPr>
      </p:sp>
      <p:graphicFrame>
        <p:nvGraphicFramePr>
          <p:cNvPr id="20" name="Object 8">
            <a:extLst>
              <a:ext uri="{FF2B5EF4-FFF2-40B4-BE49-F238E27FC236}">
                <a16:creationId xmlns:a16="http://schemas.microsoft.com/office/drawing/2014/main" id="{45497A13-EA9F-7DA3-4378-BB0C9E71B51B}"/>
              </a:ext>
            </a:extLst>
          </p:cNvPr>
          <p:cNvGraphicFramePr>
            <a:graphicFrameLocks noChangeAspect="1"/>
          </p:cNvGraphicFramePr>
          <p:nvPr>
            <p:extLst>
              <p:ext uri="{D42A27DB-BD31-4B8C-83A1-F6EECF244321}">
                <p14:modId xmlns:p14="http://schemas.microsoft.com/office/powerpoint/2010/main" val="871075733"/>
              </p:ext>
            </p:extLst>
          </p:nvPr>
        </p:nvGraphicFramePr>
        <p:xfrm>
          <a:off x="8881211" y="1445231"/>
          <a:ext cx="304800" cy="419100"/>
        </p:xfrm>
        <a:graphic>
          <a:graphicData uri="http://schemas.openxmlformats.org/presentationml/2006/ole">
            <mc:AlternateContent xmlns:mc="http://schemas.openxmlformats.org/markup-compatibility/2006">
              <mc:Choice xmlns:v="urn:schemas-microsoft-com:vml" Requires="v">
                <p:oleObj r:id="rId3" imgW="301625" imgH="414655" progId="Equation.3">
                  <p:embed/>
                </p:oleObj>
              </mc:Choice>
              <mc:Fallback>
                <p:oleObj r:id="rId3" imgW="301625" imgH="414655" progId="Equation.3">
                  <p:embed/>
                  <p:pic>
                    <p:nvPicPr>
                      <p:cNvPr id="20" name="Object 8">
                        <a:extLst>
                          <a:ext uri="{FF2B5EF4-FFF2-40B4-BE49-F238E27FC236}">
                            <a16:creationId xmlns:a16="http://schemas.microsoft.com/office/drawing/2014/main" id="{45497A13-EA9F-7DA3-4378-BB0C9E71B51B}"/>
                          </a:ext>
                        </a:extLst>
                      </p:cNvPr>
                      <p:cNvPicPr/>
                      <p:nvPr/>
                    </p:nvPicPr>
                    <p:blipFill>
                      <a:blip r:embed="rId4">
                        <a:clrChange>
                          <a:clrFrom>
                            <a:srgbClr val="000000"/>
                          </a:clrFrom>
                          <a:clrTo>
                            <a:srgbClr val="000000"/>
                          </a:clrTo>
                        </a:clrChange>
                      </a:blip>
                      <a:stretch>
                        <a:fillRect/>
                      </a:stretch>
                    </p:blipFill>
                    <p:spPr>
                      <a:xfrm>
                        <a:off x="8881211" y="1445231"/>
                        <a:ext cx="304800" cy="419100"/>
                      </a:xfrm>
                      <a:prstGeom prst="rect">
                        <a:avLst/>
                      </a:prstGeom>
                      <a:noFill/>
                      <a:ln w="38100">
                        <a:noFill/>
                        <a:miter/>
                      </a:ln>
                    </p:spPr>
                  </p:pic>
                </p:oleObj>
              </mc:Fallback>
            </mc:AlternateContent>
          </a:graphicData>
        </a:graphic>
      </p:graphicFrame>
      <p:graphicFrame>
        <p:nvGraphicFramePr>
          <p:cNvPr id="21" name="Object 9">
            <a:extLst>
              <a:ext uri="{FF2B5EF4-FFF2-40B4-BE49-F238E27FC236}">
                <a16:creationId xmlns:a16="http://schemas.microsoft.com/office/drawing/2014/main" id="{728E3791-B629-D436-5A95-79169E33D4BA}"/>
              </a:ext>
            </a:extLst>
          </p:cNvPr>
          <p:cNvGraphicFramePr>
            <a:graphicFrameLocks noChangeAspect="1"/>
          </p:cNvGraphicFramePr>
          <p:nvPr>
            <p:extLst>
              <p:ext uri="{D42A27DB-BD31-4B8C-83A1-F6EECF244321}">
                <p14:modId xmlns:p14="http://schemas.microsoft.com/office/powerpoint/2010/main" val="1683133771"/>
              </p:ext>
            </p:extLst>
          </p:nvPr>
        </p:nvGraphicFramePr>
        <p:xfrm>
          <a:off x="11795861" y="4340831"/>
          <a:ext cx="266700" cy="419100"/>
        </p:xfrm>
        <a:graphic>
          <a:graphicData uri="http://schemas.openxmlformats.org/presentationml/2006/ole">
            <mc:AlternateContent xmlns:mc="http://schemas.openxmlformats.org/markup-compatibility/2006">
              <mc:Choice xmlns:v="urn:schemas-microsoft-com:vml" Requires="v">
                <p:oleObj r:id="rId5" imgW="264160" imgH="414655" progId="Equation.3">
                  <p:embed/>
                </p:oleObj>
              </mc:Choice>
              <mc:Fallback>
                <p:oleObj r:id="rId5" imgW="264160" imgH="414655" progId="Equation.3">
                  <p:embed/>
                  <p:pic>
                    <p:nvPicPr>
                      <p:cNvPr id="21" name="Object 9">
                        <a:extLst>
                          <a:ext uri="{FF2B5EF4-FFF2-40B4-BE49-F238E27FC236}">
                            <a16:creationId xmlns:a16="http://schemas.microsoft.com/office/drawing/2014/main" id="{728E3791-B629-D436-5A95-79169E33D4BA}"/>
                          </a:ext>
                        </a:extLst>
                      </p:cNvPr>
                      <p:cNvPicPr/>
                      <p:nvPr/>
                    </p:nvPicPr>
                    <p:blipFill>
                      <a:blip r:embed="rId6">
                        <a:clrChange>
                          <a:clrFrom>
                            <a:srgbClr val="000000"/>
                          </a:clrFrom>
                          <a:clrTo>
                            <a:srgbClr val="000000"/>
                          </a:clrTo>
                        </a:clrChange>
                      </a:blip>
                      <a:stretch>
                        <a:fillRect/>
                      </a:stretch>
                    </p:blipFill>
                    <p:spPr>
                      <a:xfrm>
                        <a:off x="11795861" y="4340831"/>
                        <a:ext cx="266700" cy="41910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0E5812-FF45-9D98-2502-8BCC6D84FBAD}"/>
                  </a:ext>
                </a:extLst>
              </p:cNvPr>
              <p:cNvSpPr txBox="1"/>
              <p:nvPr/>
            </p:nvSpPr>
            <p:spPr>
              <a:xfrm>
                <a:off x="325258" y="1303763"/>
                <a:ext cx="5701176" cy="2811732"/>
              </a:xfrm>
              <a:prstGeom prst="rect">
                <a:avLst/>
              </a:prstGeom>
              <a:noFill/>
            </p:spPr>
            <p:txBody>
              <a:bodyPr wrap="square" rtlCol="0">
                <a:spAutoFit/>
              </a:bodyPr>
              <a:lstStyle/>
              <a:p>
                <a:pPr indent="457200" algn="just">
                  <a:lnSpc>
                    <a:spcPct val="150000"/>
                  </a:lnSpc>
                </a:pPr>
                <a:r>
                  <a:rPr lang="zh-CN" altLang="en-US" dirty="0"/>
                  <a:t>假设有两个变量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zh-CN" altLang="en-US" dirty="0"/>
                  <a:t>，三个样本点</a:t>
                </a:r>
                <a:r>
                  <a:rPr lang="en-US" altLang="zh-CN" dirty="0"/>
                  <a:t>A</a:t>
                </a:r>
                <a:r>
                  <a:rPr lang="zh-CN" altLang="en-US" dirty="0"/>
                  <a:t>，</a:t>
                </a:r>
                <a:r>
                  <a:rPr lang="en-US" altLang="zh-CN" dirty="0"/>
                  <a:t>B</a:t>
                </a:r>
                <a:r>
                  <a:rPr lang="zh-CN" altLang="en-US" dirty="0"/>
                  <a:t>，</a:t>
                </a:r>
                <a:r>
                  <a:rPr lang="en-US" altLang="zh-CN" dirty="0"/>
                  <a:t>C</a:t>
                </a:r>
                <a:r>
                  <a:rPr lang="zh-CN" altLang="en-US" dirty="0"/>
                  <a:t>，样本分布在由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a14:m>
                <a:r>
                  <a:rPr lang="zh-CN" altLang="en-US" dirty="0"/>
                  <a:t>轴组成的坐标系中。</a:t>
                </a:r>
                <a:endParaRPr lang="en-US" altLang="zh-CN" dirty="0"/>
              </a:p>
              <a:p>
                <a:pPr indent="457200" algn="just">
                  <a:lnSpc>
                    <a:spcPct val="150000"/>
                  </a:lnSpc>
                </a:pPr>
                <a:r>
                  <a:rPr lang="zh-CN" altLang="en-US" dirty="0"/>
                  <a:t>样本点</a:t>
                </a:r>
                <a:r>
                  <a:rPr lang="en-US" altLang="zh-CN" dirty="0"/>
                  <a:t>A</a:t>
                </a:r>
                <a:r>
                  <a:rPr lang="zh-CN" altLang="en-US" dirty="0"/>
                  <a:t>，</a:t>
                </a:r>
                <a:r>
                  <a:rPr lang="en-US" altLang="zh-CN" dirty="0"/>
                  <a:t>B</a:t>
                </a:r>
                <a:r>
                  <a:rPr lang="zh-CN" altLang="en-US" dirty="0"/>
                  <a:t>，</a:t>
                </a:r>
                <a:r>
                  <a:rPr lang="en-US" altLang="zh-CN" dirty="0"/>
                  <a:t>C</a:t>
                </a:r>
                <a:r>
                  <a:rPr lang="zh-CN" altLang="en-US" dirty="0"/>
                  <a:t>在</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t>轴上投影，得到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a14:m>
                <a:r>
                  <a:rPr lang="zh-CN" altLang="en-US" dirty="0"/>
                  <a:t>轴的坐标</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zh-CN" altLang="en-US" i="1">
                            <a:latin typeface="Cambria Math" panose="02040503050406030204" pitchFamily="18" charset="0"/>
                          </a:rPr>
                          <m:t>’</m:t>
                        </m:r>
                      </m:sup>
                    </m:sSup>
                  </m:oMath>
                </a14:m>
                <a:r>
                  <a:rPr lang="zh-CN" altLang="en-US"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𝐵</m:t>
                        </m:r>
                      </m:e>
                      <m:sup>
                        <m:r>
                          <a:rPr lang="zh-CN" altLang="en-US" i="1">
                            <a:latin typeface="Cambria Math" panose="02040503050406030204" pitchFamily="18" charset="0"/>
                          </a:rPr>
                          <m:t>’</m:t>
                        </m:r>
                      </m:sup>
                    </m:sSup>
                  </m:oMath>
                </a14:m>
                <a:r>
                  <a:rPr lang="zh-CN" altLang="en-US"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𝐶</m:t>
                        </m:r>
                      </m:e>
                      <m:sup>
                        <m:r>
                          <a:rPr lang="zh-CN" altLang="en-US" i="1">
                            <a:latin typeface="Cambria Math" panose="02040503050406030204" pitchFamily="18" charset="0"/>
                          </a:rPr>
                          <m:t>’</m:t>
                        </m:r>
                      </m:sup>
                    </m:sSup>
                  </m:oMath>
                </a14:m>
                <a:r>
                  <a:rPr lang="zh-CN" altLang="en-US" dirty="0"/>
                  <a:t>。</a:t>
                </a:r>
              </a:p>
            </p:txBody>
          </p:sp>
        </mc:Choice>
        <mc:Fallback xmlns="">
          <p:sp>
            <p:nvSpPr>
              <p:cNvPr id="7" name="文本框 6">
                <a:extLst>
                  <a:ext uri="{FF2B5EF4-FFF2-40B4-BE49-F238E27FC236}">
                    <a16:creationId xmlns:a16="http://schemas.microsoft.com/office/drawing/2014/main" id="{240E5812-FF45-9D98-2502-8BCC6D84FBAD}"/>
                  </a:ext>
                </a:extLst>
              </p:cNvPr>
              <p:cNvSpPr txBox="1">
                <a:spLocks noRot="1" noChangeAspect="1" noMove="1" noResize="1" noEditPoints="1" noAdjustHandles="1" noChangeArrowheads="1" noChangeShapeType="1" noTextEdit="1"/>
              </p:cNvSpPr>
              <p:nvPr/>
            </p:nvSpPr>
            <p:spPr>
              <a:xfrm>
                <a:off x="325258" y="1303763"/>
                <a:ext cx="5701176" cy="2811732"/>
              </a:xfrm>
              <a:prstGeom prst="rect">
                <a:avLst/>
              </a:prstGeom>
              <a:blipFill>
                <a:blip r:embed="rId7"/>
                <a:stretch>
                  <a:fillRect l="-1603" r="-1603" b="-4121"/>
                </a:stretch>
              </a:blipFill>
            </p:spPr>
            <p:txBody>
              <a:bodyPr/>
              <a:lstStyle/>
              <a:p>
                <a:r>
                  <a:rPr lang="zh-CN" altLang="en-US">
                    <a:noFill/>
                  </a:rPr>
                  <a:t> </a:t>
                </a:r>
              </a:p>
            </p:txBody>
          </p:sp>
        </mc:Fallback>
      </mc:AlternateContent>
      <p:sp>
        <p:nvSpPr>
          <p:cNvPr id="8" name="Rectangle 19">
            <a:extLst>
              <a:ext uri="{FF2B5EF4-FFF2-40B4-BE49-F238E27FC236}">
                <a16:creationId xmlns:a16="http://schemas.microsoft.com/office/drawing/2014/main" id="{CCC1891B-50F3-5D78-811D-409B41C1218A}"/>
              </a:ext>
            </a:extLst>
          </p:cNvPr>
          <p:cNvSpPr/>
          <p:nvPr/>
        </p:nvSpPr>
        <p:spPr>
          <a:xfrm>
            <a:off x="11035729" y="3767873"/>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52B1EB6-9004-7B0F-7CFB-4F5DBB411F10}"/>
                  </a:ext>
                </a:extLst>
              </p:cNvPr>
              <p:cNvSpPr txBox="1"/>
              <p:nvPr/>
            </p:nvSpPr>
            <p:spPr>
              <a:xfrm>
                <a:off x="11416729" y="3583207"/>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oMath>
                  </m:oMathPara>
                </a14:m>
                <a:endParaRPr lang="zh-CN" altLang="en-US" dirty="0"/>
              </a:p>
            </p:txBody>
          </p:sp>
        </mc:Choice>
        <mc:Fallback xmlns="">
          <p:sp>
            <p:nvSpPr>
              <p:cNvPr id="9" name="文本框 8">
                <a:extLst>
                  <a:ext uri="{FF2B5EF4-FFF2-40B4-BE49-F238E27FC236}">
                    <a16:creationId xmlns:a16="http://schemas.microsoft.com/office/drawing/2014/main" id="{052B1EB6-9004-7B0F-7CFB-4F5DBB411F10}"/>
                  </a:ext>
                </a:extLst>
              </p:cNvPr>
              <p:cNvSpPr txBox="1">
                <a:spLocks noRot="1" noChangeAspect="1" noMove="1" noResize="1" noEditPoints="1" noAdjustHandles="1" noChangeArrowheads="1" noChangeShapeType="1" noTextEdit="1"/>
              </p:cNvSpPr>
              <p:nvPr/>
            </p:nvSpPr>
            <p:spPr>
              <a:xfrm>
                <a:off x="11416729" y="3583207"/>
                <a:ext cx="283539" cy="369332"/>
              </a:xfrm>
              <a:prstGeom prst="rect">
                <a:avLst/>
              </a:prstGeom>
              <a:blipFill>
                <a:blip r:embed="rId8"/>
                <a:stretch>
                  <a:fillRect l="-23913" r="-21739" b="-10000"/>
                </a:stretch>
              </a:blipFill>
            </p:spPr>
            <p:txBody>
              <a:bodyPr/>
              <a:lstStyle/>
              <a:p>
                <a:r>
                  <a:rPr lang="zh-CN" altLang="en-US">
                    <a:noFill/>
                  </a:rPr>
                  <a:t> </a:t>
                </a:r>
              </a:p>
            </p:txBody>
          </p:sp>
        </mc:Fallback>
      </mc:AlternateContent>
      <p:sp>
        <p:nvSpPr>
          <p:cNvPr id="10" name="Rectangle 19">
            <a:extLst>
              <a:ext uri="{FF2B5EF4-FFF2-40B4-BE49-F238E27FC236}">
                <a16:creationId xmlns:a16="http://schemas.microsoft.com/office/drawing/2014/main" id="{51154EC5-3A4B-A639-AB18-CCBE38F33C79}"/>
              </a:ext>
            </a:extLst>
          </p:cNvPr>
          <p:cNvSpPr/>
          <p:nvPr/>
        </p:nvSpPr>
        <p:spPr>
          <a:xfrm>
            <a:off x="9064369" y="316810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BB710C-DCC7-D7F5-3A8C-B5335042A76D}"/>
                  </a:ext>
                </a:extLst>
              </p:cNvPr>
              <p:cNvSpPr txBox="1"/>
              <p:nvPr/>
            </p:nvSpPr>
            <p:spPr>
              <a:xfrm>
                <a:off x="9445369" y="2983435"/>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11" name="文本框 10">
                <a:extLst>
                  <a:ext uri="{FF2B5EF4-FFF2-40B4-BE49-F238E27FC236}">
                    <a16:creationId xmlns:a16="http://schemas.microsoft.com/office/drawing/2014/main" id="{AABB710C-DCC7-D7F5-3A8C-B5335042A76D}"/>
                  </a:ext>
                </a:extLst>
              </p:cNvPr>
              <p:cNvSpPr txBox="1">
                <a:spLocks noRot="1" noChangeAspect="1" noMove="1" noResize="1" noEditPoints="1" noAdjustHandles="1" noChangeArrowheads="1" noChangeShapeType="1" noTextEdit="1"/>
              </p:cNvSpPr>
              <p:nvPr/>
            </p:nvSpPr>
            <p:spPr>
              <a:xfrm>
                <a:off x="9445369" y="2983435"/>
                <a:ext cx="295209" cy="369332"/>
              </a:xfrm>
              <a:prstGeom prst="rect">
                <a:avLst/>
              </a:prstGeom>
              <a:blipFill>
                <a:blip r:embed="rId9"/>
                <a:stretch>
                  <a:fillRect l="-20408" r="-18367" b="-9836"/>
                </a:stretch>
              </a:blipFill>
            </p:spPr>
            <p:txBody>
              <a:bodyPr/>
              <a:lstStyle/>
              <a:p>
                <a:r>
                  <a:rPr lang="zh-CN" altLang="en-US">
                    <a:noFill/>
                  </a:rPr>
                  <a:t> </a:t>
                </a:r>
              </a:p>
            </p:txBody>
          </p:sp>
        </mc:Fallback>
      </mc:AlternateContent>
      <p:sp>
        <p:nvSpPr>
          <p:cNvPr id="12" name="Rectangle 19">
            <a:extLst>
              <a:ext uri="{FF2B5EF4-FFF2-40B4-BE49-F238E27FC236}">
                <a16:creationId xmlns:a16="http://schemas.microsoft.com/office/drawing/2014/main" id="{26657B18-ACA0-9B46-E522-F5AA29B71687}"/>
              </a:ext>
            </a:extLst>
          </p:cNvPr>
          <p:cNvSpPr/>
          <p:nvPr/>
        </p:nvSpPr>
        <p:spPr>
          <a:xfrm>
            <a:off x="6999588" y="4008761"/>
            <a:ext cx="381000" cy="228600"/>
          </a:xfrm>
          <a:prstGeom prst="rect">
            <a:avLst/>
          </a:prstGeom>
          <a:noFill/>
          <a:ln w="9525">
            <a:noFill/>
          </a:ln>
        </p:spPr>
        <p:txBody>
          <a:bodyPr wrap="none" anchor="ctr"/>
          <a:lstStyle/>
          <a:p>
            <a:pPr lvl="0" indent="0" algn="ctr"/>
            <a:r>
              <a:rPr lang="en-US" altLang="zh-CN" sz="2800" b="0" dirty="0">
                <a:latin typeface="Times New Roman" panose="02020603050405020304" pitchFamily="18" charset="0"/>
                <a:ea typeface="Times New Roman" panose="02020603050405020304" pitchFamily="18" charset="0"/>
              </a:rPr>
              <a:t>•</a:t>
            </a:r>
            <a:endParaRPr lang="en-US" altLang="zh-CN" sz="2800" b="0" dirty="0">
              <a:latin typeface="Times New Roman" panose="02020603050405020304" pitchFamily="18" charset="0"/>
              <a:ea typeface="华文琥珀" pitchFamily="2"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DD6CE24-6E0B-953E-C4F0-C724BFADF6ED}"/>
                  </a:ext>
                </a:extLst>
              </p:cNvPr>
              <p:cNvSpPr txBox="1"/>
              <p:nvPr/>
            </p:nvSpPr>
            <p:spPr>
              <a:xfrm>
                <a:off x="7380588" y="3824095"/>
                <a:ext cx="282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oMath>
                  </m:oMathPara>
                </a14:m>
                <a:endParaRPr lang="zh-CN" altLang="en-US" dirty="0"/>
              </a:p>
            </p:txBody>
          </p:sp>
        </mc:Choice>
        <mc:Fallback xmlns="">
          <p:sp>
            <p:nvSpPr>
              <p:cNvPr id="13" name="文本框 12">
                <a:extLst>
                  <a:ext uri="{FF2B5EF4-FFF2-40B4-BE49-F238E27FC236}">
                    <a16:creationId xmlns:a16="http://schemas.microsoft.com/office/drawing/2014/main" id="{5DD6CE24-6E0B-953E-C4F0-C724BFADF6ED}"/>
                  </a:ext>
                </a:extLst>
              </p:cNvPr>
              <p:cNvSpPr txBox="1">
                <a:spLocks noRot="1" noChangeAspect="1" noMove="1" noResize="1" noEditPoints="1" noAdjustHandles="1" noChangeArrowheads="1" noChangeShapeType="1" noTextEdit="1"/>
              </p:cNvSpPr>
              <p:nvPr/>
            </p:nvSpPr>
            <p:spPr>
              <a:xfrm>
                <a:off x="7380588" y="3824095"/>
                <a:ext cx="282833" cy="369332"/>
              </a:xfrm>
              <a:prstGeom prst="rect">
                <a:avLst/>
              </a:prstGeom>
              <a:blipFill>
                <a:blip r:embed="rId10"/>
                <a:stretch>
                  <a:fillRect l="-23913" r="-17391" b="-9836"/>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0A8BE686-0D3D-D2C6-AA0A-1EA6FDC33245}"/>
              </a:ext>
            </a:extLst>
          </p:cNvPr>
          <p:cNvCxnSpPr>
            <a:cxnSpLocks/>
          </p:cNvCxnSpPr>
          <p:nvPr/>
        </p:nvCxnSpPr>
        <p:spPr>
          <a:xfrm flipV="1">
            <a:off x="6472434" y="2983435"/>
            <a:ext cx="4652652" cy="29011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CA99B838-A74A-D173-1B2B-67D15D25D66B}"/>
                  </a:ext>
                </a:extLst>
              </p:cNvPr>
              <p:cNvSpPr txBox="1"/>
              <p:nvPr/>
            </p:nvSpPr>
            <p:spPr>
              <a:xfrm>
                <a:off x="11110802" y="2440858"/>
                <a:ext cx="3826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3" name="文本框 62">
                <a:extLst>
                  <a:ext uri="{FF2B5EF4-FFF2-40B4-BE49-F238E27FC236}">
                    <a16:creationId xmlns:a16="http://schemas.microsoft.com/office/drawing/2014/main" id="{CA99B838-A74A-D173-1B2B-67D15D25D66B}"/>
                  </a:ext>
                </a:extLst>
              </p:cNvPr>
              <p:cNvSpPr txBox="1">
                <a:spLocks noRot="1" noChangeAspect="1" noMove="1" noResize="1" noEditPoints="1" noAdjustHandles="1" noChangeArrowheads="1" noChangeShapeType="1" noTextEdit="1"/>
              </p:cNvSpPr>
              <p:nvPr/>
            </p:nvSpPr>
            <p:spPr>
              <a:xfrm>
                <a:off x="11110802" y="2440858"/>
                <a:ext cx="382669" cy="369332"/>
              </a:xfrm>
              <a:prstGeom prst="rect">
                <a:avLst/>
              </a:prstGeom>
              <a:blipFill>
                <a:blip r:embed="rId11"/>
                <a:stretch>
                  <a:fillRect l="-17742" r="-4839" b="-27869"/>
                </a:stretch>
              </a:blipFill>
            </p:spPr>
            <p:txBody>
              <a:bodyPr/>
              <a:lstStyle/>
              <a:p>
                <a:r>
                  <a:rPr lang="zh-CN" altLang="en-US">
                    <a:noFill/>
                  </a:rPr>
                  <a:t> </a:t>
                </a:r>
              </a:p>
            </p:txBody>
          </p:sp>
        </mc:Fallback>
      </mc:AlternateContent>
      <p:cxnSp>
        <p:nvCxnSpPr>
          <p:cNvPr id="65" name="直接连接符 64">
            <a:extLst>
              <a:ext uri="{FF2B5EF4-FFF2-40B4-BE49-F238E27FC236}">
                <a16:creationId xmlns:a16="http://schemas.microsoft.com/office/drawing/2014/main" id="{7C9E7F82-F97A-43D5-D7AB-9657CB05C69C}"/>
              </a:ext>
            </a:extLst>
          </p:cNvPr>
          <p:cNvCxnSpPr>
            <a:cxnSpLocks/>
          </p:cNvCxnSpPr>
          <p:nvPr/>
        </p:nvCxnSpPr>
        <p:spPr>
          <a:xfrm>
            <a:off x="10752190" y="3227884"/>
            <a:ext cx="469902" cy="654289"/>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F6E1A95C-006C-E0EC-B9EB-F4E1EB5F3EDB}"/>
              </a:ext>
            </a:extLst>
          </p:cNvPr>
          <p:cNvCxnSpPr>
            <a:cxnSpLocks/>
          </p:cNvCxnSpPr>
          <p:nvPr/>
        </p:nvCxnSpPr>
        <p:spPr>
          <a:xfrm>
            <a:off x="9246322" y="3271436"/>
            <a:ext cx="469902" cy="610737"/>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B88358C8-3E61-AB77-B852-DC67D3F1CB83}"/>
              </a:ext>
            </a:extLst>
          </p:cNvPr>
          <p:cNvCxnSpPr>
            <a:cxnSpLocks/>
          </p:cNvCxnSpPr>
          <p:nvPr/>
        </p:nvCxnSpPr>
        <p:spPr>
          <a:xfrm>
            <a:off x="7190088" y="4130999"/>
            <a:ext cx="625733" cy="864864"/>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ABDF1F13-B950-0F16-A3CC-6297464F4F87}"/>
              </a:ext>
            </a:extLst>
          </p:cNvPr>
          <p:cNvCxnSpPr>
            <a:cxnSpLocks/>
          </p:cNvCxnSpPr>
          <p:nvPr/>
        </p:nvCxnSpPr>
        <p:spPr>
          <a:xfrm>
            <a:off x="7226752" y="4130999"/>
            <a:ext cx="1368709" cy="432432"/>
          </a:xfrm>
          <a:prstGeom prst="line">
            <a:avLst/>
          </a:prstGeom>
          <a:ln w="28575">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30BB93E8-81C5-5DF9-7C2E-AB94CE1060C6}"/>
                  </a:ext>
                </a:extLst>
              </p:cNvPr>
              <p:cNvSpPr txBox="1"/>
              <p:nvPr/>
            </p:nvSpPr>
            <p:spPr>
              <a:xfrm>
                <a:off x="8650309" y="4597981"/>
                <a:ext cx="3008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oMath>
                  </m:oMathPara>
                </a14:m>
                <a:endParaRPr lang="zh-CN" altLang="en-US" dirty="0"/>
              </a:p>
            </p:txBody>
          </p:sp>
        </mc:Choice>
        <mc:Fallback xmlns="">
          <p:sp>
            <p:nvSpPr>
              <p:cNvPr id="77" name="文本框 76">
                <a:extLst>
                  <a:ext uri="{FF2B5EF4-FFF2-40B4-BE49-F238E27FC236}">
                    <a16:creationId xmlns:a16="http://schemas.microsoft.com/office/drawing/2014/main" id="{30BB93E8-81C5-5DF9-7C2E-AB94CE1060C6}"/>
                  </a:ext>
                </a:extLst>
              </p:cNvPr>
              <p:cNvSpPr txBox="1">
                <a:spLocks noRot="1" noChangeAspect="1" noMove="1" noResize="1" noEditPoints="1" noAdjustHandles="1" noChangeArrowheads="1" noChangeShapeType="1" noTextEdit="1"/>
              </p:cNvSpPr>
              <p:nvPr/>
            </p:nvSpPr>
            <p:spPr>
              <a:xfrm>
                <a:off x="8650309" y="4597981"/>
                <a:ext cx="300852" cy="369332"/>
              </a:xfrm>
              <a:prstGeom prst="rect">
                <a:avLst/>
              </a:prstGeom>
              <a:blipFill>
                <a:blip r:embed="rId12"/>
                <a:stretch>
                  <a:fillRect l="-20408" r="-20408" b="-9836"/>
                </a:stretch>
              </a:blipFill>
            </p:spPr>
            <p:txBody>
              <a:bodyPr/>
              <a:lstStyle/>
              <a:p>
                <a:r>
                  <a:rPr lang="zh-CN" altLang="en-US">
                    <a:noFill/>
                  </a:rPr>
                  <a:t> </a:t>
                </a:r>
              </a:p>
            </p:txBody>
          </p:sp>
        </mc:Fallback>
      </mc:AlternateContent>
      <p:cxnSp>
        <p:nvCxnSpPr>
          <p:cNvPr id="78" name="直接连接符 77">
            <a:extLst>
              <a:ext uri="{FF2B5EF4-FFF2-40B4-BE49-F238E27FC236}">
                <a16:creationId xmlns:a16="http://schemas.microsoft.com/office/drawing/2014/main" id="{2B600CAA-AC9D-3C15-0552-45757CCADD61}"/>
              </a:ext>
            </a:extLst>
          </p:cNvPr>
          <p:cNvCxnSpPr>
            <a:cxnSpLocks/>
          </p:cNvCxnSpPr>
          <p:nvPr/>
        </p:nvCxnSpPr>
        <p:spPr>
          <a:xfrm flipH="1">
            <a:off x="8595461" y="3282401"/>
            <a:ext cx="670775" cy="1267980"/>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63F30701-6774-C658-F124-E8900CB39CD4}"/>
              </a:ext>
            </a:extLst>
          </p:cNvPr>
          <p:cNvCxnSpPr>
            <a:cxnSpLocks/>
          </p:cNvCxnSpPr>
          <p:nvPr/>
        </p:nvCxnSpPr>
        <p:spPr>
          <a:xfrm flipH="1">
            <a:off x="8571575" y="3882173"/>
            <a:ext cx="2650517" cy="687258"/>
          </a:xfrm>
          <a:prstGeom prst="line">
            <a:avLst/>
          </a:prstGeom>
          <a:ln w="28575">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F0638BF0-2525-16C7-4430-C141163EECC4}"/>
                  </a:ext>
                </a:extLst>
              </p:cNvPr>
              <p:cNvSpPr txBox="1"/>
              <p:nvPr/>
            </p:nvSpPr>
            <p:spPr>
              <a:xfrm>
                <a:off x="10512044" y="2791161"/>
                <a:ext cx="339965"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𝐴</m:t>
                          </m:r>
                        </m:e>
                        <m:sup>
                          <m:r>
                            <a:rPr lang="zh-CN" altLang="en-US" i="1">
                              <a:latin typeface="Cambria Math" panose="02040503050406030204" pitchFamily="18" charset="0"/>
                            </a:rPr>
                            <m:t>’</m:t>
                          </m:r>
                        </m:sup>
                      </m:sSup>
                    </m:oMath>
                  </m:oMathPara>
                </a14:m>
                <a:endParaRPr lang="zh-CN" altLang="en-US" dirty="0"/>
              </a:p>
            </p:txBody>
          </p:sp>
        </mc:Choice>
        <mc:Fallback xmlns="">
          <p:sp>
            <p:nvSpPr>
              <p:cNvPr id="89" name="文本框 88">
                <a:extLst>
                  <a:ext uri="{FF2B5EF4-FFF2-40B4-BE49-F238E27FC236}">
                    <a16:creationId xmlns:a16="http://schemas.microsoft.com/office/drawing/2014/main" id="{F0638BF0-2525-16C7-4430-C141163EECC4}"/>
                  </a:ext>
                </a:extLst>
              </p:cNvPr>
              <p:cNvSpPr txBox="1">
                <a:spLocks noRot="1" noChangeAspect="1" noMove="1" noResize="1" noEditPoints="1" noAdjustHandles="1" noChangeArrowheads="1" noChangeShapeType="1" noTextEdit="1"/>
              </p:cNvSpPr>
              <p:nvPr/>
            </p:nvSpPr>
            <p:spPr>
              <a:xfrm>
                <a:off x="10512044" y="2791161"/>
                <a:ext cx="339965" cy="38311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580EF441-32CF-4E45-F829-77C3B324D051}"/>
                  </a:ext>
                </a:extLst>
              </p:cNvPr>
              <p:cNvSpPr txBox="1"/>
              <p:nvPr/>
            </p:nvSpPr>
            <p:spPr>
              <a:xfrm>
                <a:off x="9616465" y="3828719"/>
                <a:ext cx="357662"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zh-CN" altLang="en-US" i="1">
                              <a:latin typeface="Cambria Math" panose="02040503050406030204" pitchFamily="18" charset="0"/>
                            </a:rPr>
                            <m:t>’</m:t>
                          </m:r>
                        </m:sup>
                      </m:sSup>
                    </m:oMath>
                  </m:oMathPara>
                </a14:m>
                <a:endParaRPr lang="zh-CN" altLang="en-US" dirty="0"/>
              </a:p>
            </p:txBody>
          </p:sp>
        </mc:Choice>
        <mc:Fallback xmlns="">
          <p:sp>
            <p:nvSpPr>
              <p:cNvPr id="90" name="文本框 89">
                <a:extLst>
                  <a:ext uri="{FF2B5EF4-FFF2-40B4-BE49-F238E27FC236}">
                    <a16:creationId xmlns:a16="http://schemas.microsoft.com/office/drawing/2014/main" id="{580EF441-32CF-4E45-F829-77C3B324D051}"/>
                  </a:ext>
                </a:extLst>
              </p:cNvPr>
              <p:cNvSpPr txBox="1">
                <a:spLocks noRot="1" noChangeAspect="1" noMove="1" noResize="1" noEditPoints="1" noAdjustHandles="1" noChangeArrowheads="1" noChangeShapeType="1" noTextEdit="1"/>
              </p:cNvSpPr>
              <p:nvPr/>
            </p:nvSpPr>
            <p:spPr>
              <a:xfrm>
                <a:off x="9616465" y="3828719"/>
                <a:ext cx="357662" cy="38311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4D44C534-EA93-2E5D-2E08-1847FC79FD03}"/>
                  </a:ext>
                </a:extLst>
              </p:cNvPr>
              <p:cNvSpPr txBox="1"/>
              <p:nvPr/>
            </p:nvSpPr>
            <p:spPr>
              <a:xfrm>
                <a:off x="7789476" y="5059130"/>
                <a:ext cx="349776"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zh-CN" altLang="en-US" i="1">
                              <a:latin typeface="Cambria Math" panose="02040503050406030204" pitchFamily="18" charset="0"/>
                            </a:rPr>
                            <m:t>’</m:t>
                          </m:r>
                        </m:sup>
                      </m:sSup>
                    </m:oMath>
                  </m:oMathPara>
                </a14:m>
                <a:endParaRPr lang="zh-CN" altLang="en-US" dirty="0"/>
              </a:p>
            </p:txBody>
          </p:sp>
        </mc:Choice>
        <mc:Fallback xmlns="">
          <p:sp>
            <p:nvSpPr>
              <p:cNvPr id="91" name="文本框 90">
                <a:extLst>
                  <a:ext uri="{FF2B5EF4-FFF2-40B4-BE49-F238E27FC236}">
                    <a16:creationId xmlns:a16="http://schemas.microsoft.com/office/drawing/2014/main" id="{4D44C534-EA93-2E5D-2E08-1847FC79FD03}"/>
                  </a:ext>
                </a:extLst>
              </p:cNvPr>
              <p:cNvSpPr txBox="1">
                <a:spLocks noRot="1" noChangeAspect="1" noMove="1" noResize="1" noEditPoints="1" noAdjustHandles="1" noChangeArrowheads="1" noChangeShapeType="1" noTextEdit="1"/>
              </p:cNvSpPr>
              <p:nvPr/>
            </p:nvSpPr>
            <p:spPr>
              <a:xfrm>
                <a:off x="7789476" y="5059130"/>
                <a:ext cx="349776" cy="383118"/>
              </a:xfrm>
              <a:prstGeom prst="rect">
                <a:avLst/>
              </a:prstGeom>
              <a:blipFill>
                <a:blip r:embed="rId15"/>
                <a:stretch>
                  <a:fillRect/>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5CC89199-3C5E-1F8B-9F6F-917198C6A3EC}"/>
              </a:ext>
            </a:extLst>
          </p:cNvPr>
          <p:cNvSpPr txBox="1"/>
          <p:nvPr/>
        </p:nvSpPr>
        <p:spPr>
          <a:xfrm>
            <a:off x="291385" y="4332032"/>
            <a:ext cx="5804616" cy="2242409"/>
          </a:xfrm>
          <a:prstGeom prst="rect">
            <a:avLst/>
          </a:prstGeom>
          <a:noFill/>
        </p:spPr>
        <p:txBody>
          <a:bodyPr wrap="square" rtlCol="0">
            <a:spAutoFit/>
          </a:bodyPr>
          <a:lstStyle/>
          <a:p>
            <a:pPr indent="457200" algn="just">
              <a:lnSpc>
                <a:spcPct val="150000"/>
              </a:lnSpc>
            </a:pPr>
            <a:r>
              <a:rPr lang="zh-CN" altLang="en-US" dirty="0"/>
              <a:t>主成分分析在旋转变换中选取样本点的距离平方和最小的轴，作为第一主成分。第二主成分等的选取，在保证与已选坐标轴正交的条件下，类似地进行。</a:t>
            </a:r>
          </a:p>
        </p:txBody>
      </p:sp>
    </p:spTree>
    <p:extLst>
      <p:ext uri="{BB962C8B-B14F-4D97-AF65-F5344CB8AC3E}">
        <p14:creationId xmlns:p14="http://schemas.microsoft.com/office/powerpoint/2010/main" val="1820763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7" name="矩形 6">
            <a:extLst>
              <a:ext uri="{FF2B5EF4-FFF2-40B4-BE49-F238E27FC236}">
                <a16:creationId xmlns:a16="http://schemas.microsoft.com/office/drawing/2014/main" id="{53D412BF-5B72-4422-1E53-87B06A25AF6C}"/>
              </a:ext>
            </a:extLst>
          </p:cNvPr>
          <p:cNvSpPr/>
          <p:nvPr/>
        </p:nvSpPr>
        <p:spPr>
          <a:xfrm>
            <a:off x="765175" y="5381576"/>
            <a:ext cx="10201971" cy="461665"/>
          </a:xfrm>
          <a:prstGeom prst="rect">
            <a:avLst/>
          </a:prstGeom>
        </p:spPr>
        <p:txBody>
          <a:bodyPr wrap="square">
            <a:spAutoFit/>
          </a:bodyPr>
          <a:lstStyle/>
          <a:p>
            <a:pPr>
              <a:spcBef>
                <a:spcPts val="900"/>
              </a:spcBef>
              <a:spcAft>
                <a:spcPts val="900"/>
              </a:spcAft>
            </a:pPr>
            <a:r>
              <a:rPr lang="en-US" altLang="zh-CN" dirty="0">
                <a:latin typeface="Cambria" panose="02040503050406030204" pitchFamily="18" charset="0"/>
                <a:cs typeface="Times New Roman" panose="02020603050405020304" pitchFamily="18" charset="0"/>
              </a:rPr>
              <a:t>PCA</a:t>
            </a:r>
            <a:r>
              <a:rPr lang="zh-CN" altLang="en-US" dirty="0">
                <a:latin typeface="Cambria" panose="02040503050406030204" pitchFamily="18" charset="0"/>
                <a:cs typeface="Times New Roman" panose="02020603050405020304" pitchFamily="18" charset="0"/>
              </a:rPr>
              <a:t>的思想很简单</a:t>
            </a:r>
            <a:r>
              <a:rPr lang="en-US" altLang="zh-CN" dirty="0">
                <a:latin typeface="Cambria" panose="02040503050406030204" pitchFamily="18" charset="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减少数据集的特征数量，同时尽可能地保留信息。</a:t>
            </a:r>
            <a:endParaRPr lang="zh-CN" altLang="zh-CN" sz="1800" dirty="0">
              <a:effectLst/>
              <a:latin typeface="Cambria" panose="02040503050406030204" pitchFamily="18" charset="0"/>
              <a:cs typeface="Times New Roman" panose="02020603050405020304" pitchFamily="18" charset="0"/>
            </a:endParaRPr>
          </a:p>
        </p:txBody>
      </p:sp>
      <p:pic>
        <p:nvPicPr>
          <p:cNvPr id="8" name="Picture 2" descr="Principal Component Analysis second principal">
            <a:extLst>
              <a:ext uri="{FF2B5EF4-FFF2-40B4-BE49-F238E27FC236}">
                <a16:creationId xmlns:a16="http://schemas.microsoft.com/office/drawing/2014/main" id="{172E7E9A-3E09-FEEA-8EBC-E5766FB604C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5175" y="1358085"/>
            <a:ext cx="952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15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1233799"/>
              </a:xfrm>
              <a:prstGeom prst="rect">
                <a:avLst/>
              </a:prstGeom>
              <a:noFill/>
            </p:spPr>
            <p:txBody>
              <a:bodyPr wrap="square">
                <a:spAutoFit/>
              </a:bodyPr>
              <a:lstStyle/>
              <a:p>
                <a:pPr>
                  <a:lnSpc>
                    <a:spcPct val="150000"/>
                  </a:lnSpc>
                  <a:spcBef>
                    <a:spcPts val="0"/>
                  </a:spcBef>
                  <a:spcAft>
                    <a:spcPts val="0"/>
                  </a:spcAft>
                </a:pPr>
                <a:r>
                  <a:rPr lang="en-US" altLang="zh-CN" sz="2800" b="1" dirty="0">
                    <a:solidFill>
                      <a:srgbClr val="0070C0"/>
                    </a:solidFill>
                    <a:latin typeface="+mj-ea"/>
                    <a:ea typeface="+mj-ea"/>
                    <a:cs typeface="Times New Roman" panose="02020603050405020304" pitchFamily="18" charset="0"/>
                  </a:rPr>
                  <a:t>1. </a:t>
                </a:r>
                <a:r>
                  <a:rPr lang="zh-CN" altLang="en-US" sz="2800" b="1" dirty="0">
                    <a:solidFill>
                      <a:srgbClr val="0070C0"/>
                    </a:solidFill>
                    <a:latin typeface="+mj-ea"/>
                    <a:ea typeface="+mj-ea"/>
                    <a:cs typeface="Times New Roman" panose="02020603050405020304" pitchFamily="18" charset="0"/>
                  </a:rPr>
                  <a:t>定义和导出</a:t>
                </a:r>
                <a:endParaRPr lang="en-US" altLang="zh-CN" sz="2800" b="1" dirty="0">
                  <a:solidFill>
                    <a:srgbClr val="0070C0"/>
                  </a:solidFill>
                  <a:latin typeface="+mj-ea"/>
                  <a:ea typeface="+mj-ea"/>
                  <a:cs typeface="Times New Roman" panose="02020603050405020304" pitchFamily="18" charset="0"/>
                </a:endParaRPr>
              </a:p>
              <a:p>
                <a:pPr>
                  <a:lnSpc>
                    <a:spcPct val="150000"/>
                  </a:lnSpc>
                  <a:spcBef>
                    <a:spcPts val="0"/>
                  </a:spcBef>
                  <a:spcAft>
                    <a:spcPts val="0"/>
                  </a:spcAft>
                </a:pPr>
                <a14:m>
                  <m:oMath xmlns:m="http://schemas.openxmlformats.org/officeDocument/2006/math">
                    <m:r>
                      <a:rPr lang="en-US" altLang="zh-CN" b="0" i="1" smtClean="0">
                        <a:latin typeface="Cambria Math" panose="02040503050406030204" pitchFamily="18" charset="0"/>
                        <a:ea typeface="+mj-ea"/>
                        <a:cs typeface="Times New Roman" panose="02020603050405020304" pitchFamily="18" charset="0"/>
                      </a:rPr>
                      <m:t>𝑥</m:t>
                    </m:r>
                    <m:r>
                      <a:rPr lang="en-US" altLang="zh-CN" b="0" i="1" smtClean="0">
                        <a:latin typeface="Cambria Math" panose="02040503050406030204" pitchFamily="18" charset="0"/>
                        <a:ea typeface="+mj-ea"/>
                        <a:cs typeface="Times New Roman" panose="02020603050405020304" pitchFamily="18" charset="0"/>
                      </a:rPr>
                      <m:t>=</m:t>
                    </m:r>
                    <m:sSup>
                      <m:sSupPr>
                        <m:ctrlPr>
                          <a:rPr lang="en-US" altLang="zh-CN" b="0" i="1" smtClean="0">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𝑥</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𝑥</m:t>
                            </m:r>
                          </m:e>
                          <m:sub>
                            <m:r>
                              <a:rPr lang="en-US" altLang="zh-CN" i="1" dirty="0">
                                <a:latin typeface="Cambria Math" panose="02040503050406030204" pitchFamily="18" charset="0"/>
                                <a:cs typeface="Times New Roman" panose="02020603050405020304" pitchFamily="18" charset="0"/>
                              </a:rPr>
                              <m:t>2</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𝑥</m:t>
                            </m:r>
                          </m:e>
                          <m:sub>
                            <m:r>
                              <a:rPr lang="en-US" altLang="zh-CN" i="1" dirty="0">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m:t>
                        </m:r>
                      </m:e>
                      <m:sup>
                        <m:r>
                          <m:rPr>
                            <m:sty m:val="p"/>
                          </m:rPr>
                          <a:rPr lang="en-US" altLang="zh-CN" b="0" i="0" smtClean="0">
                            <a:latin typeface="Cambria Math" panose="02040503050406030204" pitchFamily="18" charset="0"/>
                            <a:ea typeface="+mj-ea"/>
                            <a:cs typeface="Times New Roman" panose="02020603050405020304" pitchFamily="18" charset="0"/>
                          </a:rPr>
                          <m:t>T</m:t>
                        </m:r>
                      </m:sup>
                    </m:sSup>
                  </m:oMath>
                </a14:m>
                <a:r>
                  <a:rPr lang="zh-CN" altLang="en-US" dirty="0">
                    <a:latin typeface="+mj-ea"/>
                    <a:ea typeface="+mj-ea"/>
                    <a:cs typeface="Times New Roman" panose="02020603050405020304" pitchFamily="18" charset="0"/>
                  </a:rPr>
                  <a:t>是</a:t>
                </a:r>
                <a14:m>
                  <m:oMath xmlns:m="http://schemas.openxmlformats.org/officeDocument/2006/math">
                    <m:r>
                      <a:rPr lang="en-US" altLang="zh-CN" b="0" i="1" dirty="0" smtClean="0">
                        <a:latin typeface="Cambria Math" panose="02040503050406030204" pitchFamily="18" charset="0"/>
                        <a:ea typeface="+mj-ea"/>
                        <a:cs typeface="Times New Roman" panose="02020603050405020304" pitchFamily="18" charset="0"/>
                      </a:rPr>
                      <m:t>𝑚</m:t>
                    </m:r>
                  </m:oMath>
                </a14:m>
                <a:r>
                  <a:rPr lang="zh-CN" altLang="en-US" dirty="0">
                    <a:latin typeface="+mj-ea"/>
                    <a:ea typeface="+mj-ea"/>
                    <a:cs typeface="Times New Roman" panose="02020603050405020304" pitchFamily="18" charset="0"/>
                  </a:rPr>
                  <a:t>维随机变量，其均值向量是</a:t>
                </a:r>
                <a14:m>
                  <m:oMath xmlns:m="http://schemas.openxmlformats.org/officeDocument/2006/math">
                    <m:r>
                      <a:rPr lang="zh-CN" altLang="en-US" b="1" i="1" smtClean="0">
                        <a:latin typeface="Cambria Math" panose="02040503050406030204" pitchFamily="18" charset="0"/>
                        <a:ea typeface="+mj-ea"/>
                        <a:cs typeface="Times New Roman" panose="02020603050405020304" pitchFamily="18" charset="0"/>
                      </a:rPr>
                      <m:t>𝝁</m:t>
                    </m:r>
                  </m:oMath>
                </a14:m>
                <a:endParaRPr lang="en-US" altLang="zh-CN" b="1"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393539" y="1295021"/>
                <a:ext cx="11423811" cy="1233799"/>
              </a:xfrm>
              <a:prstGeom prst="rect">
                <a:avLst/>
              </a:prstGeom>
              <a:blipFill>
                <a:blip r:embed="rId3"/>
                <a:stretch>
                  <a:fillRect l="-1121"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7FC079F-156A-5544-6264-A53BDA8FE9E6}"/>
                  </a:ext>
                </a:extLst>
              </p:cNvPr>
              <p:cNvSpPr txBox="1"/>
              <p:nvPr/>
            </p:nvSpPr>
            <p:spPr>
              <a:xfrm>
                <a:off x="4172023" y="2631223"/>
                <a:ext cx="3766992"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𝝁</m:t>
                      </m:r>
                      <m:r>
                        <a:rPr lang="en-US" altLang="zh-CN" b="1"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𝜇</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𝑚</m:t>
                              </m:r>
                            </m:sub>
                          </m:sSub>
                          <m:r>
                            <a:rPr lang="en-US" altLang="zh-CN" i="1">
                              <a:latin typeface="Cambria Math" panose="02040503050406030204" pitchFamily="18" charset="0"/>
                            </a:rPr>
                            <m:t>)</m:t>
                          </m:r>
                        </m:e>
                        <m:sup>
                          <m:r>
                            <m:rPr>
                              <m:sty m:val="p"/>
                            </m:rPr>
                            <a:rPr lang="en-US" altLang="zh-CN">
                              <a:latin typeface="Cambria Math" panose="02040503050406030204" pitchFamily="18" charset="0"/>
                              <a:cs typeface="Times New Roman" panose="02020603050405020304" pitchFamily="18" charset="0"/>
                            </a:rPr>
                            <m:t>T</m:t>
                          </m:r>
                        </m:sup>
                      </m:sSup>
                    </m:oMath>
                  </m:oMathPara>
                </a14:m>
                <a:endParaRPr lang="zh-CN" altLang="en-US" dirty="0"/>
              </a:p>
            </p:txBody>
          </p:sp>
        </mc:Choice>
        <mc:Fallback xmlns="">
          <p:sp>
            <p:nvSpPr>
              <p:cNvPr id="3" name="文本框 2">
                <a:extLst>
                  <a:ext uri="{FF2B5EF4-FFF2-40B4-BE49-F238E27FC236}">
                    <a16:creationId xmlns:a16="http://schemas.microsoft.com/office/drawing/2014/main" id="{07FC079F-156A-5544-6264-A53BDA8FE9E6}"/>
                  </a:ext>
                </a:extLst>
              </p:cNvPr>
              <p:cNvSpPr txBox="1">
                <a:spLocks noRot="1" noChangeAspect="1" noMove="1" noResize="1" noEditPoints="1" noAdjustHandles="1" noChangeArrowheads="1" noChangeShapeType="1" noTextEdit="1"/>
              </p:cNvSpPr>
              <p:nvPr/>
            </p:nvSpPr>
            <p:spPr>
              <a:xfrm>
                <a:off x="4172023" y="2631223"/>
                <a:ext cx="3766992" cy="375872"/>
              </a:xfrm>
              <a:prstGeom prst="rect">
                <a:avLst/>
              </a:prstGeom>
              <a:blipFill>
                <a:blip r:embed="rId4"/>
                <a:stretch>
                  <a:fillRect l="-1294" r="-324" b="-377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870DA37-B5A2-0A1E-F8D2-41FB6B201CB2}"/>
                  </a:ext>
                </a:extLst>
              </p:cNvPr>
              <p:cNvSpPr txBox="1"/>
              <p:nvPr/>
            </p:nvSpPr>
            <p:spPr>
              <a:xfrm>
                <a:off x="393539" y="3172767"/>
                <a:ext cx="2249334" cy="461665"/>
              </a:xfrm>
              <a:prstGeom prst="rect">
                <a:avLst/>
              </a:prstGeom>
              <a:noFill/>
            </p:spPr>
            <p:txBody>
              <a:bodyPr wrap="none" rtlCol="0">
                <a:spAutoFit/>
              </a:bodyPr>
              <a:lstStyle/>
              <a:p>
                <a:r>
                  <a:rPr lang="zh-CN" altLang="en-US" dirty="0"/>
                  <a:t>协方差矩阵是</a:t>
                </a:r>
                <a14:m>
                  <m:oMath xmlns:m="http://schemas.openxmlformats.org/officeDocument/2006/math">
                    <m:r>
                      <a:rPr lang="zh-CN" altLang="en-US" i="1" smtClean="0">
                        <a:latin typeface="Cambria Math" panose="02040503050406030204" pitchFamily="18" charset="0"/>
                      </a:rPr>
                      <m:t>∑</m:t>
                    </m:r>
                  </m:oMath>
                </a14:m>
                <a:endParaRPr lang="zh-CN" altLang="en-US" dirty="0"/>
              </a:p>
            </p:txBody>
          </p:sp>
        </mc:Choice>
        <mc:Fallback xmlns="">
          <p:sp>
            <p:nvSpPr>
              <p:cNvPr id="5" name="文本框 4">
                <a:extLst>
                  <a:ext uri="{FF2B5EF4-FFF2-40B4-BE49-F238E27FC236}">
                    <a16:creationId xmlns:a16="http://schemas.microsoft.com/office/drawing/2014/main" id="{0870DA37-B5A2-0A1E-F8D2-41FB6B201CB2}"/>
                  </a:ext>
                </a:extLst>
              </p:cNvPr>
              <p:cNvSpPr txBox="1">
                <a:spLocks noRot="1" noChangeAspect="1" noMove="1" noResize="1" noEditPoints="1" noAdjustHandles="1" noChangeArrowheads="1" noChangeShapeType="1" noTextEdit="1"/>
              </p:cNvSpPr>
              <p:nvPr/>
            </p:nvSpPr>
            <p:spPr>
              <a:xfrm>
                <a:off x="393539" y="3172767"/>
                <a:ext cx="2249334" cy="461665"/>
              </a:xfrm>
              <a:prstGeom prst="rect">
                <a:avLst/>
              </a:prstGeom>
              <a:blipFill>
                <a:blip r:embed="rId5"/>
                <a:stretch>
                  <a:fillRect l="-4336" t="-10526" r="-1084"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EDC36AA-A253-43BF-318A-4D55C8B0812E}"/>
                  </a:ext>
                </a:extLst>
              </p:cNvPr>
              <p:cNvSpPr txBox="1"/>
              <p:nvPr/>
            </p:nvSpPr>
            <p:spPr>
              <a:xfrm>
                <a:off x="3836357" y="3767469"/>
                <a:ext cx="4838696" cy="376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1" i="1" smtClean="0">
                          <a:latin typeface="Cambria Math" panose="02040503050406030204" pitchFamily="18" charset="0"/>
                        </a:rPr>
                        <m:t>=</m:t>
                      </m:r>
                      <m:r>
                        <a:rPr lang="en-US" altLang="zh-CN" b="0" i="1" smtClean="0">
                          <a:latin typeface="Cambria Math" panose="02040503050406030204" pitchFamily="18" charset="0"/>
                        </a:rPr>
                        <m:t>𝑐𝑜𝑣</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a:latin typeface="Cambria Math" panose="02040503050406030204" pitchFamily="18" charset="0"/>
                            </a:rPr>
                            <m:t>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d>
                            <m:dPr>
                              <m:ctrlPr>
                                <a:rPr lang="en-US" altLang="zh-CN" b="0" i="1" smtClean="0">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𝒙</m:t>
                              </m:r>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𝜇</m:t>
                              </m:r>
                            </m:e>
                          </m:d>
                          <m:d>
                            <m:dPr>
                              <m:ctrlPr>
                                <a:rPr lang="en-US" altLang="zh-CN" b="0" i="1" smtClean="0">
                                  <a:latin typeface="Cambria Math" panose="02040503050406030204" pitchFamily="18" charset="0"/>
                                  <a:cs typeface="Times New Roman" panose="02020603050405020304" pitchFamily="18" charset="0"/>
                                </a:rPr>
                              </m:ctrlPr>
                            </m:dPr>
                            <m:e>
                              <m:r>
                                <a:rPr lang="en-US" altLang="zh-CN" b="1" i="1" smtClean="0">
                                  <a:latin typeface="Cambria Math" panose="02040503050406030204" pitchFamily="18" charset="0"/>
                                  <a:cs typeface="Times New Roman" panose="02020603050405020304" pitchFamily="18" charset="0"/>
                                </a:rPr>
                                <m:t>𝒙</m:t>
                              </m:r>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𝜇</m:t>
                              </m:r>
                            </m:e>
                          </m:d>
                        </m:e>
                        <m:sup>
                          <m:r>
                            <m:rPr>
                              <m:sty m:val="p"/>
                            </m:rPr>
                            <a:rPr lang="en-US" altLang="zh-CN">
                              <a:latin typeface="Cambria Math" panose="02040503050406030204" pitchFamily="18" charset="0"/>
                              <a:cs typeface="Times New Roman" panose="02020603050405020304" pitchFamily="18" charset="0"/>
                            </a:rPr>
                            <m:t>T</m:t>
                          </m:r>
                        </m:sup>
                      </m:sSup>
                      <m:r>
                        <a:rPr lang="en-US" altLang="zh-CN" b="0" i="1"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2EDC36AA-A253-43BF-318A-4D55C8B0812E}"/>
                  </a:ext>
                </a:extLst>
              </p:cNvPr>
              <p:cNvSpPr txBox="1">
                <a:spLocks noRot="1" noChangeAspect="1" noMove="1" noResize="1" noEditPoints="1" noAdjustHandles="1" noChangeArrowheads="1" noChangeShapeType="1" noTextEdit="1"/>
              </p:cNvSpPr>
              <p:nvPr/>
            </p:nvSpPr>
            <p:spPr>
              <a:xfrm>
                <a:off x="3836357" y="3767469"/>
                <a:ext cx="4838696" cy="376385"/>
              </a:xfrm>
              <a:prstGeom prst="rect">
                <a:avLst/>
              </a:prstGeom>
              <a:blipFill>
                <a:blip r:embed="rId6"/>
                <a:stretch>
                  <a:fillRect l="-1511" r="-1763" b="-37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82A604-CB41-60B4-FEB1-49C6BB862C06}"/>
                  </a:ext>
                </a:extLst>
              </p:cNvPr>
              <p:cNvSpPr txBox="1"/>
              <p:nvPr/>
            </p:nvSpPr>
            <p:spPr>
              <a:xfrm>
                <a:off x="397384" y="4429318"/>
                <a:ext cx="9532610" cy="468205"/>
              </a:xfrm>
              <a:prstGeom prst="rect">
                <a:avLst/>
              </a:prstGeom>
              <a:noFill/>
            </p:spPr>
            <p:txBody>
              <a:bodyPr wrap="none" rtlCol="0">
                <a:spAutoFit/>
              </a:bodyPr>
              <a:lstStyle/>
              <a:p>
                <a:r>
                  <a:rPr lang="zh-CN" altLang="en-US" dirty="0"/>
                  <a:t>考虑由</a:t>
                </a:r>
                <a14:m>
                  <m:oMath xmlns:m="http://schemas.openxmlformats.org/officeDocument/2006/math">
                    <m:r>
                      <a:rPr lang="en-US" altLang="zh-CN" b="0" i="1" dirty="0" smtClean="0">
                        <a:latin typeface="Cambria Math" panose="02040503050406030204" pitchFamily="18" charset="0"/>
                        <a:ea typeface="+mj-ea"/>
                        <a:cs typeface="Times New Roman" panose="02020603050405020304" pitchFamily="18" charset="0"/>
                      </a:rPr>
                      <m:t>𝑚</m:t>
                    </m:r>
                  </m:oMath>
                </a14:m>
                <a:r>
                  <a:rPr lang="zh-CN" altLang="en-US" dirty="0">
                    <a:latin typeface="+mj-ea"/>
                    <a:ea typeface="+mj-ea"/>
                    <a:cs typeface="Times New Roman" panose="02020603050405020304" pitchFamily="18" charset="0"/>
                  </a:rPr>
                  <a:t>维随机变量</a:t>
                </a:r>
                <a14:m>
                  <m:oMath xmlns:m="http://schemas.openxmlformats.org/officeDocument/2006/math">
                    <m:r>
                      <a:rPr lang="en-US" altLang="zh-CN" b="1" i="1">
                        <a:latin typeface="Cambria Math" panose="02040503050406030204" pitchFamily="18" charset="0"/>
                      </a:rPr>
                      <m:t>𝒙</m:t>
                    </m:r>
                  </m:oMath>
                </a14:m>
                <a:r>
                  <a:rPr lang="zh-CN" altLang="en-US" dirty="0"/>
                  <a:t>到</a:t>
                </a:r>
                <a14:m>
                  <m:oMath xmlns:m="http://schemas.openxmlformats.org/officeDocument/2006/math">
                    <m:r>
                      <a:rPr lang="en-US" altLang="zh-CN" b="0" i="1" dirty="0" smtClean="0">
                        <a:latin typeface="Cambria Math" panose="02040503050406030204" pitchFamily="18" charset="0"/>
                      </a:rPr>
                      <m:t>𝑚</m:t>
                    </m:r>
                  </m:oMath>
                </a14:m>
                <a:r>
                  <a:rPr lang="zh-CN" altLang="en-US" dirty="0"/>
                  <a:t>维随机变量</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𝑚</m:t>
                            </m:r>
                          </m:sub>
                        </m:sSub>
                        <m:r>
                          <a:rPr lang="en-US" altLang="zh-CN" i="1">
                            <a:latin typeface="Cambria Math" panose="02040503050406030204" pitchFamily="18" charset="0"/>
                          </a:rPr>
                          <m:t>)</m:t>
                        </m:r>
                      </m:e>
                      <m:sup>
                        <m:r>
                          <m:rPr>
                            <m:sty m:val="p"/>
                          </m:rPr>
                          <a:rPr lang="en-US" altLang="zh-CN">
                            <a:latin typeface="Cambria Math" panose="02040503050406030204" pitchFamily="18" charset="0"/>
                            <a:cs typeface="Times New Roman" panose="02020603050405020304" pitchFamily="18" charset="0"/>
                          </a:rPr>
                          <m:t>T</m:t>
                        </m:r>
                      </m:sup>
                    </m:sSup>
                  </m:oMath>
                </a14:m>
                <a:r>
                  <a:rPr lang="zh-CN" altLang="en-US" dirty="0"/>
                  <a:t>的线性变换</a:t>
                </a:r>
              </a:p>
            </p:txBody>
          </p:sp>
        </mc:Choice>
        <mc:Fallback xmlns="">
          <p:sp>
            <p:nvSpPr>
              <p:cNvPr id="7" name="文本框 6">
                <a:extLst>
                  <a:ext uri="{FF2B5EF4-FFF2-40B4-BE49-F238E27FC236}">
                    <a16:creationId xmlns:a16="http://schemas.microsoft.com/office/drawing/2014/main" id="{0482A604-CB41-60B4-FEB1-49C6BB862C06}"/>
                  </a:ext>
                </a:extLst>
              </p:cNvPr>
              <p:cNvSpPr txBox="1">
                <a:spLocks noRot="1" noChangeAspect="1" noMove="1" noResize="1" noEditPoints="1" noAdjustHandles="1" noChangeArrowheads="1" noChangeShapeType="1" noTextEdit="1"/>
              </p:cNvSpPr>
              <p:nvPr/>
            </p:nvSpPr>
            <p:spPr>
              <a:xfrm>
                <a:off x="397384" y="4429318"/>
                <a:ext cx="9532610" cy="468205"/>
              </a:xfrm>
              <a:prstGeom prst="rect">
                <a:avLst/>
              </a:prstGeom>
              <a:blipFill>
                <a:blip r:embed="rId7"/>
                <a:stretch>
                  <a:fillRect l="-959"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40788E6-36B0-2A77-B7BC-E3432AE5957A}"/>
                  </a:ext>
                </a:extLst>
              </p:cNvPr>
              <p:cNvSpPr txBox="1"/>
              <p:nvPr/>
            </p:nvSpPr>
            <p:spPr>
              <a:xfrm>
                <a:off x="3208670" y="5018867"/>
                <a:ext cx="6094070" cy="468205"/>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𝑖</m:t>
                        </m:r>
                      </m:sub>
                    </m:sSub>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𝑖</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2</m:t>
                        </m:r>
                      </m:sub>
                    </m:sSub>
                  </m:oMath>
                </a14:m>
                <a:r>
                  <a:rPr lang="en-US" altLang="zh-CN" dirty="0"/>
                  <a:t>+…+</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cs typeface="Times New Roman" panose="02020603050405020304" pitchFamily="18" charset="0"/>
                          </a:rPr>
                          <m:t>𝑖</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𝑚</m:t>
                        </m:r>
                      </m:sub>
                    </m:sSub>
                  </m:oMath>
                </a14:m>
                <a:endParaRPr lang="zh-CN" altLang="en-US" dirty="0"/>
              </a:p>
            </p:txBody>
          </p:sp>
        </mc:Choice>
        <mc:Fallback xmlns="">
          <p:sp>
            <p:nvSpPr>
              <p:cNvPr id="9" name="文本框 8">
                <a:extLst>
                  <a:ext uri="{FF2B5EF4-FFF2-40B4-BE49-F238E27FC236}">
                    <a16:creationId xmlns:a16="http://schemas.microsoft.com/office/drawing/2014/main" id="{240788E6-36B0-2A77-B7BC-E3432AE5957A}"/>
                  </a:ext>
                </a:extLst>
              </p:cNvPr>
              <p:cNvSpPr txBox="1">
                <a:spLocks noRot="1" noChangeAspect="1" noMove="1" noResize="1" noEditPoints="1" noAdjustHandles="1" noChangeArrowheads="1" noChangeShapeType="1" noTextEdit="1"/>
              </p:cNvSpPr>
              <p:nvPr/>
            </p:nvSpPr>
            <p:spPr>
              <a:xfrm>
                <a:off x="3208670" y="5018867"/>
                <a:ext cx="6094070" cy="468205"/>
              </a:xfrm>
              <a:prstGeom prst="rect">
                <a:avLst/>
              </a:prstGeom>
              <a:blipFill>
                <a:blip r:embed="rId8"/>
                <a:stretch>
                  <a:fillRect l="-300" t="-7792" b="-29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6E64BA-B25B-EAF2-D004-1694E26A4ECC}"/>
                  </a:ext>
                </a:extLst>
              </p:cNvPr>
              <p:cNvSpPr txBox="1"/>
              <p:nvPr/>
            </p:nvSpPr>
            <p:spPr>
              <a:xfrm>
                <a:off x="393539" y="5719345"/>
                <a:ext cx="5824928" cy="468205"/>
              </a:xfrm>
              <a:prstGeom prst="rect">
                <a:avLst/>
              </a:prstGeom>
              <a:noFill/>
            </p:spPr>
            <p:txBody>
              <a:bodyPr wrap="none" rtlCol="0">
                <a:spAutoFit/>
              </a:bodyPr>
              <a:lstStyle/>
              <a:p>
                <a:r>
                  <a:rPr lang="zh-CN" altLang="en-US" dirty="0"/>
                  <a:t>其中</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0" i="1" smtClean="0">
                        <a:latin typeface="Cambria Math" panose="02040503050406030204" pitchFamily="18" charset="0"/>
                        <a:cs typeface="Times New Roman" panose="02020603050405020304" pitchFamily="18" charset="0"/>
                      </a:rPr>
                      <m:t>=</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cs typeface="Times New Roman" panose="02020603050405020304" pitchFamily="18" charset="0"/>
                              </a:rPr>
                              <m:t>𝑖</m:t>
                            </m:r>
                          </m:sub>
                        </m:sSub>
                      </m:e>
                    </m:d>
                  </m:oMath>
                </a14:m>
                <a:r>
                  <a:rPr lang="zh-CN" altLang="en-US" dirty="0"/>
                  <a:t>，</a:t>
                </a:r>
                <a14:m>
                  <m:oMath xmlns:m="http://schemas.openxmlformats.org/officeDocument/2006/math">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𝑚</m:t>
                    </m:r>
                  </m:oMath>
                </a14:m>
                <a:endParaRPr lang="zh-CN" altLang="en-US" dirty="0"/>
              </a:p>
            </p:txBody>
          </p:sp>
        </mc:Choice>
        <mc:Fallback xmlns="">
          <p:sp>
            <p:nvSpPr>
              <p:cNvPr id="10" name="文本框 9">
                <a:extLst>
                  <a:ext uri="{FF2B5EF4-FFF2-40B4-BE49-F238E27FC236}">
                    <a16:creationId xmlns:a16="http://schemas.microsoft.com/office/drawing/2014/main" id="{246E64BA-B25B-EAF2-D004-1694E26A4ECC}"/>
                  </a:ext>
                </a:extLst>
              </p:cNvPr>
              <p:cNvSpPr txBox="1">
                <a:spLocks noRot="1" noChangeAspect="1" noMove="1" noResize="1" noEditPoints="1" noAdjustHandles="1" noChangeArrowheads="1" noChangeShapeType="1" noTextEdit="1"/>
              </p:cNvSpPr>
              <p:nvPr/>
            </p:nvSpPr>
            <p:spPr>
              <a:xfrm>
                <a:off x="393539" y="5719345"/>
                <a:ext cx="5824928" cy="468205"/>
              </a:xfrm>
              <a:prstGeom prst="rect">
                <a:avLst/>
              </a:prstGeom>
              <a:blipFill>
                <a:blip r:embed="rId9"/>
                <a:stretch>
                  <a:fillRect l="-1675" t="-9091"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5470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587469"/>
          </a:xfrm>
          <a:prstGeom prst="rect">
            <a:avLst/>
          </a:prstGeom>
          <a:noFill/>
        </p:spPr>
        <p:txBody>
          <a:bodyPr wrap="square">
            <a:spAutoFit/>
          </a:bodyPr>
          <a:lstStyle/>
          <a:p>
            <a:pPr>
              <a:lnSpc>
                <a:spcPct val="150000"/>
              </a:lnSpc>
              <a:spcBef>
                <a:spcPts val="900"/>
              </a:spcBef>
              <a:spcAft>
                <a:spcPts val="900"/>
              </a:spcAft>
            </a:pPr>
            <a:r>
              <a:rPr lang="zh-CN" altLang="en-US" dirty="0">
                <a:ea typeface="+mj-ea"/>
                <a:cs typeface="Times New Roman" panose="02020603050405020304" pitchFamily="18" charset="0"/>
              </a:rPr>
              <a:t>由随机变量的性质可知，</a:t>
            </a:r>
            <a:endParaRPr lang="en-US" altLang="zh-CN" b="1" dirty="0">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7FC079F-156A-5544-6264-A53BDA8FE9E6}"/>
                  </a:ext>
                </a:extLst>
              </p:cNvPr>
              <p:cNvSpPr txBox="1"/>
              <p:nvPr/>
            </p:nvSpPr>
            <p:spPr>
              <a:xfrm>
                <a:off x="4212504" y="2003834"/>
                <a:ext cx="3555460" cy="396968"/>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oMath>
                </a14:m>
                <a:r>
                  <a:rPr lang="zh-CN" altLang="en-US" dirty="0"/>
                  <a:t> ，</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3" name="文本框 2">
                <a:extLst>
                  <a:ext uri="{FF2B5EF4-FFF2-40B4-BE49-F238E27FC236}">
                    <a16:creationId xmlns:a16="http://schemas.microsoft.com/office/drawing/2014/main" id="{07FC079F-156A-5544-6264-A53BDA8FE9E6}"/>
                  </a:ext>
                </a:extLst>
              </p:cNvPr>
              <p:cNvSpPr txBox="1">
                <a:spLocks noRot="1" noChangeAspect="1" noMove="1" noResize="1" noEditPoints="1" noAdjustHandles="1" noChangeArrowheads="1" noChangeShapeType="1" noTextEdit="1"/>
              </p:cNvSpPr>
              <p:nvPr/>
            </p:nvSpPr>
            <p:spPr>
              <a:xfrm>
                <a:off x="4212504" y="2003834"/>
                <a:ext cx="3555460" cy="396968"/>
              </a:xfrm>
              <a:prstGeom prst="rect">
                <a:avLst/>
              </a:prstGeom>
              <a:blipFill>
                <a:blip r:embed="rId3"/>
                <a:stretch>
                  <a:fillRect t="-18462" b="-4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321B78D-B4A6-D351-9E56-D2C6401970F4}"/>
                  </a:ext>
                </a:extLst>
              </p:cNvPr>
              <p:cNvSpPr txBox="1"/>
              <p:nvPr/>
            </p:nvSpPr>
            <p:spPr>
              <a:xfrm>
                <a:off x="3969436" y="2850714"/>
                <a:ext cx="4445897" cy="396968"/>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oMath>
                </a14:m>
                <a:r>
                  <a:rPr lang="zh-CN" altLang="en-US" dirty="0"/>
                  <a:t> ，</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8" name="文本框 7">
                <a:extLst>
                  <a:ext uri="{FF2B5EF4-FFF2-40B4-BE49-F238E27FC236}">
                    <a16:creationId xmlns:a16="http://schemas.microsoft.com/office/drawing/2014/main" id="{2321B78D-B4A6-D351-9E56-D2C6401970F4}"/>
                  </a:ext>
                </a:extLst>
              </p:cNvPr>
              <p:cNvSpPr txBox="1">
                <a:spLocks noRot="1" noChangeAspect="1" noMove="1" noResize="1" noEditPoints="1" noAdjustHandles="1" noChangeArrowheads="1" noChangeShapeType="1" noTextEdit="1"/>
              </p:cNvSpPr>
              <p:nvPr/>
            </p:nvSpPr>
            <p:spPr>
              <a:xfrm>
                <a:off x="3969436" y="2850714"/>
                <a:ext cx="4445897" cy="396968"/>
              </a:xfrm>
              <a:prstGeom prst="rect">
                <a:avLst/>
              </a:prstGeom>
              <a:blipFill>
                <a:blip r:embed="rId4"/>
                <a:stretch>
                  <a:fillRect t="-18462" b="-4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28AF0E6-A9B3-ABAC-2F81-90160DDA052D}"/>
                  </a:ext>
                </a:extLst>
              </p:cNvPr>
              <p:cNvSpPr txBox="1"/>
              <p:nvPr/>
            </p:nvSpPr>
            <p:spPr>
              <a:xfrm>
                <a:off x="3969435" y="3737374"/>
                <a:ext cx="6890925" cy="426463"/>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𝑐𝑜𝑣</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𝑗</m:t>
                            </m:r>
                          </m:sub>
                        </m:sSub>
                      </m:e>
                    </m:nary>
                  </m:oMath>
                </a14:m>
                <a:r>
                  <a:rPr lang="zh-CN" altLang="en-US" dirty="0"/>
                  <a:t> ，</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r>
                  <a:rPr lang="zh-CN" altLang="en-US" dirty="0"/>
                  <a:t>，</a:t>
                </a:r>
                <a:r>
                  <a:rPr lang="en-US" altLang="zh-CN" i="1" dirty="0"/>
                  <a:t> </a:t>
                </a:r>
                <a14:m>
                  <m:oMath xmlns:m="http://schemas.openxmlformats.org/officeDocument/2006/math">
                    <m:r>
                      <a:rPr lang="en-US" altLang="zh-CN" b="0" i="1" dirty="0" smtClean="0">
                        <a:latin typeface="Cambria Math" panose="02040503050406030204" pitchFamily="18" charset="0"/>
                      </a:rPr>
                      <m:t>𝑗</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11" name="文本框 10">
                <a:extLst>
                  <a:ext uri="{FF2B5EF4-FFF2-40B4-BE49-F238E27FC236}">
                    <a16:creationId xmlns:a16="http://schemas.microsoft.com/office/drawing/2014/main" id="{028AF0E6-A9B3-ABAC-2F81-90160DDA052D}"/>
                  </a:ext>
                </a:extLst>
              </p:cNvPr>
              <p:cNvSpPr txBox="1">
                <a:spLocks noRot="1" noChangeAspect="1" noMove="1" noResize="1" noEditPoints="1" noAdjustHandles="1" noChangeArrowheads="1" noChangeShapeType="1" noTextEdit="1"/>
              </p:cNvSpPr>
              <p:nvPr/>
            </p:nvSpPr>
            <p:spPr>
              <a:xfrm>
                <a:off x="3969435" y="3737374"/>
                <a:ext cx="6890925" cy="426463"/>
              </a:xfrm>
              <a:prstGeom prst="rect">
                <a:avLst/>
              </a:prstGeom>
              <a:blipFill>
                <a:blip r:embed="rId5"/>
                <a:stretch>
                  <a:fillRect t="-15714" b="-3571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68768B6-6F71-3C9A-A1D8-2AD0B7E78AA8}"/>
              </a:ext>
            </a:extLst>
          </p:cNvPr>
          <p:cNvSpPr txBox="1"/>
          <p:nvPr/>
        </p:nvSpPr>
        <p:spPr>
          <a:xfrm>
            <a:off x="393539" y="4676172"/>
            <a:ext cx="11423811" cy="1134413"/>
          </a:xfrm>
          <a:prstGeom prst="rect">
            <a:avLst/>
          </a:prstGeom>
          <a:noFill/>
        </p:spPr>
        <p:txBody>
          <a:bodyPr wrap="square" rtlCol="0">
            <a:spAutoFit/>
          </a:bodyPr>
          <a:lstStyle/>
          <a:p>
            <a:pPr indent="457200">
              <a:lnSpc>
                <a:spcPct val="150000"/>
              </a:lnSpc>
            </a:pPr>
            <a:r>
              <a:rPr lang="zh-CN" altLang="en-US" dirty="0"/>
              <a:t>在数据总体（</a:t>
            </a:r>
            <a:r>
              <a:rPr lang="en-US" altLang="zh-CN" dirty="0"/>
              <a:t>population</a:t>
            </a:r>
            <a:r>
              <a:rPr lang="zh-CN" altLang="en-US" dirty="0"/>
              <a:t>）上进行的主成分分析称为</a:t>
            </a:r>
            <a:r>
              <a:rPr lang="zh-CN" altLang="en-US" b="1" dirty="0"/>
              <a:t>总体主成分分析</a:t>
            </a:r>
            <a:r>
              <a:rPr lang="zh-CN" altLang="en-US" dirty="0"/>
              <a:t>，在有限样本上进行的主成分分析称为</a:t>
            </a:r>
            <a:r>
              <a:rPr lang="zh-CN" altLang="en-US" b="1" dirty="0"/>
              <a:t>样本主成分分析</a:t>
            </a:r>
            <a:r>
              <a:rPr lang="zh-CN" altLang="en-US" dirty="0"/>
              <a:t>，前者是后者的基础。</a:t>
            </a:r>
          </a:p>
        </p:txBody>
      </p:sp>
    </p:spTree>
    <p:extLst>
      <p:ext uri="{BB962C8B-B14F-4D97-AF65-F5344CB8AC3E}">
        <p14:creationId xmlns:p14="http://schemas.microsoft.com/office/powerpoint/2010/main" val="3135902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5148589"/>
              </a:xfrm>
              <a:prstGeom prst="rect">
                <a:avLst/>
              </a:prstGeom>
              <a:noFill/>
            </p:spPr>
            <p:txBody>
              <a:bodyPr wrap="square">
                <a:spAutoFit/>
              </a:bodyPr>
              <a:lstStyle/>
              <a:p>
                <a:pPr>
                  <a:lnSpc>
                    <a:spcPct val="150000"/>
                  </a:lnSpc>
                  <a:spcBef>
                    <a:spcPts val="0"/>
                  </a:spcBef>
                  <a:spcAft>
                    <a:spcPts val="0"/>
                  </a:spcAft>
                </a:pPr>
                <a:r>
                  <a:rPr lang="zh-CN" altLang="en-US" b="1" dirty="0">
                    <a:latin typeface="+mj-ea"/>
                    <a:ea typeface="+mj-ea"/>
                    <a:cs typeface="Times New Roman" panose="02020603050405020304" pitchFamily="18" charset="0"/>
                  </a:rPr>
                  <a:t>总体主成分</a:t>
                </a:r>
                <a:endParaRPr lang="en-US" altLang="zh-CN" b="1" dirty="0">
                  <a:latin typeface="+mj-ea"/>
                  <a:ea typeface="+mj-ea"/>
                  <a:cs typeface="Times New Roman" panose="02020603050405020304" pitchFamily="18" charset="0"/>
                </a:endParaRPr>
              </a:p>
              <a:p>
                <a:pPr indent="457200">
                  <a:lnSpc>
                    <a:spcPct val="150000"/>
                  </a:lnSpc>
                  <a:spcBef>
                    <a:spcPts val="0"/>
                  </a:spcBef>
                  <a:spcAft>
                    <a:spcPts val="0"/>
                  </a:spcAft>
                </a:pPr>
                <a:r>
                  <a:rPr lang="zh-CN" altLang="en-US" dirty="0">
                    <a:latin typeface="+mj-ea"/>
                    <a:ea typeface="+mj-ea"/>
                    <a:cs typeface="Times New Roman" panose="02020603050405020304" pitchFamily="18" charset="0"/>
                  </a:rPr>
                  <a:t>给定一个的</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𝑖</m:t>
                        </m:r>
                      </m:sub>
                    </m:sSub>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cs typeface="Times New Roman" panose="02020603050405020304" pitchFamily="18" charset="0"/>
                          </a:rPr>
                          <m:t>𝑖</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2</m:t>
                        </m:r>
                      </m:sub>
                    </m:sSub>
                  </m:oMath>
                </a14:m>
                <a:r>
                  <a:rPr lang="en-US" altLang="zh-CN" dirty="0"/>
                  <a:t>+…+</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cs typeface="Times New Roman" panose="02020603050405020304" pitchFamily="18" charset="0"/>
                          </a:rPr>
                          <m:t>𝑖</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𝑚</m:t>
                        </m:r>
                      </m:sub>
                    </m:sSub>
                  </m:oMath>
                </a14:m>
                <a:r>
                  <a:rPr lang="zh-CN" altLang="en-US" dirty="0">
                    <a:latin typeface="+mj-ea"/>
                    <a:ea typeface="+mj-ea"/>
                    <a:cs typeface="Times New Roman" panose="02020603050405020304" pitchFamily="18" charset="0"/>
                  </a:rPr>
                  <a:t>的线性变换，如果他们满足下列条件：</a:t>
                </a:r>
                <a:endParaRPr lang="en-US" altLang="zh-CN" dirty="0">
                  <a:latin typeface="+mj-ea"/>
                  <a:ea typeface="+mj-ea"/>
                  <a:cs typeface="Times New Roman" panose="02020603050405020304" pitchFamily="18" charset="0"/>
                </a:endParaRPr>
              </a:p>
              <a:p>
                <a:pPr indent="457200">
                  <a:lnSpc>
                    <a:spcPct val="150000"/>
                  </a:lnSpc>
                  <a:spcBef>
                    <a:spcPts val="0"/>
                  </a:spcBef>
                  <a:spcAft>
                    <a:spcPts val="0"/>
                  </a:spcAft>
                </a:pPr>
                <a:r>
                  <a:rPr lang="zh-CN" altLang="en-US"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1</a:t>
                </a:r>
                <a:r>
                  <a:rPr lang="zh-CN" altLang="en-US" dirty="0">
                    <a:latin typeface="+mj-ea"/>
                    <a:ea typeface="+mj-ea"/>
                    <a:cs typeface="Times New Roman" panose="02020603050405020304" pitchFamily="18" charset="0"/>
                  </a:rPr>
                  <a:t>）系数向量</a:t>
                </a:r>
                <a14:m>
                  <m:oMath xmlns:m="http://schemas.openxmlformats.org/officeDocument/2006/math">
                    <m:sSubSup>
                      <m:sSubSupPr>
                        <m:ctrlPr>
                          <a:rPr lang="en-US" altLang="zh-CN" i="1" smtClean="0">
                            <a:latin typeface="Cambria Math" panose="02040503050406030204" pitchFamily="18" charset="0"/>
                            <a:ea typeface="+mj-ea"/>
                            <a:cs typeface="Times New Roman" panose="02020603050405020304" pitchFamily="18" charset="0"/>
                          </a:rPr>
                        </m:ctrlPr>
                      </m:sSubSupPr>
                      <m:e>
                        <m:r>
                          <a:rPr lang="zh-CN" altLang="en-US" i="1" smtClean="0">
                            <a:latin typeface="Cambria Math" panose="02040503050406030204" pitchFamily="18" charset="0"/>
                            <a:ea typeface="+mj-ea"/>
                            <a:cs typeface="Times New Roman" panose="02020603050405020304" pitchFamily="18" charset="0"/>
                          </a:rPr>
                          <m:t>𝛼</m:t>
                        </m:r>
                      </m:e>
                      <m:sub>
                        <m:r>
                          <a:rPr lang="en-US" altLang="zh-CN" b="0" i="1" smtClean="0">
                            <a:latin typeface="Cambria Math" panose="02040503050406030204" pitchFamily="18" charset="0"/>
                            <a:ea typeface="+mj-ea"/>
                            <a:cs typeface="Times New Roman" panose="020206030504050203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oMath>
                </a14:m>
                <a:r>
                  <a:rPr lang="zh-CN" altLang="en-US" dirty="0">
                    <a:latin typeface="+mj-ea"/>
                    <a:ea typeface="+mj-ea"/>
                    <a:cs typeface="Times New Roman" panose="02020603050405020304" pitchFamily="18" charset="0"/>
                  </a:rPr>
                  <a:t>是单位向量，即</a:t>
                </a:r>
                <a14:m>
                  <m:oMath xmlns:m="http://schemas.openxmlformats.org/officeDocument/2006/math">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=1</m:t>
                    </m:r>
                  </m:oMath>
                </a14:m>
                <a:r>
                  <a:rPr lang="zh-CN" altLang="en-US" dirty="0">
                    <a:latin typeface="+mj-ea"/>
                    <a:ea typeface="+mj-ea"/>
                    <a:cs typeface="Times New Roman" panose="02020603050405020304" pitchFamily="18" charset="0"/>
                  </a:rPr>
                  <a:t>，</a:t>
                </a:r>
                <a:r>
                  <a:rPr lang="en-US" altLang="zh-CN" dirty="0"/>
                  <a:t> </a:t>
                </a:r>
                <a14:m>
                  <m:oMath xmlns:m="http://schemas.openxmlformats.org/officeDocument/2006/math">
                    <m:r>
                      <a:rPr lang="en-US" altLang="zh-CN" i="1" dirty="0">
                        <a:latin typeface="Cambria Math" panose="02040503050406030204" pitchFamily="18" charset="0"/>
                      </a:rPr>
                      <m:t>𝑖</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a:p>
                <a:pPr indent="457200">
                  <a:lnSpc>
                    <a:spcPct val="150000"/>
                  </a:lnSpc>
                  <a:spcBef>
                    <a:spcPts val="0"/>
                  </a:spcBef>
                  <a:spcAft>
                    <a:spcPts val="0"/>
                  </a:spcAft>
                </a:pPr>
                <a:r>
                  <a:rPr lang="zh-CN" altLang="en-US"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2</a:t>
                </a:r>
                <a:r>
                  <a:rPr lang="zh-CN" altLang="en-US" dirty="0">
                    <a:latin typeface="+mj-ea"/>
                    <a:ea typeface="+mj-ea"/>
                    <a:cs typeface="Times New Roman" panose="02020603050405020304" pitchFamily="18" charset="0"/>
                  </a:rPr>
                  <a:t>）变量</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lang="zh-CN" altLang="en-US" dirty="0">
                    <a:latin typeface="+mj-ea"/>
                    <a:ea typeface="+mj-ea"/>
                    <a:cs typeface="Times New Roman" panose="02020603050405020304" pitchFamily="18" charset="0"/>
                  </a:rPr>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𝑗</m:t>
                        </m:r>
                      </m:sub>
                    </m:sSub>
                  </m:oMath>
                </a14:m>
                <a:r>
                  <a:rPr lang="zh-CN" altLang="en-US" dirty="0">
                    <a:latin typeface="+mj-ea"/>
                    <a:ea typeface="+mj-ea"/>
                    <a:cs typeface="Times New Roman" panose="02020603050405020304" pitchFamily="18" charset="0"/>
                  </a:rPr>
                  <a:t>互不相关，即</a:t>
                </a:r>
                <a14:m>
                  <m:oMath xmlns:m="http://schemas.openxmlformats.org/officeDocument/2006/math">
                    <m:r>
                      <a:rPr lang="en-US" altLang="zh-CN" i="1">
                        <a:latin typeface="Cambria Math" panose="02040503050406030204" pitchFamily="18" charset="0"/>
                      </a:rPr>
                      <m:t>𝑐𝑜𝑣</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d>
                    <m:r>
                      <a:rPr lang="en-US" altLang="zh-CN" b="0" i="0"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rPr>
                      <m:t>)</m:t>
                    </m:r>
                  </m:oMath>
                </a14:m>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a:p>
                <a:pPr indent="457200">
                  <a:lnSpc>
                    <a:spcPct val="150000"/>
                  </a:lnSpc>
                  <a:spcBef>
                    <a:spcPts val="0"/>
                  </a:spcBef>
                  <a:spcAft>
                    <a:spcPts val="0"/>
                  </a:spcAft>
                </a:pPr>
                <a:r>
                  <a:rPr lang="zh-CN" altLang="en-US"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3</a:t>
                </a:r>
                <a:r>
                  <a:rPr lang="zh-CN" altLang="en-US" dirty="0">
                    <a:latin typeface="+mj-ea"/>
                    <a:ea typeface="+mj-ea"/>
                    <a:cs typeface="Times New Roman" panose="02020603050405020304" pitchFamily="18" charset="0"/>
                  </a:rPr>
                  <a:t>）变量</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latin typeface="+mj-ea"/>
                    <a:ea typeface="+mj-ea"/>
                    <a:cs typeface="Times New Roman" panose="02020603050405020304" pitchFamily="18" charset="0"/>
                  </a:rPr>
                  <a:t>是</a:t>
                </a:r>
                <a14:m>
                  <m:oMath xmlns:m="http://schemas.openxmlformats.org/officeDocument/2006/math">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的所有线性变换中方差最大的；</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oMath>
                </a14:m>
                <a:r>
                  <a:rPr lang="zh-CN" altLang="en-US" dirty="0">
                    <a:latin typeface="+mj-ea"/>
                    <a:ea typeface="+mj-ea"/>
                    <a:cs typeface="Times New Roman" panose="02020603050405020304" pitchFamily="18" charset="0"/>
                  </a:rPr>
                  <a:t>是与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a14:m>
                <a:r>
                  <a:rPr lang="zh-CN" altLang="en-US" dirty="0">
                    <a:latin typeface="+mj-ea"/>
                    <a:ea typeface="+mj-ea"/>
                    <a:cs typeface="Times New Roman" panose="02020603050405020304" pitchFamily="18" charset="0"/>
                  </a:rPr>
                  <a:t>不相关的</a:t>
                </a:r>
                <a14:m>
                  <m:oMath xmlns:m="http://schemas.openxmlformats.org/officeDocument/2006/math">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的所有线性变换中方差最大的；一般地，</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latin typeface="+mj-ea"/>
                    <a:ea typeface="+mj-ea"/>
                    <a:cs typeface="Times New Roman" panose="02020603050405020304" pitchFamily="18" charset="0"/>
                  </a:rPr>
                  <a:t>是与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smtClean="0">
                        <a:latin typeface="Cambria Math" panose="02040503050406030204" pitchFamily="18" charset="0"/>
                        <a:ea typeface="+mj-ea"/>
                        <a:cs typeface="Times New Roman" panose="02020603050405020304" pitchFamily="18" charset="0"/>
                      </a:rPr>
                      <m:t>,…</m:t>
                    </m:r>
                    <m:r>
                      <a:rPr lang="en-US" altLang="zh-CN" b="0" i="1" dirty="0" smtClean="0">
                        <a:latin typeface="Cambria Math" panose="02040503050406030204" pitchFamily="18" charset="0"/>
                        <a:ea typeface="+mj-ea"/>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=1,2,…,</m:t>
                    </m:r>
                    <m:r>
                      <a:rPr lang="en-US" altLang="zh-CN" i="1" dirty="0">
                        <a:latin typeface="Cambria Math" panose="02040503050406030204" pitchFamily="18" charset="0"/>
                      </a:rPr>
                      <m:t>𝑚</m:t>
                    </m:r>
                    <m:r>
                      <a:rPr lang="en-US" altLang="zh-CN" b="0" i="1" smtClean="0">
                        <a:latin typeface="Cambria Math" panose="02040503050406030204" pitchFamily="18" charset="0"/>
                      </a:rPr>
                      <m:t>)</m:t>
                    </m:r>
                  </m:oMath>
                </a14:m>
                <a:r>
                  <a:rPr lang="zh-CN" altLang="en-US" dirty="0">
                    <a:latin typeface="+mj-ea"/>
                    <a:ea typeface="+mj-ea"/>
                    <a:cs typeface="Times New Roman" panose="02020603050405020304" pitchFamily="18" charset="0"/>
                  </a:rPr>
                  <a:t>都不相关的</a:t>
                </a:r>
                <a14:m>
                  <m:oMath xmlns:m="http://schemas.openxmlformats.org/officeDocument/2006/math">
                    <m:r>
                      <a:rPr lang="en-US" altLang="zh-CN" b="1" i="1">
                        <a:latin typeface="Cambria Math" panose="02040503050406030204" pitchFamily="18" charset="0"/>
                      </a:rPr>
                      <m:t>𝒙</m:t>
                    </m:r>
                  </m:oMath>
                </a14:m>
                <a:r>
                  <a:rPr lang="zh-CN" altLang="en-US" dirty="0">
                    <a:latin typeface="+mj-ea"/>
                    <a:cs typeface="Times New Roman" panose="02020603050405020304" pitchFamily="18" charset="0"/>
                  </a:rPr>
                  <a:t>的所有线性变换中方差最大的；这时分别称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𝑚</m:t>
                        </m:r>
                      </m:sub>
                    </m:sSub>
                  </m:oMath>
                </a14:m>
                <a:r>
                  <a:rPr lang="zh-CN" altLang="en-US" dirty="0">
                    <a:latin typeface="+mj-ea"/>
                    <a:ea typeface="+mj-ea"/>
                    <a:cs typeface="Times New Roman" panose="02020603050405020304" pitchFamily="18" charset="0"/>
                  </a:rPr>
                  <a:t>为</a:t>
                </a:r>
                <a14:m>
                  <m:oMath xmlns:m="http://schemas.openxmlformats.org/officeDocument/2006/math">
                    <m:r>
                      <a:rPr lang="en-US" altLang="zh-CN" b="1" i="1">
                        <a:latin typeface="Cambria Math" panose="02040503050406030204" pitchFamily="18" charset="0"/>
                      </a:rPr>
                      <m:t>𝒙</m:t>
                    </m:r>
                  </m:oMath>
                </a14:m>
                <a:r>
                  <a:rPr lang="zh-CN" altLang="en-US" dirty="0">
                    <a:latin typeface="+mj-ea"/>
                    <a:cs typeface="Times New Roman" panose="02020603050405020304" pitchFamily="18" charset="0"/>
                  </a:rPr>
                  <a:t>的第一主成分、第二主成分、</a:t>
                </a:r>
                <a:r>
                  <a:rPr lang="en-US" altLang="zh-CN" dirty="0">
                    <a:latin typeface="+mj-ea"/>
                    <a:cs typeface="Times New Roman" panose="02020603050405020304" pitchFamily="18" charset="0"/>
                  </a:rPr>
                  <a:t>…</a:t>
                </a:r>
                <a:r>
                  <a:rPr lang="zh-CN" altLang="en-US" dirty="0">
                    <a:latin typeface="+mj-ea"/>
                    <a:cs typeface="Times New Roman" panose="02020603050405020304" pitchFamily="18" charset="0"/>
                  </a:rPr>
                  <a:t>、第</a:t>
                </a:r>
                <a14:m>
                  <m:oMath xmlns:m="http://schemas.openxmlformats.org/officeDocument/2006/math">
                    <m:r>
                      <a:rPr lang="en-US" altLang="zh-CN" i="1" dirty="0">
                        <a:latin typeface="Cambria Math" panose="02040503050406030204" pitchFamily="18" charset="0"/>
                      </a:rPr>
                      <m:t>𝑚</m:t>
                    </m:r>
                  </m:oMath>
                </a14:m>
                <a:r>
                  <a:rPr lang="zh-CN" altLang="en-US" dirty="0">
                    <a:latin typeface="+mj-ea"/>
                    <a:cs typeface="Times New Roman" panose="02020603050405020304" pitchFamily="18" charset="0"/>
                  </a:rPr>
                  <a:t>主成分。</a:t>
                </a:r>
                <a:endParaRPr lang="en-US" altLang="zh-CN"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393539" y="1295021"/>
                <a:ext cx="11423811" cy="5148589"/>
              </a:xfrm>
              <a:prstGeom prst="rect">
                <a:avLst/>
              </a:prstGeom>
              <a:blipFill>
                <a:blip r:embed="rId3"/>
                <a:stretch>
                  <a:fillRect l="-854" r="-534" b="-17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328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1135054"/>
              </a:xfrm>
              <a:prstGeom prst="rect">
                <a:avLst/>
              </a:prstGeom>
              <a:noFill/>
            </p:spPr>
            <p:txBody>
              <a:bodyPr wrap="square">
                <a:spAutoFit/>
              </a:bodyPr>
              <a:lstStyle/>
              <a:p>
                <a:pPr indent="457200">
                  <a:lnSpc>
                    <a:spcPct val="150000"/>
                  </a:lnSpc>
                  <a:spcBef>
                    <a:spcPts val="0"/>
                  </a:spcBef>
                  <a:spcAft>
                    <a:spcPts val="0"/>
                  </a:spcAft>
                </a:pPr>
                <a:r>
                  <a:rPr lang="zh-CN" altLang="en-US" dirty="0">
                    <a:latin typeface="+mj-ea"/>
                    <a:ea typeface="+mj-ea"/>
                    <a:cs typeface="Times New Roman" panose="02020603050405020304" pitchFamily="18" charset="0"/>
                  </a:rPr>
                  <a:t>定义中的条件（</a:t>
                </a:r>
                <a:r>
                  <a:rPr lang="en-US" altLang="zh-CN" dirty="0">
                    <a:latin typeface="+mj-ea"/>
                    <a:ea typeface="+mj-ea"/>
                    <a:cs typeface="Times New Roman" panose="02020603050405020304" pitchFamily="18" charset="0"/>
                  </a:rPr>
                  <a:t>1</a:t>
                </a:r>
                <a:r>
                  <a:rPr lang="zh-CN" altLang="en-US" dirty="0">
                    <a:latin typeface="+mj-ea"/>
                    <a:ea typeface="+mj-ea"/>
                    <a:cs typeface="Times New Roman" panose="02020603050405020304" pitchFamily="18" charset="0"/>
                  </a:rPr>
                  <a:t>）表明线性变换是正交变换，</a:t>
                </a:r>
                <a:r>
                  <a:rPr lang="en-US" altLang="zh-CN" b="0" dirty="0">
                    <a:cs typeface="Times New Roman" panose="02020603050405020304" pitchFamily="18" charset="0"/>
                  </a:rPr>
                  <a:t>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sub>
                    </m:sSub>
                    <m:r>
                      <a:rPr lang="zh-CN" altLang="en-US"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sub>
                    </m:sSub>
                    <m:r>
                      <a:rPr lang="zh-CN" altLang="en-US" i="1" smtClean="0">
                        <a:latin typeface="Cambria Math" panose="02040503050406030204" pitchFamily="18" charset="0"/>
                        <a:cs typeface="Times New Roman" panose="02020603050405020304" pitchFamily="18" charset="0"/>
                      </a:rPr>
                      <m:t>，</m:t>
                    </m:r>
                  </m:oMath>
                </a14:m>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𝑚</m:t>
                        </m:r>
                      </m:sub>
                    </m:sSub>
                  </m:oMath>
                </a14:m>
                <a:r>
                  <a:rPr lang="zh-CN" altLang="en-US" dirty="0">
                    <a:latin typeface="+mj-ea"/>
                    <a:ea typeface="+mj-ea"/>
                    <a:cs typeface="Times New Roman" panose="02020603050405020304" pitchFamily="18" charset="0"/>
                  </a:rPr>
                  <a:t>是其一组标准正交基，</a:t>
                </a:r>
                <a:endParaRPr lang="en-US" altLang="zh-CN"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393539" y="1295021"/>
                <a:ext cx="11423811" cy="1135054"/>
              </a:xfrm>
              <a:prstGeom prst="rect">
                <a:avLst/>
              </a:prstGeom>
              <a:blipFill>
                <a:blip r:embed="rId3"/>
                <a:stretch>
                  <a:fillRect l="-854" r="-107" b="-11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2577101-9357-F0A4-26EE-E7E14D725B1D}"/>
                  </a:ext>
                </a:extLst>
              </p:cNvPr>
              <p:cNvSpPr txBox="1"/>
              <p:nvPr/>
            </p:nvSpPr>
            <p:spPr>
              <a:xfrm>
                <a:off x="2595624" y="2216438"/>
                <a:ext cx="6094070"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𝑖</m:t>
                          </m:r>
                        </m:sub>
                        <m:sup>
                          <m:r>
                            <m:rPr>
                              <m:sty m:val="p"/>
                            </m:rPr>
                            <a:rPr lang="en-US" altLang="zh-CN">
                              <a:latin typeface="Cambria Math" panose="02040503050406030204" pitchFamily="18" charset="0"/>
                              <a:cs typeface="Times New Roman" panose="02020603050405020304" pitchFamily="18" charset="0"/>
                            </a:rPr>
                            <m:t>T</m:t>
                          </m:r>
                        </m:sup>
                      </m:sSub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𝑖</m:t>
                          </m:r>
                        </m:sub>
                      </m:sSub>
                      <m:r>
                        <a:rPr lang="en-US" altLang="zh-CN" b="0" i="1" smtClean="0">
                          <a:latin typeface="Cambria Math" panose="02040503050406030204" pitchFamily="18" charset="0"/>
                          <a:cs typeface="Times New Roman" panose="02020603050405020304" pitchFamily="18" charset="0"/>
                        </a:rPr>
                        <m:t>=</m:t>
                      </m:r>
                      <m:d>
                        <m:dPr>
                          <m:begChr m:val="{"/>
                          <m:endChr m:val=""/>
                          <m:ctrlPr>
                            <a:rPr lang="en-US" altLang="zh-CN" b="0" i="1" smtClean="0">
                              <a:latin typeface="Cambria Math" panose="02040503050406030204" pitchFamily="18" charset="0"/>
                              <a:cs typeface="Times New Roman" panose="02020603050405020304" pitchFamily="18" charset="0"/>
                            </a:rPr>
                          </m:ctrlPr>
                        </m:dPr>
                        <m:e>
                          <m:eqArr>
                            <m:eqArrPr>
                              <m:ctrlPr>
                                <a:rPr lang="en-US" altLang="zh-CN" b="0" i="1" smtClean="0">
                                  <a:latin typeface="Cambria Math" panose="02040503050406030204" pitchFamily="18" charset="0"/>
                                  <a:cs typeface="Times New Roman" panose="02020603050405020304" pitchFamily="18" charset="0"/>
                                </a:rPr>
                              </m:ctrlPr>
                            </m:eqArrPr>
                            <m:e>
                              <m:r>
                                <a:rPr lang="en-US" altLang="zh-CN" b="0" i="1" smtClean="0">
                                  <a:latin typeface="Cambria Math" panose="02040503050406030204" pitchFamily="18" charset="0"/>
                                  <a:cs typeface="Times New Roman" panose="02020603050405020304" pitchFamily="18" charset="0"/>
                                </a:rPr>
                                <m:t>1</m:t>
                              </m:r>
                              <m:r>
                                <a:rPr lang="zh-CN" altLang="en-US"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𝑗</m:t>
                              </m:r>
                            </m:e>
                            <m:e>
                              <m:r>
                                <a:rPr lang="en-US" altLang="zh-CN" b="0" i="1" smtClean="0">
                                  <a:latin typeface="Cambria Math" panose="02040503050406030204" pitchFamily="18" charset="0"/>
                                  <a:cs typeface="Times New Roman" panose="02020603050405020304" pitchFamily="18" charset="0"/>
                                </a:rPr>
                                <m:t>0</m:t>
                              </m:r>
                              <m:r>
                                <a:rPr lang="zh-CN" altLang="en-US"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𝑖</m:t>
                              </m:r>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𝑗</m:t>
                              </m:r>
                            </m:e>
                          </m:eqArr>
                        </m:e>
                      </m:d>
                    </m:oMath>
                  </m:oMathPara>
                </a14:m>
                <a:endParaRPr lang="zh-CN" altLang="en-US" dirty="0"/>
              </a:p>
            </p:txBody>
          </p:sp>
        </mc:Choice>
        <mc:Fallback xmlns="">
          <p:sp>
            <p:nvSpPr>
              <p:cNvPr id="5" name="文本框 4">
                <a:extLst>
                  <a:ext uri="{FF2B5EF4-FFF2-40B4-BE49-F238E27FC236}">
                    <a16:creationId xmlns:a16="http://schemas.microsoft.com/office/drawing/2014/main" id="{E2577101-9357-F0A4-26EE-E7E14D725B1D}"/>
                  </a:ext>
                </a:extLst>
              </p:cNvPr>
              <p:cNvSpPr txBox="1">
                <a:spLocks noRot="1" noChangeAspect="1" noMove="1" noResize="1" noEditPoints="1" noAdjustHandles="1" noChangeArrowheads="1" noChangeShapeType="1" noTextEdit="1"/>
              </p:cNvSpPr>
              <p:nvPr/>
            </p:nvSpPr>
            <p:spPr>
              <a:xfrm>
                <a:off x="2595624" y="2216438"/>
                <a:ext cx="6094070" cy="9161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7556AA-3CDC-4449-E2EB-9EAC04BA8AD0}"/>
                  </a:ext>
                </a:extLst>
              </p:cNvPr>
              <p:cNvSpPr txBox="1"/>
              <p:nvPr/>
            </p:nvSpPr>
            <p:spPr>
              <a:xfrm>
                <a:off x="393539" y="3292872"/>
                <a:ext cx="11323960" cy="1135054"/>
              </a:xfrm>
              <a:prstGeom prst="rect">
                <a:avLst/>
              </a:prstGeom>
              <a:noFill/>
            </p:spPr>
            <p:txBody>
              <a:bodyPr wrap="square">
                <a:spAutoFit/>
              </a:bodyPr>
              <a:lstStyle/>
              <a:p>
                <a:pPr indent="457200">
                  <a:lnSpc>
                    <a:spcPct val="150000"/>
                  </a:lnSpc>
                  <a:spcBef>
                    <a:spcPts val="0"/>
                  </a:spcBef>
                  <a:spcAft>
                    <a:spcPts val="0"/>
                  </a:spcAft>
                </a:pPr>
                <a:r>
                  <a:rPr lang="zh-CN" altLang="en-US" dirty="0">
                    <a:latin typeface="+mj-ea"/>
                    <a:ea typeface="+mj-ea"/>
                    <a:cs typeface="Times New Roman" panose="02020603050405020304" pitchFamily="18" charset="0"/>
                  </a:rPr>
                  <a:t>条件（</a:t>
                </a:r>
                <a:r>
                  <a:rPr lang="en-US" altLang="zh-CN" dirty="0">
                    <a:latin typeface="+mj-ea"/>
                    <a:ea typeface="+mj-ea"/>
                    <a:cs typeface="Times New Roman" panose="02020603050405020304" pitchFamily="18" charset="0"/>
                  </a:rPr>
                  <a:t>2</a:t>
                </a:r>
                <a:r>
                  <a:rPr lang="zh-CN" altLang="en-US"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3</a:t>
                </a:r>
                <a:r>
                  <a:rPr lang="zh-CN" altLang="en-US" dirty="0">
                    <a:latin typeface="+mj-ea"/>
                    <a:ea typeface="+mj-ea"/>
                    <a:cs typeface="Times New Roman" panose="02020603050405020304" pitchFamily="18" charset="0"/>
                  </a:rPr>
                  <a:t>）给出了一个求主成分的方法：第一步，在</a:t>
                </a:r>
                <a14:m>
                  <m:oMath xmlns:m="http://schemas.openxmlformats.org/officeDocument/2006/math">
                    <m:r>
                      <a:rPr lang="en-US" altLang="zh-CN" b="1" i="1" smtClean="0">
                        <a:latin typeface="Cambria Math" panose="02040503050406030204" pitchFamily="18" charset="0"/>
                        <a:ea typeface="+mj-ea"/>
                        <a:cs typeface="Times New Roman" panose="02020603050405020304" pitchFamily="18" charset="0"/>
                      </a:rPr>
                      <m:t>𝒙</m:t>
                    </m:r>
                  </m:oMath>
                </a14:m>
                <a:r>
                  <a:rPr lang="zh-CN" altLang="en-US" dirty="0">
                    <a:latin typeface="+mj-ea"/>
                    <a:ea typeface="+mj-ea"/>
                    <a:cs typeface="Times New Roman" panose="02020603050405020304" pitchFamily="18" charset="0"/>
                  </a:rPr>
                  <a:t>的所有线性变换</a:t>
                </a:r>
                <a:r>
                  <a:rPr lang="zh-CN" altLang="en-US" dirty="0">
                    <a:latin typeface="+mj-ea"/>
                    <a:cs typeface="Times New Roman" panose="02020603050405020304" pitchFamily="18" charset="0"/>
                  </a:rPr>
                  <a:t>中，</a:t>
                </a:r>
                <a:endParaRPr lang="en-US" altLang="zh-CN" dirty="0">
                  <a:latin typeface="+mj-ea"/>
                  <a:cs typeface="Times New Roman" panose="02020603050405020304" pitchFamily="18" charset="0"/>
                </a:endParaRPr>
              </a:p>
              <a:p>
                <a:pPr indent="457200">
                  <a:lnSpc>
                    <a:spcPct val="150000"/>
                  </a:lnSpc>
                  <a:spcBef>
                    <a:spcPts val="0"/>
                  </a:spcBef>
                  <a:spcAft>
                    <a:spcPts val="0"/>
                  </a:spcAft>
                </a:pPr>
                <a:endParaRPr lang="en-US" altLang="zh-CN" dirty="0">
                  <a:latin typeface="+mj-ea"/>
                  <a:ea typeface="+mj-ea"/>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87556AA-3CDC-4449-E2EB-9EAC04BA8AD0}"/>
                  </a:ext>
                </a:extLst>
              </p:cNvPr>
              <p:cNvSpPr txBox="1">
                <a:spLocks noRot="1" noChangeAspect="1" noMove="1" noResize="1" noEditPoints="1" noAdjustHandles="1" noChangeArrowheads="1" noChangeShapeType="1" noTextEdit="1"/>
              </p:cNvSpPr>
              <p:nvPr/>
            </p:nvSpPr>
            <p:spPr>
              <a:xfrm>
                <a:off x="393539" y="3292872"/>
                <a:ext cx="11323960" cy="11350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FB56E84-4BBC-4D4F-F0CD-BDF674E10528}"/>
                  </a:ext>
                </a:extLst>
              </p:cNvPr>
              <p:cNvSpPr txBox="1"/>
              <p:nvPr/>
            </p:nvSpPr>
            <p:spPr>
              <a:xfrm>
                <a:off x="2769243" y="3963966"/>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1"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𝑖</m:t>
                              </m:r>
                            </m:sub>
                          </m:sSub>
                        </m:e>
                      </m:nary>
                    </m:oMath>
                  </m:oMathPara>
                </a14:m>
                <a:endParaRPr lang="zh-CN" altLang="en-US" dirty="0"/>
              </a:p>
            </p:txBody>
          </p:sp>
        </mc:Choice>
        <mc:Fallback xmlns="">
          <p:sp>
            <p:nvSpPr>
              <p:cNvPr id="8" name="文本框 7">
                <a:extLst>
                  <a:ext uri="{FF2B5EF4-FFF2-40B4-BE49-F238E27FC236}">
                    <a16:creationId xmlns:a16="http://schemas.microsoft.com/office/drawing/2014/main" id="{2FB56E84-4BBC-4D4F-F0CD-BDF674E10528}"/>
                  </a:ext>
                </a:extLst>
              </p:cNvPr>
              <p:cNvSpPr txBox="1">
                <a:spLocks noRot="1" noChangeAspect="1" noMove="1" noResize="1" noEditPoints="1" noAdjustHandles="1" noChangeArrowheads="1" noChangeShapeType="1" noTextEdit="1"/>
              </p:cNvSpPr>
              <p:nvPr/>
            </p:nvSpPr>
            <p:spPr>
              <a:xfrm>
                <a:off x="2769243" y="3963966"/>
                <a:ext cx="6094070" cy="11005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229F09-7A99-7E9D-6879-B824FCAD2433}"/>
                  </a:ext>
                </a:extLst>
              </p:cNvPr>
              <p:cNvSpPr txBox="1"/>
              <p:nvPr/>
            </p:nvSpPr>
            <p:spPr>
              <a:xfrm>
                <a:off x="393539" y="5154561"/>
                <a:ext cx="11323960" cy="593624"/>
              </a:xfrm>
              <a:prstGeom prst="rect">
                <a:avLst/>
              </a:prstGeom>
              <a:noFill/>
            </p:spPr>
            <p:txBody>
              <a:bodyPr wrap="square">
                <a:spAutoFit/>
              </a:bodyPr>
              <a:lstStyle/>
              <a:p>
                <a:pPr>
                  <a:lnSpc>
                    <a:spcPct val="150000"/>
                  </a:lnSpc>
                  <a:spcBef>
                    <a:spcPts val="0"/>
                  </a:spcBef>
                  <a:spcAft>
                    <a:spcPts val="0"/>
                  </a:spcAft>
                </a:pPr>
                <a:r>
                  <a:rPr lang="zh-CN" altLang="en-US" dirty="0">
                    <a:latin typeface="+mj-ea"/>
                    <a:ea typeface="+mj-ea"/>
                    <a:cs typeface="Times New Roman" panose="02020603050405020304" pitchFamily="18" charset="0"/>
                  </a:rPr>
                  <a:t>在</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sub>
                      <m:sup>
                        <m:r>
                          <m:rPr>
                            <m:sty m:val="p"/>
                          </m:rPr>
                          <a:rPr lang="en-US" altLang="zh-CN">
                            <a:latin typeface="Cambria Math" panose="02040503050406030204" pitchFamily="18" charset="0"/>
                            <a:cs typeface="Times New Roman" panose="02020603050405020304" pitchFamily="18" charset="0"/>
                          </a:rPr>
                          <m:t>T</m:t>
                        </m:r>
                      </m:sup>
                    </m:sSub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=1</m:t>
                    </m:r>
                  </m:oMath>
                </a14:m>
                <a:r>
                  <a:rPr lang="zh-CN" altLang="en-US" dirty="0">
                    <a:latin typeface="+mj-ea"/>
                    <a:ea typeface="+mj-ea"/>
                    <a:cs typeface="Times New Roman" panose="02020603050405020304" pitchFamily="18" charset="0"/>
                  </a:rPr>
                  <a:t>条件下，求方差最大的，得到</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cs typeface="Times New Roman" panose="02020603050405020304" pitchFamily="18" charset="0"/>
                  </a:rPr>
                  <a:t>的第一主成分。</a:t>
                </a:r>
                <a:endParaRPr lang="en-US" altLang="zh-CN" dirty="0">
                  <a:latin typeface="+mj-ea"/>
                  <a:ea typeface="+mj-ea"/>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5229F09-7A99-7E9D-6879-B824FCAD2433}"/>
                  </a:ext>
                </a:extLst>
              </p:cNvPr>
              <p:cNvSpPr txBox="1">
                <a:spLocks noRot="1" noChangeAspect="1" noMove="1" noResize="1" noEditPoints="1" noAdjustHandles="1" noChangeArrowheads="1" noChangeShapeType="1" noTextEdit="1"/>
              </p:cNvSpPr>
              <p:nvPr/>
            </p:nvSpPr>
            <p:spPr>
              <a:xfrm>
                <a:off x="393539" y="5154561"/>
                <a:ext cx="11323960" cy="593624"/>
              </a:xfrm>
              <a:prstGeom prst="rect">
                <a:avLst/>
              </a:prstGeom>
              <a:blipFill>
                <a:blip r:embed="rId7"/>
                <a:stretch>
                  <a:fillRect l="-862" b="-23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6051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587469"/>
              </a:xfrm>
              <a:prstGeom prst="rect">
                <a:avLst/>
              </a:prstGeom>
              <a:noFill/>
            </p:spPr>
            <p:txBody>
              <a:bodyPr wrap="square">
                <a:spAutoFit/>
              </a:bodyPr>
              <a:lstStyle/>
              <a:p>
                <a:pPr indent="457200">
                  <a:lnSpc>
                    <a:spcPct val="150000"/>
                  </a:lnSpc>
                  <a:spcBef>
                    <a:spcPts val="0"/>
                  </a:spcBef>
                  <a:spcAft>
                    <a:spcPts val="0"/>
                  </a:spcAft>
                </a:pPr>
                <a:r>
                  <a:rPr lang="zh-CN" altLang="en-US" dirty="0">
                    <a:latin typeface="+mj-ea"/>
                    <a:ea typeface="+mj-ea"/>
                    <a:cs typeface="Times New Roman" panose="02020603050405020304" pitchFamily="18" charset="0"/>
                  </a:rPr>
                  <a:t>第二步，在与</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不相关的</a:t>
                </a:r>
                <a14:m>
                  <m:oMath xmlns:m="http://schemas.openxmlformats.org/officeDocument/2006/math">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的所有线性变换中，</a:t>
                </a:r>
                <a:endParaRPr lang="en-US" altLang="zh-CN"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393539" y="1295021"/>
                <a:ext cx="11423811" cy="587469"/>
              </a:xfrm>
              <a:prstGeom prst="rect">
                <a:avLst/>
              </a:prstGeom>
              <a:blipFill>
                <a:blip r:embed="rId3"/>
                <a:stretch>
                  <a:fillRect b="-226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7556AA-3CDC-4449-E2EB-9EAC04BA8AD0}"/>
                  </a:ext>
                </a:extLst>
              </p:cNvPr>
              <p:cNvSpPr txBox="1"/>
              <p:nvPr/>
            </p:nvSpPr>
            <p:spPr>
              <a:xfrm>
                <a:off x="393539" y="2980353"/>
                <a:ext cx="11323960" cy="594458"/>
              </a:xfrm>
              <a:prstGeom prst="rect">
                <a:avLst/>
              </a:prstGeom>
              <a:noFill/>
            </p:spPr>
            <p:txBody>
              <a:bodyPr wrap="square">
                <a:spAutoFit/>
              </a:bodyPr>
              <a:lstStyle/>
              <a:p>
                <a:pPr>
                  <a:lnSpc>
                    <a:spcPct val="150000"/>
                  </a:lnSpc>
                  <a:spcBef>
                    <a:spcPts val="0"/>
                  </a:spcBef>
                  <a:spcAft>
                    <a:spcPts val="0"/>
                  </a:spcAft>
                </a:pPr>
                <a:r>
                  <a:rPr lang="zh-CN" altLang="en-US" dirty="0">
                    <a:latin typeface="+mj-ea"/>
                    <a:ea typeface="+mj-ea"/>
                    <a:cs typeface="Times New Roman" panose="02020603050405020304" pitchFamily="18" charset="0"/>
                  </a:rPr>
                  <a:t>在</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sub>
                      <m:sup>
                        <m:r>
                          <m:rPr>
                            <m:sty m:val="p"/>
                          </m:rPr>
                          <a:rPr lang="en-US" altLang="zh-CN">
                            <a:latin typeface="Cambria Math" panose="02040503050406030204" pitchFamily="18" charset="0"/>
                            <a:cs typeface="Times New Roman" panose="02020603050405020304" pitchFamily="18" charset="0"/>
                          </a:rPr>
                          <m:t>T</m:t>
                        </m:r>
                      </m:sup>
                    </m:sSub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m:t>
                    </m:r>
                  </m:oMath>
                </a14:m>
                <a:r>
                  <a:rPr lang="zh-CN" altLang="en-US" dirty="0">
                    <a:latin typeface="+mj-ea"/>
                    <a:ea typeface="+mj-ea"/>
                    <a:cs typeface="Times New Roman" panose="02020603050405020304" pitchFamily="18" charset="0"/>
                  </a:rPr>
                  <a:t>条件下，求方差最大的，得到</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cs typeface="Times New Roman" panose="02020603050405020304" pitchFamily="18" charset="0"/>
                  </a:rPr>
                  <a:t>的第二主成分。</a:t>
                </a:r>
                <a:endParaRPr lang="en-US" altLang="zh-CN" dirty="0">
                  <a:latin typeface="+mj-ea"/>
                  <a:ea typeface="+mj-ea"/>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87556AA-3CDC-4449-E2EB-9EAC04BA8AD0}"/>
                  </a:ext>
                </a:extLst>
              </p:cNvPr>
              <p:cNvSpPr txBox="1">
                <a:spLocks noRot="1" noChangeAspect="1" noMove="1" noResize="1" noEditPoints="1" noAdjustHandles="1" noChangeArrowheads="1" noChangeShapeType="1" noTextEdit="1"/>
              </p:cNvSpPr>
              <p:nvPr/>
            </p:nvSpPr>
            <p:spPr>
              <a:xfrm>
                <a:off x="393539" y="2980353"/>
                <a:ext cx="11323960" cy="594458"/>
              </a:xfrm>
              <a:prstGeom prst="rect">
                <a:avLst/>
              </a:prstGeom>
              <a:blipFill>
                <a:blip r:embed="rId4"/>
                <a:stretch>
                  <a:fillRect l="-862" b="-237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FB56E84-4BBC-4D4F-F0CD-BDF674E10528}"/>
                  </a:ext>
                </a:extLst>
              </p:cNvPr>
              <p:cNvSpPr txBox="1"/>
              <p:nvPr/>
            </p:nvSpPr>
            <p:spPr>
              <a:xfrm>
                <a:off x="2757669" y="1882490"/>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1"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2</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𝑖</m:t>
                              </m:r>
                            </m:sub>
                          </m:sSub>
                        </m:e>
                      </m:nary>
                    </m:oMath>
                  </m:oMathPara>
                </a14:m>
                <a:endParaRPr lang="zh-CN" altLang="en-US" dirty="0"/>
              </a:p>
            </p:txBody>
          </p:sp>
        </mc:Choice>
        <mc:Fallback xmlns="">
          <p:sp>
            <p:nvSpPr>
              <p:cNvPr id="8" name="文本框 7">
                <a:extLst>
                  <a:ext uri="{FF2B5EF4-FFF2-40B4-BE49-F238E27FC236}">
                    <a16:creationId xmlns:a16="http://schemas.microsoft.com/office/drawing/2014/main" id="{2FB56E84-4BBC-4D4F-F0CD-BDF674E10528}"/>
                  </a:ext>
                </a:extLst>
              </p:cNvPr>
              <p:cNvSpPr txBox="1">
                <a:spLocks noRot="1" noChangeAspect="1" noMove="1" noResize="1" noEditPoints="1" noAdjustHandles="1" noChangeArrowheads="1" noChangeShapeType="1" noTextEdit="1"/>
              </p:cNvSpPr>
              <p:nvPr/>
            </p:nvSpPr>
            <p:spPr>
              <a:xfrm>
                <a:off x="2757669" y="1882490"/>
                <a:ext cx="6094070" cy="110055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8EAA5B-929F-54C3-17A9-D909D239EB39}"/>
                  </a:ext>
                </a:extLst>
              </p:cNvPr>
              <p:cNvSpPr txBox="1"/>
              <p:nvPr/>
            </p:nvSpPr>
            <p:spPr>
              <a:xfrm>
                <a:off x="384094" y="3740876"/>
                <a:ext cx="11423811" cy="587469"/>
              </a:xfrm>
              <a:prstGeom prst="rect">
                <a:avLst/>
              </a:prstGeom>
              <a:noFill/>
            </p:spPr>
            <p:txBody>
              <a:bodyPr wrap="square">
                <a:spAutoFit/>
              </a:bodyPr>
              <a:lstStyle/>
              <a:p>
                <a:pPr indent="457200">
                  <a:lnSpc>
                    <a:spcPct val="150000"/>
                  </a:lnSpc>
                  <a:spcBef>
                    <a:spcPts val="0"/>
                  </a:spcBef>
                  <a:spcAft>
                    <a:spcPts val="0"/>
                  </a:spcAft>
                </a:pPr>
                <a:r>
                  <a:rPr lang="zh-CN" altLang="en-US" dirty="0">
                    <a:latin typeface="+mj-ea"/>
                    <a:ea typeface="+mj-ea"/>
                    <a:cs typeface="Times New Roman" panose="02020603050405020304" pitchFamily="18" charset="0"/>
                  </a:rPr>
                  <a:t>第</a:t>
                </a:r>
                <a14:m>
                  <m:oMath xmlns:m="http://schemas.openxmlformats.org/officeDocument/2006/math">
                    <m:r>
                      <a:rPr lang="en-US" altLang="zh-CN" b="0" i="1" smtClean="0">
                        <a:latin typeface="Cambria Math" panose="02040503050406030204" pitchFamily="18" charset="0"/>
                        <a:ea typeface="+mj-ea"/>
                        <a:cs typeface="Times New Roman" panose="02020603050405020304" pitchFamily="18" charset="0"/>
                      </a:rPr>
                      <m:t>𝑘</m:t>
                    </m:r>
                  </m:oMath>
                </a14:m>
                <a:r>
                  <a:rPr lang="zh-CN" altLang="en-US" dirty="0">
                    <a:latin typeface="+mj-ea"/>
                    <a:ea typeface="+mj-ea"/>
                    <a:cs typeface="Times New Roman" panose="02020603050405020304" pitchFamily="18" charset="0"/>
                  </a:rPr>
                  <a:t>步，在与</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a:t>
                </a:r>
                <a:r>
                  <a:rPr lang="en-US" altLang="zh-CN" dirty="0">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不相关的</a:t>
                </a:r>
                <a14:m>
                  <m:oMath xmlns:m="http://schemas.openxmlformats.org/officeDocument/2006/math">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的所有线性变换中，</a:t>
                </a:r>
                <a:endParaRPr lang="en-US" altLang="zh-CN" dirty="0">
                  <a:latin typeface="+mj-ea"/>
                  <a:ea typeface="+mj-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4F8EAA5B-929F-54C3-17A9-D909D239EB39}"/>
                  </a:ext>
                </a:extLst>
              </p:cNvPr>
              <p:cNvSpPr txBox="1">
                <a:spLocks noRot="1" noChangeAspect="1" noMove="1" noResize="1" noEditPoints="1" noAdjustHandles="1" noChangeArrowheads="1" noChangeShapeType="1" noTextEdit="1"/>
              </p:cNvSpPr>
              <p:nvPr/>
            </p:nvSpPr>
            <p:spPr>
              <a:xfrm>
                <a:off x="384094" y="3740876"/>
                <a:ext cx="11423811" cy="587469"/>
              </a:xfrm>
              <a:prstGeom prst="rect">
                <a:avLst/>
              </a:prstGeom>
              <a:blipFill>
                <a:blip r:embed="rId6"/>
                <a:stretch>
                  <a:fillRect b="-23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24D867C-000E-428F-56B6-DC7B6C534BE4}"/>
                  </a:ext>
                </a:extLst>
              </p:cNvPr>
              <p:cNvSpPr txBox="1"/>
              <p:nvPr/>
            </p:nvSpPr>
            <p:spPr>
              <a:xfrm>
                <a:off x="2757669" y="4540710"/>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1"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i="1">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𝑘</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𝑖</m:t>
                              </m:r>
                            </m:sub>
                          </m:sSub>
                        </m:e>
                      </m:nary>
                    </m:oMath>
                  </m:oMathPara>
                </a14:m>
                <a:endParaRPr lang="zh-CN" altLang="en-US" dirty="0"/>
              </a:p>
            </p:txBody>
          </p:sp>
        </mc:Choice>
        <mc:Fallback xmlns="">
          <p:sp>
            <p:nvSpPr>
              <p:cNvPr id="7" name="文本框 6">
                <a:extLst>
                  <a:ext uri="{FF2B5EF4-FFF2-40B4-BE49-F238E27FC236}">
                    <a16:creationId xmlns:a16="http://schemas.microsoft.com/office/drawing/2014/main" id="{024D867C-000E-428F-56B6-DC7B6C534BE4}"/>
                  </a:ext>
                </a:extLst>
              </p:cNvPr>
              <p:cNvSpPr txBox="1">
                <a:spLocks noRot="1" noChangeAspect="1" noMove="1" noResize="1" noEditPoints="1" noAdjustHandles="1" noChangeArrowheads="1" noChangeShapeType="1" noTextEdit="1"/>
              </p:cNvSpPr>
              <p:nvPr/>
            </p:nvSpPr>
            <p:spPr>
              <a:xfrm>
                <a:off x="2757669" y="4540710"/>
                <a:ext cx="6094070" cy="110055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6D922AA-1615-4146-E1D1-B8306332D714}"/>
                  </a:ext>
                </a:extLst>
              </p:cNvPr>
              <p:cNvSpPr txBox="1"/>
              <p:nvPr/>
            </p:nvSpPr>
            <p:spPr>
              <a:xfrm>
                <a:off x="393539" y="5641268"/>
                <a:ext cx="11323960" cy="1154034"/>
              </a:xfrm>
              <a:prstGeom prst="rect">
                <a:avLst/>
              </a:prstGeom>
              <a:noFill/>
            </p:spPr>
            <p:txBody>
              <a:bodyPr wrap="square">
                <a:spAutoFit/>
              </a:bodyPr>
              <a:lstStyle/>
              <a:p>
                <a:pPr>
                  <a:lnSpc>
                    <a:spcPct val="150000"/>
                  </a:lnSpc>
                  <a:spcBef>
                    <a:spcPts val="0"/>
                  </a:spcBef>
                  <a:spcAft>
                    <a:spcPts val="0"/>
                  </a:spcAft>
                </a:pPr>
                <a:r>
                  <a:rPr lang="zh-CN" altLang="en-US" dirty="0">
                    <a:latin typeface="+mj-ea"/>
                    <a:ea typeface="+mj-ea"/>
                    <a:cs typeface="Times New Roman" panose="02020603050405020304" pitchFamily="18" charset="0"/>
                  </a:rPr>
                  <a:t>在</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sub>
                      <m:sup>
                        <m:r>
                          <m:rPr>
                            <m:sty m:val="p"/>
                          </m:rPr>
                          <a:rPr lang="en-US" altLang="zh-CN">
                            <a:latin typeface="Cambria Math" panose="02040503050406030204" pitchFamily="18" charset="0"/>
                            <a:cs typeface="Times New Roman" panose="02020603050405020304" pitchFamily="18" charset="0"/>
                          </a:rPr>
                          <m:t>T</m:t>
                        </m:r>
                      </m:sup>
                    </m:sSub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=1</m:t>
                    </m:r>
                  </m:oMath>
                </a14:m>
                <a:r>
                  <a:rPr lang="zh-CN" altLang="en-US" dirty="0">
                    <a:latin typeface="+mj-ea"/>
                    <a:ea typeface="+mj-ea"/>
                    <a:cs typeface="Times New Roman" panose="02020603050405020304" pitchFamily="18" charset="0"/>
                  </a:rPr>
                  <a:t>条件下，求方差最大的，得到</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cs typeface="Times New Roman" panose="02020603050405020304" pitchFamily="18" charset="0"/>
                  </a:rPr>
                  <a:t>的第</a:t>
                </a:r>
                <a14:m>
                  <m:oMath xmlns:m="http://schemas.openxmlformats.org/officeDocument/2006/math">
                    <m:r>
                      <a:rPr lang="en-US" altLang="zh-CN" i="1">
                        <a:latin typeface="Cambria Math" panose="02040503050406030204" pitchFamily="18" charset="0"/>
                        <a:cs typeface="Times New Roman" panose="02020603050405020304" pitchFamily="18" charset="0"/>
                      </a:rPr>
                      <m:t>𝑘</m:t>
                    </m:r>
                  </m:oMath>
                </a14:m>
                <a:r>
                  <a:rPr lang="zh-CN" altLang="en-US" dirty="0">
                    <a:latin typeface="+mj-ea"/>
                    <a:cs typeface="Times New Roman" panose="02020603050405020304" pitchFamily="18" charset="0"/>
                  </a:rPr>
                  <a:t>主成分。如此继续下去，知道得到</a:t>
                </a:r>
                <a14:m>
                  <m:oMath xmlns:m="http://schemas.openxmlformats.org/officeDocument/2006/math">
                    <m:r>
                      <a:rPr lang="en-US" altLang="zh-CN" b="1" i="1">
                        <a:latin typeface="Cambria Math" panose="02040503050406030204" pitchFamily="18" charset="0"/>
                      </a:rPr>
                      <m:t>𝒙</m:t>
                    </m:r>
                  </m:oMath>
                </a14:m>
                <a:r>
                  <a:rPr lang="zh-CN" altLang="en-US" dirty="0">
                    <a:latin typeface="+mj-ea"/>
                    <a:ea typeface="+mj-ea"/>
                    <a:cs typeface="Times New Roman" panose="02020603050405020304" pitchFamily="18" charset="0"/>
                  </a:rPr>
                  <a:t>的第</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𝑚</m:t>
                    </m:r>
                  </m:oMath>
                </a14:m>
                <a:r>
                  <a:rPr lang="zh-CN" altLang="en-US" dirty="0">
                    <a:latin typeface="+mj-ea"/>
                    <a:ea typeface="+mj-ea"/>
                    <a:cs typeface="Times New Roman" panose="02020603050405020304" pitchFamily="18" charset="0"/>
                  </a:rPr>
                  <a:t>主成分。</a:t>
                </a:r>
                <a:endParaRPr lang="en-US" altLang="zh-CN" dirty="0">
                  <a:latin typeface="+mj-ea"/>
                  <a:ea typeface="+mj-ea"/>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36D922AA-1615-4146-E1D1-B8306332D714}"/>
                  </a:ext>
                </a:extLst>
              </p:cNvPr>
              <p:cNvSpPr txBox="1">
                <a:spLocks noRot="1" noChangeAspect="1" noMove="1" noResize="1" noEditPoints="1" noAdjustHandles="1" noChangeArrowheads="1" noChangeShapeType="1" noTextEdit="1"/>
              </p:cNvSpPr>
              <p:nvPr/>
            </p:nvSpPr>
            <p:spPr>
              <a:xfrm>
                <a:off x="393539" y="5641268"/>
                <a:ext cx="11323960" cy="1154034"/>
              </a:xfrm>
              <a:prstGeom prst="rect">
                <a:avLst/>
              </a:prstGeom>
              <a:blipFill>
                <a:blip r:embed="rId8"/>
                <a:stretch>
                  <a:fillRect l="-862" b="-110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369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796867"/>
                <a:ext cx="11430488" cy="1744986"/>
              </a:xfrm>
            </p:spPr>
            <p:txBody>
              <a:bodyPr/>
              <a:lstStyle/>
              <a:p>
                <a:pPr marL="0" indent="0">
                  <a:lnSpc>
                    <a:spcPct val="150000"/>
                  </a:lnSpc>
                  <a:buNone/>
                </a:pPr>
                <a:r>
                  <a:rPr lang="en-US" altLang="zh-CN" sz="2400" dirty="0"/>
                  <a:t>【</a:t>
                </a:r>
                <a:r>
                  <a:rPr lang="zh-CN" altLang="en-US" sz="2400" dirty="0"/>
                  <a:t>定理</a:t>
                </a:r>
                <a:r>
                  <a:rPr lang="en-US" altLang="zh-CN" sz="2400" dirty="0"/>
                  <a:t>】</a:t>
                </a:r>
                <a:r>
                  <a:rPr lang="zh-CN" altLang="en-US" sz="2400" dirty="0"/>
                  <a:t>设</a:t>
                </a:r>
                <a14:m>
                  <m:oMath xmlns:m="http://schemas.openxmlformats.org/officeDocument/2006/math">
                    <m:r>
                      <a:rPr lang="en-US" altLang="zh-CN" sz="2400" b="1" i="1" smtClean="0">
                        <a:latin typeface="Cambria Math" panose="02040503050406030204" pitchFamily="18" charset="0"/>
                      </a:rPr>
                      <m:t>𝒙</m:t>
                    </m:r>
                  </m:oMath>
                </a14:m>
                <a:r>
                  <a:rPr lang="zh-CN" altLang="en-US" sz="2400" dirty="0"/>
                  <a:t>是</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𝑚</m:t>
                    </m:r>
                  </m:oMath>
                </a14:m>
                <a:r>
                  <a:rPr lang="zh-CN" altLang="en-US" sz="2400" dirty="0"/>
                  <a:t>维随机变量，</a:t>
                </a:r>
                <a14:m>
                  <m:oMath xmlns:m="http://schemas.openxmlformats.org/officeDocument/2006/math">
                    <m:r>
                      <a:rPr lang="zh-CN" altLang="en-US" sz="2400" i="1">
                        <a:latin typeface="Cambria Math" panose="02040503050406030204" pitchFamily="18" charset="0"/>
                      </a:rPr>
                      <m:t>∑</m:t>
                    </m:r>
                  </m:oMath>
                </a14:m>
                <a:r>
                  <a:rPr lang="zh-CN" altLang="en-US" sz="2400" dirty="0"/>
                  <a:t>是</a:t>
                </a:r>
                <a14:m>
                  <m:oMath xmlns:m="http://schemas.openxmlformats.org/officeDocument/2006/math">
                    <m:r>
                      <a:rPr lang="en-US" altLang="zh-CN" sz="2400" b="1" i="1">
                        <a:latin typeface="Cambria Math" panose="02040503050406030204" pitchFamily="18" charset="0"/>
                      </a:rPr>
                      <m:t>𝒙</m:t>
                    </m:r>
                  </m:oMath>
                </a14:m>
                <a:r>
                  <a:rPr lang="zh-CN" altLang="en-US" sz="2400" dirty="0"/>
                  <a:t>的协方差矩阵，</a:t>
                </a:r>
                <a14:m>
                  <m:oMath xmlns:m="http://schemas.openxmlformats.org/officeDocument/2006/math">
                    <m:r>
                      <a:rPr lang="zh-CN" altLang="en-US" sz="2400" i="1">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特征值分别是</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2</m:t>
                        </m:r>
                      </m:sub>
                    </m:sSub>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𝑚</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a14:m>
                <a:r>
                  <a:rPr lang="zh-CN" altLang="en-US" sz="2400" dirty="0"/>
                  <a:t>，特征值对应的单位特征向量分别是</a:t>
                </a:r>
                <a14:m>
                  <m:oMath xmlns:m="http://schemas.openxmlformats.org/officeDocument/2006/math">
                    <m:sSub>
                      <m:sSubPr>
                        <m:ctrlPr>
                          <a:rPr lang="en-US" altLang="zh-CN" sz="2400" i="1" dirty="0" smtClean="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b="0" i="1" dirty="0" smtClean="0">
                            <a:latin typeface="Cambria Math" panose="02040503050406030204" pitchFamily="18" charset="0"/>
                          </a:rPr>
                          <m:t>𝑚</m:t>
                        </m:r>
                      </m:sub>
                    </m:sSub>
                  </m:oMath>
                </a14:m>
                <a:r>
                  <a:rPr lang="zh-CN" altLang="en-US" sz="2400" dirty="0"/>
                  <a:t>，则</a:t>
                </a:r>
                <a14:m>
                  <m:oMath xmlns:m="http://schemas.openxmlformats.org/officeDocument/2006/math">
                    <m:r>
                      <a:rPr lang="en-US" altLang="zh-CN" sz="2400" b="1" i="1">
                        <a:latin typeface="Cambria Math" panose="02040503050406030204" pitchFamily="18" charset="0"/>
                      </a:rPr>
                      <m:t>𝒙</m:t>
                    </m:r>
                  </m:oMath>
                </a14:m>
                <a:r>
                  <a:rPr lang="zh-CN" altLang="en-US" sz="2400" dirty="0"/>
                  <a:t>的第</a:t>
                </a:r>
                <a14:m>
                  <m:oMath xmlns:m="http://schemas.openxmlformats.org/officeDocument/2006/math">
                    <m:r>
                      <a:rPr lang="en-US" altLang="zh-CN" sz="2400" b="0" i="1" smtClean="0">
                        <a:latin typeface="Cambria Math" panose="02040503050406030204" pitchFamily="18" charset="0"/>
                      </a:rPr>
                      <m:t>𝑘</m:t>
                    </m:r>
                  </m:oMath>
                </a14:m>
                <a:r>
                  <a:rPr lang="zh-CN" altLang="en-US" sz="2400" dirty="0"/>
                  <a:t>主成分是</a:t>
                </a:r>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796867"/>
                <a:ext cx="11430488" cy="1744986"/>
              </a:xfrm>
              <a:blipFill>
                <a:blip r:embed="rId3"/>
                <a:stretch>
                  <a:fillRect l="-8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87A896A-94C2-750E-44D5-BB1A75E6E572}"/>
                  </a:ext>
                </a:extLst>
              </p:cNvPr>
              <p:cNvSpPr txBox="1">
                <a:spLocks/>
              </p:cNvSpPr>
              <p:nvPr/>
            </p:nvSpPr>
            <p:spPr>
              <a:xfrm>
                <a:off x="414998" y="3785100"/>
                <a:ext cx="11430488" cy="783884"/>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None/>
                </a:pPr>
                <a14:m>
                  <m:oMath xmlns:m="http://schemas.openxmlformats.org/officeDocument/2006/math">
                    <m:r>
                      <a:rPr lang="en-US" altLang="zh-CN" sz="2400" b="1" i="1">
                        <a:latin typeface="Cambria Math" panose="02040503050406030204" pitchFamily="18" charset="0"/>
                      </a:rPr>
                      <m:t>𝒙</m:t>
                    </m:r>
                  </m:oMath>
                </a14:m>
                <a:r>
                  <a:rPr lang="zh-CN" altLang="en-US" sz="2400" dirty="0"/>
                  <a:t>的第</a:t>
                </a:r>
                <a14:m>
                  <m:oMath xmlns:m="http://schemas.openxmlformats.org/officeDocument/2006/math">
                    <m:r>
                      <a:rPr lang="en-US" altLang="zh-CN" sz="2400" i="1">
                        <a:latin typeface="Cambria Math" panose="02040503050406030204" pitchFamily="18" charset="0"/>
                      </a:rPr>
                      <m:t>𝑘</m:t>
                    </m:r>
                  </m:oMath>
                </a14:m>
                <a:r>
                  <a:rPr lang="zh-CN" altLang="en-US" sz="2400" dirty="0"/>
                  <a:t>主成分的方差是</a:t>
                </a:r>
              </a:p>
              <a:p>
                <a:pPr marL="0" indent="0">
                  <a:lnSpc>
                    <a:spcPct val="150000"/>
                  </a:lnSpc>
                  <a:buFontTx/>
                  <a:buNone/>
                </a:pPr>
                <a:endParaRPr lang="en-US" altLang="zh-CN" sz="2400" kern="0" dirty="0"/>
              </a:p>
              <a:p>
                <a:pPr marL="0" indent="0">
                  <a:lnSpc>
                    <a:spcPct val="150000"/>
                  </a:lnSpc>
                  <a:buFontTx/>
                  <a:buNone/>
                </a:pPr>
                <a:endParaRPr lang="zh-CN" altLang="en-US" sz="2000" kern="0" dirty="0"/>
              </a:p>
            </p:txBody>
          </p:sp>
        </mc:Choice>
        <mc:Fallback xmlns="">
          <p:sp>
            <p:nvSpPr>
              <p:cNvPr id="6" name="内容占位符 2">
                <a:extLst>
                  <a:ext uri="{FF2B5EF4-FFF2-40B4-BE49-F238E27FC236}">
                    <a16:creationId xmlns:a16="http://schemas.microsoft.com/office/drawing/2014/main" id="{D87A896A-94C2-750E-44D5-BB1A75E6E572}"/>
                  </a:ext>
                </a:extLst>
              </p:cNvPr>
              <p:cNvSpPr txBox="1">
                <a:spLocks noRot="1" noChangeAspect="1" noMove="1" noResize="1" noEditPoints="1" noAdjustHandles="1" noChangeArrowheads="1" noChangeShapeType="1" noTextEdit="1"/>
              </p:cNvSpPr>
              <p:nvPr/>
            </p:nvSpPr>
            <p:spPr>
              <a:xfrm>
                <a:off x="414998" y="3785100"/>
                <a:ext cx="11430488" cy="783884"/>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664DC3D-2F67-216D-011C-45DA816ED586}"/>
              </a:ext>
            </a:extLst>
          </p:cNvPr>
          <p:cNvSpPr txBox="1"/>
          <p:nvPr/>
        </p:nvSpPr>
        <p:spPr>
          <a:xfrm>
            <a:off x="414998" y="1202964"/>
            <a:ext cx="6096000" cy="581057"/>
          </a:xfrm>
          <a:prstGeom prst="rect">
            <a:avLst/>
          </a:prstGeom>
          <a:noFill/>
        </p:spPr>
        <p:txBody>
          <a:bodyPr wrap="square">
            <a:spAutoFit/>
          </a:bodyPr>
          <a:lstStyle/>
          <a:p>
            <a:pPr>
              <a:lnSpc>
                <a:spcPct val="150000"/>
              </a:lnSpc>
              <a:spcBef>
                <a:spcPts val="0"/>
              </a:spcBef>
              <a:spcAft>
                <a:spcPts val="0"/>
              </a:spcAft>
            </a:pPr>
            <a:r>
              <a:rPr lang="en-US" altLang="zh-CN" b="1" dirty="0">
                <a:solidFill>
                  <a:srgbClr val="0070C0"/>
                </a:solidFill>
                <a:latin typeface="+mj-ea"/>
                <a:ea typeface="+mj-ea"/>
                <a:cs typeface="Times New Roman" panose="02020603050405020304" pitchFamily="18" charset="0"/>
              </a:rPr>
              <a:t>2. </a:t>
            </a:r>
            <a:r>
              <a:rPr lang="zh-CN" altLang="en-US" b="1" dirty="0">
                <a:solidFill>
                  <a:srgbClr val="0070C0"/>
                </a:solidFill>
                <a:latin typeface="+mj-ea"/>
                <a:ea typeface="+mj-ea"/>
                <a:cs typeface="Times New Roman" panose="02020603050405020304" pitchFamily="18" charset="0"/>
              </a:rPr>
              <a:t>主要性质</a:t>
            </a:r>
            <a:endParaRPr lang="en-US" altLang="zh-CN" b="1" dirty="0">
              <a:solidFill>
                <a:srgbClr val="0070C0"/>
              </a:solidFill>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7492DA-3401-8557-14B3-34E22A0CB633}"/>
                  </a:ext>
                </a:extLst>
              </p:cNvPr>
              <p:cNvSpPr txBox="1"/>
              <p:nvPr/>
            </p:nvSpPr>
            <p:spPr>
              <a:xfrm>
                <a:off x="3305917" y="3072900"/>
                <a:ext cx="6094070" cy="468205"/>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𝑘</m:t>
                        </m:r>
                      </m:sub>
                    </m:sSub>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2</m:t>
                        </m:r>
                        <m:r>
                          <a:rPr lang="en-US" altLang="zh-CN" i="1">
                            <a:latin typeface="Cambria Math" panose="02040503050406030204" pitchFamily="18" charset="0"/>
                          </a:rPr>
                          <m:t>𝑘</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2</m:t>
                        </m:r>
                      </m:sub>
                    </m:sSub>
                  </m:oMath>
                </a14:m>
                <a:r>
                  <a:rPr lang="en-US" altLang="zh-CN" dirty="0"/>
                  <a:t>+…+</a:t>
                </a:r>
                <a:r>
                  <a:rPr lang="en-US" altLang="zh-CN" dirty="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𝛼</m:t>
                        </m:r>
                      </m:e>
                      <m:sub>
                        <m:r>
                          <a:rPr lang="en-US" altLang="zh-CN" b="0" i="1" smtClean="0">
                            <a:latin typeface="Cambria Math" panose="02040503050406030204" pitchFamily="18" charset="0"/>
                            <a:cs typeface="Times New Roman" panose="02020603050405020304" pitchFamily="18" charset="0"/>
                          </a:rPr>
                          <m:t>𝑚</m:t>
                        </m:r>
                        <m:r>
                          <a:rPr lang="en-US" altLang="zh-CN" i="1">
                            <a:latin typeface="Cambria Math" panose="02040503050406030204" pitchFamily="18" charset="0"/>
                          </a:rPr>
                          <m:t>𝑘</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𝑚</m:t>
                        </m:r>
                      </m:sub>
                    </m:sSub>
                  </m:oMath>
                </a14:m>
                <a:endParaRPr lang="zh-CN" altLang="en-US" dirty="0"/>
              </a:p>
            </p:txBody>
          </p:sp>
        </mc:Choice>
        <mc:Fallback xmlns="">
          <p:sp>
            <p:nvSpPr>
              <p:cNvPr id="11" name="文本框 10">
                <a:extLst>
                  <a:ext uri="{FF2B5EF4-FFF2-40B4-BE49-F238E27FC236}">
                    <a16:creationId xmlns:a16="http://schemas.microsoft.com/office/drawing/2014/main" id="{337492DA-3401-8557-14B3-34E22A0CB633}"/>
                  </a:ext>
                </a:extLst>
              </p:cNvPr>
              <p:cNvSpPr txBox="1">
                <a:spLocks noRot="1" noChangeAspect="1" noMove="1" noResize="1" noEditPoints="1" noAdjustHandles="1" noChangeArrowheads="1" noChangeShapeType="1" noTextEdit="1"/>
              </p:cNvSpPr>
              <p:nvPr/>
            </p:nvSpPr>
            <p:spPr>
              <a:xfrm>
                <a:off x="3305917" y="3072900"/>
                <a:ext cx="6094070" cy="468205"/>
              </a:xfrm>
              <a:prstGeom prst="rect">
                <a:avLst/>
              </a:prstGeom>
              <a:blipFill>
                <a:blip r:embed="rId5"/>
                <a:stretch>
                  <a:fillRect l="-300" t="-7792" b="-29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5D2D8B7-69D1-4EE6-27DB-928DF313438A}"/>
                  </a:ext>
                </a:extLst>
              </p:cNvPr>
              <p:cNvSpPr txBox="1"/>
              <p:nvPr/>
            </p:nvSpPr>
            <p:spPr>
              <a:xfrm>
                <a:off x="3737942" y="4613747"/>
                <a:ext cx="5124416" cy="391582"/>
              </a:xfrm>
              <a:prstGeom prst="rect">
                <a:avLst/>
              </a:prstGeom>
              <a:noFill/>
            </p:spPr>
            <p:txBody>
              <a:bodyPr wrap="square" lIns="0" tIns="0" rIns="0" bIns="0" rtlCol="0">
                <a:spAutoFit/>
              </a:bodyPr>
              <a:lstStyle/>
              <a:p>
                <a14:m>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up>
                        <m:r>
                          <m:rPr>
                            <m:sty m:val="p"/>
                          </m:rPr>
                          <a:rPr lang="en-US" altLang="zh-CN">
                            <a:latin typeface="Cambria Math" panose="02040503050406030204" pitchFamily="18" charset="0"/>
                            <a:cs typeface="Times New Roman" panose="02020603050405020304" pitchFamily="18" charset="0"/>
                          </a:rPr>
                          <m:t>T</m:t>
                        </m:r>
                      </m:sup>
                    </m:sSubSup>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Sub>
                      </m:e>
                    </m:nary>
                  </m:oMath>
                </a14:m>
                <a:r>
                  <a:rPr lang="en-US" altLang="zh-CN" dirty="0"/>
                  <a:t>=</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𝑘</m:t>
                        </m:r>
                      </m:sub>
                    </m:sSub>
                  </m:oMath>
                </a14:m>
                <a:r>
                  <a:rPr lang="zh-CN" altLang="en-US" dirty="0"/>
                  <a:t>，</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12" name="文本框 11">
                <a:extLst>
                  <a:ext uri="{FF2B5EF4-FFF2-40B4-BE49-F238E27FC236}">
                    <a16:creationId xmlns:a16="http://schemas.microsoft.com/office/drawing/2014/main" id="{C5D2D8B7-69D1-4EE6-27DB-928DF313438A}"/>
                  </a:ext>
                </a:extLst>
              </p:cNvPr>
              <p:cNvSpPr txBox="1">
                <a:spLocks noRot="1" noChangeAspect="1" noMove="1" noResize="1" noEditPoints="1" noAdjustHandles="1" noChangeArrowheads="1" noChangeShapeType="1" noTextEdit="1"/>
              </p:cNvSpPr>
              <p:nvPr/>
            </p:nvSpPr>
            <p:spPr>
              <a:xfrm>
                <a:off x="3737942" y="4613747"/>
                <a:ext cx="5124416" cy="391582"/>
              </a:xfrm>
              <a:prstGeom prst="rect">
                <a:avLst/>
              </a:prstGeom>
              <a:blipFill>
                <a:blip r:embed="rId6"/>
                <a:stretch>
                  <a:fillRect t="-18750" b="-46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38BC7FA3-2B55-37D8-4529-D5912CEF90FB}"/>
                  </a:ext>
                </a:extLst>
              </p:cNvPr>
              <p:cNvSpPr txBox="1">
                <a:spLocks/>
              </p:cNvSpPr>
              <p:nvPr/>
            </p:nvSpPr>
            <p:spPr>
              <a:xfrm>
                <a:off x="414998" y="5430635"/>
                <a:ext cx="11430488" cy="783884"/>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None/>
                </a:pPr>
                <a:r>
                  <a:rPr lang="zh-CN" altLang="en-US" sz="2400" kern="0" dirty="0"/>
                  <a:t>即协方差矩阵</a:t>
                </a:r>
                <a14:m>
                  <m:oMath xmlns:m="http://schemas.openxmlformats.org/officeDocument/2006/math">
                    <m:r>
                      <a:rPr lang="zh-CN" altLang="en-US" sz="2400" i="1" smtClean="0">
                        <a:latin typeface="Cambria Math" panose="02040503050406030204" pitchFamily="18" charset="0"/>
                      </a:rPr>
                      <m:t>∑</m:t>
                    </m:r>
                  </m:oMath>
                </a14:m>
                <a:r>
                  <a:rPr lang="zh-CN" altLang="en-US" sz="2400" kern="0" dirty="0"/>
                  <a:t>的第</a:t>
                </a:r>
                <a14:m>
                  <m:oMath xmlns:m="http://schemas.openxmlformats.org/officeDocument/2006/math">
                    <m:r>
                      <a:rPr lang="en-US" altLang="zh-CN" sz="2400" i="1">
                        <a:latin typeface="Cambria Math" panose="02040503050406030204" pitchFamily="18" charset="0"/>
                      </a:rPr>
                      <m:t>𝑘</m:t>
                    </m:r>
                  </m:oMath>
                </a14:m>
                <a:r>
                  <a:rPr lang="zh-CN" altLang="en-US" sz="2400" kern="0" dirty="0"/>
                  <a:t>个特征值。</a:t>
                </a:r>
              </a:p>
            </p:txBody>
          </p:sp>
        </mc:Choice>
        <mc:Fallback xmlns="">
          <p:sp>
            <p:nvSpPr>
              <p:cNvPr id="13" name="内容占位符 2">
                <a:extLst>
                  <a:ext uri="{FF2B5EF4-FFF2-40B4-BE49-F238E27FC236}">
                    <a16:creationId xmlns:a16="http://schemas.microsoft.com/office/drawing/2014/main" id="{38BC7FA3-2B55-37D8-4529-D5912CEF90FB}"/>
                  </a:ext>
                </a:extLst>
              </p:cNvPr>
              <p:cNvSpPr txBox="1">
                <a:spLocks noRot="1" noChangeAspect="1" noMove="1" noResize="1" noEditPoints="1" noAdjustHandles="1" noChangeArrowheads="1" noChangeShapeType="1" noTextEdit="1"/>
              </p:cNvSpPr>
              <p:nvPr/>
            </p:nvSpPr>
            <p:spPr>
              <a:xfrm>
                <a:off x="414998" y="5430635"/>
                <a:ext cx="11430488" cy="783884"/>
              </a:xfrm>
              <a:prstGeom prst="rect">
                <a:avLst/>
              </a:prstGeom>
              <a:blipFill>
                <a:blip r:embed="rId7"/>
                <a:stretch>
                  <a:fillRect l="-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900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7"/>
                <a:ext cx="11430488" cy="2124711"/>
              </a:xfrm>
            </p:spPr>
            <p:txBody>
              <a:bodyPr/>
              <a:lstStyle/>
              <a:p>
                <a:pPr marL="0" indent="0">
                  <a:lnSpc>
                    <a:spcPct val="150000"/>
                  </a:lnSpc>
                  <a:buNone/>
                </a:pPr>
                <a:r>
                  <a:rPr lang="zh-CN" altLang="en-US" sz="2400" dirty="0"/>
                  <a:t>证明：采用拉格朗日乘子法求出主成分</a:t>
                </a:r>
                <a:endParaRPr lang="en-US" altLang="zh-CN" sz="2400" dirty="0"/>
              </a:p>
              <a:p>
                <a:pPr marL="0" indent="457200">
                  <a:lnSpc>
                    <a:spcPct val="150000"/>
                  </a:lnSpc>
                  <a:buNone/>
                </a:pPr>
                <a:r>
                  <a:rPr lang="zh-CN" altLang="en-US" sz="2400" dirty="0"/>
                  <a:t>首先求</a:t>
                </a:r>
                <a14:m>
                  <m:oMath xmlns:m="http://schemas.openxmlformats.org/officeDocument/2006/math">
                    <m:r>
                      <a:rPr lang="en-US" altLang="zh-CN" sz="2400" b="1" i="1" smtClean="0">
                        <a:latin typeface="Cambria Math" panose="02040503050406030204" pitchFamily="18" charset="0"/>
                      </a:rPr>
                      <m:t>𝒙</m:t>
                    </m:r>
                  </m:oMath>
                </a14:m>
                <a:r>
                  <a:rPr lang="zh-CN" altLang="en-US" sz="2400" dirty="0"/>
                  <a:t>的第一主成分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𝑘</m:t>
                        </m:r>
                      </m:sub>
                      <m:sup>
                        <m:r>
                          <m:rPr>
                            <m:sty m:val="p"/>
                          </m:rPr>
                          <a:rPr lang="en-US" altLang="zh-CN" sz="2400" b="0" i="0" smtClean="0">
                            <a:latin typeface="Cambria Math" panose="02040503050406030204" pitchFamily="18" charset="0"/>
                          </a:rPr>
                          <m:t>T</m:t>
                        </m:r>
                      </m:sup>
                    </m:sSubSup>
                    <m:r>
                      <a:rPr lang="en-US" altLang="zh-CN" sz="2400" b="1" i="1" smtClean="0">
                        <a:latin typeface="Cambria Math" panose="02040503050406030204" pitchFamily="18" charset="0"/>
                      </a:rPr>
                      <m:t>𝒙</m:t>
                    </m:r>
                  </m:oMath>
                </a14:m>
                <a:r>
                  <a:rPr lang="zh-CN" altLang="en-US" sz="2400" dirty="0"/>
                  <a:t>，即求系数向量</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。由总体主成分定义知，第一主成分</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dirty="0"/>
                  <a:t>是在</a:t>
                </a:r>
                <a14:m>
                  <m:oMath xmlns:m="http://schemas.openxmlformats.org/officeDocument/2006/math">
                    <m:sSubSup>
                      <m:sSubSupPr>
                        <m:ctrlPr>
                          <a:rPr lang="en-US" altLang="zh-CN" sz="2400" i="1">
                            <a:latin typeface="Cambria Math" panose="02040503050406030204" pitchFamily="18" charset="0"/>
                            <a:cs typeface="Times New Roman" panose="02020603050405020304" pitchFamily="18" charset="0"/>
                          </a:rPr>
                        </m:ctrlPr>
                      </m:sSubSupPr>
                      <m:e>
                        <m:r>
                          <a:rPr lang="zh-CN" altLang="en-US" sz="2400" i="1">
                            <a:latin typeface="Cambria Math" panose="02040503050406030204" pitchFamily="18" charset="0"/>
                            <a:cs typeface="Times New Roman" panose="02020603050405020304" pitchFamily="18" charset="0"/>
                          </a:rPr>
                          <m:t>𝛼</m:t>
                        </m:r>
                      </m:e>
                      <m:sub>
                        <m:r>
                          <a:rPr lang="en-US" altLang="zh-CN" sz="2400" b="0" i="1" smtClean="0">
                            <a:latin typeface="Cambria Math" panose="02040503050406030204" pitchFamily="18" charset="0"/>
                            <a:cs typeface="Times New Roman" panose="02020603050405020304" pitchFamily="18" charset="0"/>
                          </a:rPr>
                          <m:t>1</m:t>
                        </m:r>
                      </m:sub>
                      <m:sup>
                        <m:r>
                          <m:rPr>
                            <m:sty m:val="p"/>
                          </m:rPr>
                          <a:rPr lang="en-US" altLang="zh-CN" sz="2400">
                            <a:latin typeface="Cambria Math" panose="02040503050406030204" pitchFamily="18" charset="0"/>
                            <a:cs typeface="Times New Roman" panose="02020603050405020304" pitchFamily="18" charset="0"/>
                          </a:rPr>
                          <m:t>T</m:t>
                        </m:r>
                      </m:sup>
                    </m:sSubSup>
                    <m:sSub>
                      <m:sSubPr>
                        <m:ctrlPr>
                          <a:rPr lang="en-US" altLang="zh-CN" sz="2400" i="1">
                            <a:latin typeface="Cambria Math" panose="02040503050406030204" pitchFamily="18" charset="0"/>
                            <a:cs typeface="Times New Roman" panose="02020603050405020304" pitchFamily="18" charset="0"/>
                          </a:rPr>
                        </m:ctrlPr>
                      </m:sSubPr>
                      <m:e>
                        <m:r>
                          <a:rPr lang="zh-CN" altLang="en-US" sz="2400" i="1">
                            <a:latin typeface="Cambria Math" panose="02040503050406030204" pitchFamily="18" charset="0"/>
                            <a:cs typeface="Times New Roman" panose="02020603050405020304" pitchFamily="18" charset="0"/>
                          </a:rPr>
                          <m:t>𝛼</m:t>
                        </m:r>
                      </m:e>
                      <m:sub>
                        <m:r>
                          <a:rPr lang="en-US" altLang="zh-CN" sz="2400" b="0" i="1" smtClean="0">
                            <a:latin typeface="Cambria Math" panose="02040503050406030204" pitchFamily="18" charset="0"/>
                            <a:cs typeface="Times New Roman" panose="02020603050405020304" pitchFamily="18" charset="0"/>
                          </a:rPr>
                          <m:t>1</m:t>
                        </m:r>
                      </m:sub>
                    </m:sSub>
                    <m:r>
                      <a:rPr lang="en-US" altLang="zh-CN" sz="2400" i="1">
                        <a:latin typeface="Cambria Math" panose="02040503050406030204" pitchFamily="18" charset="0"/>
                        <a:cs typeface="Times New Roman" panose="02020603050405020304" pitchFamily="18" charset="0"/>
                      </a:rPr>
                      <m:t>=1</m:t>
                    </m:r>
                  </m:oMath>
                </a14:m>
                <a:r>
                  <a:rPr lang="zh-CN" altLang="en-US" sz="2400" dirty="0"/>
                  <a:t>条件下，</a:t>
                </a:r>
                <a14:m>
                  <m:oMath xmlns:m="http://schemas.openxmlformats.org/officeDocument/2006/math">
                    <m:r>
                      <a:rPr lang="en-US" altLang="zh-CN" sz="2400" b="1" i="1">
                        <a:latin typeface="Cambria Math" panose="02040503050406030204" pitchFamily="18" charset="0"/>
                      </a:rPr>
                      <m:t>𝒙</m:t>
                    </m:r>
                  </m:oMath>
                </a14:m>
                <a:r>
                  <a:rPr lang="zh-CN" altLang="en-US" sz="2400" dirty="0"/>
                  <a:t>的所有线性变换中使方差</a:t>
                </a:r>
                <a:endParaRPr lang="en-US" altLang="zh-CN" sz="24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211417"/>
                <a:ext cx="11430488" cy="2124711"/>
              </a:xfrm>
              <a:blipFill>
                <a:blip r:embed="rId3"/>
                <a:stretch>
                  <a:fillRect l="-8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7C21D85-F427-CDA0-9A90-15FEED95A4D7}"/>
                  </a:ext>
                </a:extLst>
              </p:cNvPr>
              <p:cNvSpPr txBox="1"/>
              <p:nvPr/>
            </p:nvSpPr>
            <p:spPr>
              <a:xfrm>
                <a:off x="4214812" y="3105295"/>
                <a:ext cx="4395191" cy="509178"/>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rPr>
                          <m:t>𝒙</m:t>
                        </m:r>
                      </m:e>
                    </m:d>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oMath>
                </a14:m>
                <a:r>
                  <a:rPr lang="en-US" altLang="zh-CN" dirty="0"/>
                  <a:t> </a:t>
                </a:r>
                <a14:m>
                  <m:oMath xmlns:m="http://schemas.openxmlformats.org/officeDocument/2006/math">
                    <m:r>
                      <a:rPr lang="zh-CN" altLang="en-US"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endParaRPr lang="zh-CN" altLang="en-US" dirty="0"/>
              </a:p>
            </p:txBody>
          </p:sp>
        </mc:Choice>
        <mc:Fallback xmlns="">
          <p:sp>
            <p:nvSpPr>
              <p:cNvPr id="7" name="文本框 6">
                <a:extLst>
                  <a:ext uri="{FF2B5EF4-FFF2-40B4-BE49-F238E27FC236}">
                    <a16:creationId xmlns:a16="http://schemas.microsoft.com/office/drawing/2014/main" id="{B7C21D85-F427-CDA0-9A90-15FEED95A4D7}"/>
                  </a:ext>
                </a:extLst>
              </p:cNvPr>
              <p:cNvSpPr txBox="1">
                <a:spLocks noRot="1" noChangeAspect="1" noMove="1" noResize="1" noEditPoints="1" noAdjustHandles="1" noChangeArrowheads="1" noChangeShapeType="1" noTextEdit="1"/>
              </p:cNvSpPr>
              <p:nvPr/>
            </p:nvSpPr>
            <p:spPr>
              <a:xfrm>
                <a:off x="4214812" y="3105295"/>
                <a:ext cx="4395191" cy="509178"/>
              </a:xfrm>
              <a:prstGeom prst="rect">
                <a:avLst/>
              </a:prstGeom>
              <a:blipFill>
                <a:blip r:embed="rId4"/>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5220B77-D856-D0D4-9F8F-502813D6A984}"/>
              </a:ext>
            </a:extLst>
          </p:cNvPr>
          <p:cNvSpPr txBox="1"/>
          <p:nvPr/>
        </p:nvSpPr>
        <p:spPr>
          <a:xfrm>
            <a:off x="5639990" y="2821779"/>
            <a:ext cx="65" cy="369332"/>
          </a:xfrm>
          <a:prstGeom prst="rect">
            <a:avLst/>
          </a:prstGeom>
          <a:noFill/>
        </p:spPr>
        <p:txBody>
          <a:bodyPr wrap="none" lIns="0" tIns="0" rIns="0" bIns="0" rtlCol="0">
            <a:spAutoFit/>
          </a:bodyPr>
          <a:lstStyle/>
          <a:p>
            <a:endParaRPr lang="zh-CN" altLang="en-US" dirty="0"/>
          </a:p>
        </p:txBody>
      </p:sp>
      <p:sp>
        <p:nvSpPr>
          <p:cNvPr id="9" name="文本框 8">
            <a:extLst>
              <a:ext uri="{FF2B5EF4-FFF2-40B4-BE49-F238E27FC236}">
                <a16:creationId xmlns:a16="http://schemas.microsoft.com/office/drawing/2014/main" id="{1AAD5AB5-4B37-6C01-ACBC-BECBD4FC48E7}"/>
              </a:ext>
            </a:extLst>
          </p:cNvPr>
          <p:cNvSpPr txBox="1"/>
          <p:nvPr/>
        </p:nvSpPr>
        <p:spPr>
          <a:xfrm>
            <a:off x="414997" y="3764750"/>
            <a:ext cx="11430487" cy="461665"/>
          </a:xfrm>
          <a:prstGeom prst="rect">
            <a:avLst/>
          </a:prstGeom>
          <a:noFill/>
        </p:spPr>
        <p:txBody>
          <a:bodyPr wrap="square" rtlCol="0">
            <a:spAutoFit/>
          </a:bodyPr>
          <a:lstStyle/>
          <a:p>
            <a:r>
              <a:rPr lang="zh-CN" altLang="en-US" dirty="0"/>
              <a:t>达到最大。</a:t>
            </a:r>
          </a:p>
        </p:txBody>
      </p:sp>
      <p:sp>
        <p:nvSpPr>
          <p:cNvPr id="10" name="文本框 9">
            <a:extLst>
              <a:ext uri="{FF2B5EF4-FFF2-40B4-BE49-F238E27FC236}">
                <a16:creationId xmlns:a16="http://schemas.microsoft.com/office/drawing/2014/main" id="{ACDC0B1E-D5AF-D510-5D29-6EAF861028BF}"/>
              </a:ext>
            </a:extLst>
          </p:cNvPr>
          <p:cNvSpPr txBox="1"/>
          <p:nvPr/>
        </p:nvSpPr>
        <p:spPr>
          <a:xfrm>
            <a:off x="414997" y="4407691"/>
            <a:ext cx="11430487" cy="461665"/>
          </a:xfrm>
          <a:prstGeom prst="rect">
            <a:avLst/>
          </a:prstGeom>
          <a:noFill/>
        </p:spPr>
        <p:txBody>
          <a:bodyPr wrap="square" rtlCol="0">
            <a:spAutoFit/>
          </a:bodyPr>
          <a:lstStyle/>
          <a:p>
            <a:pPr indent="457200"/>
            <a:r>
              <a:rPr lang="zh-CN" altLang="en-US" dirty="0"/>
              <a:t>求第一主成分就是求解约束最优化问题：</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5FA1B97-FA80-2EE8-B9EE-2DED23BA67FF}"/>
                  </a:ext>
                </a:extLst>
              </p:cNvPr>
              <p:cNvSpPr txBox="1"/>
              <p:nvPr/>
            </p:nvSpPr>
            <p:spPr>
              <a:xfrm>
                <a:off x="4214812" y="5015691"/>
                <a:ext cx="4395191" cy="6344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smtClean="0">
                                  <a:latin typeface="Cambria Math" panose="02040503050406030204" pitchFamily="18" charset="0"/>
                                  <a:cs typeface="Times New Roman" panose="02020603050405020304" pitchFamily="18" charset="0"/>
                                </a:rPr>
                              </m:ctrlPr>
                            </m:limLowPr>
                            <m:e>
                              <m:r>
                                <m:rPr>
                                  <m:sty m:val="p"/>
                                </m:rPr>
                                <a:rPr lang="en-US" altLang="zh-CN" i="0" smtClean="0">
                                  <a:latin typeface="Cambria Math" panose="02040503050406030204" pitchFamily="18" charset="0"/>
                                  <a:cs typeface="Times New Roman" panose="02020603050405020304" pitchFamily="18" charset="0"/>
                                </a:rPr>
                                <m:t>max</m:t>
                              </m:r>
                            </m:e>
                            <m:lim>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lim>
                          </m:limLow>
                          <m:r>
                            <a:rPr lang="en-US" altLang="zh-CN" b="0" i="1" smtClean="0">
                              <a:latin typeface="Cambria Math" panose="02040503050406030204" pitchFamily="18" charset="0"/>
                              <a:cs typeface="Times New Roman" panose="02020603050405020304" pitchFamily="18" charset="0"/>
                            </a:rPr>
                            <m:t>    </m:t>
                          </m:r>
                        </m:fName>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e>
                      </m:func>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75FA1B97-FA80-2EE8-B9EE-2DED23BA67FF}"/>
                  </a:ext>
                </a:extLst>
              </p:cNvPr>
              <p:cNvSpPr txBox="1">
                <a:spLocks noRot="1" noChangeAspect="1" noMove="1" noResize="1" noEditPoints="1" noAdjustHandles="1" noChangeArrowheads="1" noChangeShapeType="1" noTextEdit="1"/>
              </p:cNvSpPr>
              <p:nvPr/>
            </p:nvSpPr>
            <p:spPr>
              <a:xfrm>
                <a:off x="4214812" y="5015691"/>
                <a:ext cx="4395191" cy="6344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6A7E88-5BFE-0E75-9D26-630573D5BCC5}"/>
                  </a:ext>
                </a:extLst>
              </p:cNvPr>
              <p:cNvSpPr txBox="1"/>
              <p:nvPr/>
            </p:nvSpPr>
            <p:spPr>
              <a:xfrm>
                <a:off x="6123099" y="6193621"/>
                <a:ext cx="1453347" cy="375872"/>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=1</m:t>
                    </m:r>
                  </m:oMath>
                </a14:m>
                <a:endParaRPr lang="zh-CN" altLang="en-US" dirty="0"/>
              </a:p>
            </p:txBody>
          </p:sp>
        </mc:Choice>
        <mc:Fallback xmlns="">
          <p:sp>
            <p:nvSpPr>
              <p:cNvPr id="12" name="文本框 11">
                <a:extLst>
                  <a:ext uri="{FF2B5EF4-FFF2-40B4-BE49-F238E27FC236}">
                    <a16:creationId xmlns:a16="http://schemas.microsoft.com/office/drawing/2014/main" id="{396A7E88-5BFE-0E75-9D26-630573D5BCC5}"/>
                  </a:ext>
                </a:extLst>
              </p:cNvPr>
              <p:cNvSpPr txBox="1">
                <a:spLocks noRot="1" noChangeAspect="1" noMove="1" noResize="1" noEditPoints="1" noAdjustHandles="1" noChangeArrowheads="1" noChangeShapeType="1" noTextEdit="1"/>
              </p:cNvSpPr>
              <p:nvPr/>
            </p:nvSpPr>
            <p:spPr>
              <a:xfrm>
                <a:off x="6123099" y="6193621"/>
                <a:ext cx="1453347" cy="375872"/>
              </a:xfrm>
              <a:prstGeom prst="rect">
                <a:avLst/>
              </a:prstGeom>
              <a:blipFill>
                <a:blip r:embed="rId6"/>
                <a:stretch>
                  <a:fillRect l="-5021" r="-6695" b="-16129"/>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3CF89426-FF5D-B39C-3698-822A9B7BAF00}"/>
              </a:ext>
            </a:extLst>
          </p:cNvPr>
          <p:cNvSpPr txBox="1"/>
          <p:nvPr/>
        </p:nvSpPr>
        <p:spPr>
          <a:xfrm>
            <a:off x="5336133" y="6166941"/>
            <a:ext cx="593432" cy="461665"/>
          </a:xfrm>
          <a:prstGeom prst="rect">
            <a:avLst/>
          </a:prstGeom>
          <a:noFill/>
        </p:spPr>
        <p:txBody>
          <a:bodyPr wrap="none" rtlCol="0">
            <a:spAutoFit/>
          </a:bodyPr>
          <a:lstStyle/>
          <a:p>
            <a:r>
              <a:rPr lang="en-US" altLang="zh-CN" dirty="0" err="1"/>
              <a:t>s.t.</a:t>
            </a:r>
            <a:endParaRPr lang="zh-CN" altLang="en-US" dirty="0"/>
          </a:p>
        </p:txBody>
      </p:sp>
    </p:spTree>
    <p:extLst>
      <p:ext uri="{BB962C8B-B14F-4D97-AF65-F5344CB8AC3E}">
        <p14:creationId xmlns:p14="http://schemas.microsoft.com/office/powerpoint/2010/main" val="3418090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zh-CN" altLang="en-US" sz="2400" dirty="0"/>
              <a:t>定义拉格朗日函数</a:t>
            </a:r>
            <a:endParaRPr lang="en-US" altLang="zh-CN" sz="24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5C801D-C37C-D88E-BF88-BFE240987714}"/>
                  </a:ext>
                </a:extLst>
              </p:cNvPr>
              <p:cNvSpPr txBox="1"/>
              <p:nvPr/>
            </p:nvSpPr>
            <p:spPr>
              <a:xfrm>
                <a:off x="2927150" y="1680416"/>
                <a:ext cx="609719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m:rPr>
                          <m:nor/>
                        </m:rPr>
                        <a:rPr lang="en-US" altLang="zh-CN" dirty="0"/>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−1)</m:t>
                      </m:r>
                    </m:oMath>
                  </m:oMathPara>
                </a14:m>
                <a:endParaRPr lang="zh-CN" altLang="en-US" dirty="0"/>
              </a:p>
            </p:txBody>
          </p:sp>
        </mc:Choice>
        <mc:Fallback xmlns="">
          <p:sp>
            <p:nvSpPr>
              <p:cNvPr id="5" name="文本框 4">
                <a:extLst>
                  <a:ext uri="{FF2B5EF4-FFF2-40B4-BE49-F238E27FC236}">
                    <a16:creationId xmlns:a16="http://schemas.microsoft.com/office/drawing/2014/main" id="{835C801D-C37C-D88E-BF88-BFE240987714}"/>
                  </a:ext>
                </a:extLst>
              </p:cNvPr>
              <p:cNvSpPr txBox="1">
                <a:spLocks noRot="1" noChangeAspect="1" noMove="1" noResize="1" noEditPoints="1" noAdjustHandles="1" noChangeArrowheads="1" noChangeShapeType="1" noTextEdit="1"/>
              </p:cNvSpPr>
              <p:nvPr/>
            </p:nvSpPr>
            <p:spPr>
              <a:xfrm>
                <a:off x="2927150" y="1680416"/>
                <a:ext cx="6097190" cy="468205"/>
              </a:xfrm>
              <a:prstGeom prst="rect">
                <a:avLst/>
              </a:prstGeom>
              <a:blipFill>
                <a:blip r:embed="rId3"/>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8884F04D-B8A7-AD4F-933D-523D07A4487B}"/>
                  </a:ext>
                </a:extLst>
              </p:cNvPr>
              <p:cNvSpPr txBox="1">
                <a:spLocks/>
              </p:cNvSpPr>
              <p:nvPr/>
            </p:nvSpPr>
            <p:spPr>
              <a:xfrm>
                <a:off x="414998" y="2242487"/>
                <a:ext cx="11430488" cy="63643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其中</a:t>
                </a:r>
                <a14:m>
                  <m:oMath xmlns:m="http://schemas.openxmlformats.org/officeDocument/2006/math">
                    <m:r>
                      <a:rPr lang="zh-CN" altLang="en-US" sz="2400" i="1" kern="0" smtClean="0">
                        <a:latin typeface="Cambria Math" panose="02040503050406030204" pitchFamily="18" charset="0"/>
                      </a:rPr>
                      <m:t>𝜆</m:t>
                    </m:r>
                  </m:oMath>
                </a14:m>
                <a:r>
                  <a:rPr lang="zh-CN" altLang="en-US" sz="2400" kern="0" dirty="0"/>
                  <a:t>是拉格朗日乘子。将拉格朗日函数对</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kern="0" dirty="0"/>
                  <a:t>求导，并令其为</a:t>
                </a:r>
                <a:r>
                  <a:rPr lang="en-US" altLang="zh-CN" sz="2400" kern="0" dirty="0"/>
                  <a:t>0</a:t>
                </a:r>
                <a:r>
                  <a:rPr lang="zh-CN" altLang="en-US" sz="2400" kern="0" dirty="0"/>
                  <a:t>，得</a:t>
                </a:r>
                <a:endParaRPr lang="en-US" altLang="zh-CN" sz="2400" kern="0" dirty="0"/>
              </a:p>
            </p:txBody>
          </p:sp>
        </mc:Choice>
        <mc:Fallback xmlns="">
          <p:sp>
            <p:nvSpPr>
              <p:cNvPr id="6" name="内容占位符 2">
                <a:extLst>
                  <a:ext uri="{FF2B5EF4-FFF2-40B4-BE49-F238E27FC236}">
                    <a16:creationId xmlns:a16="http://schemas.microsoft.com/office/drawing/2014/main" id="{8884F04D-B8A7-AD4F-933D-523D07A4487B}"/>
                  </a:ext>
                </a:extLst>
              </p:cNvPr>
              <p:cNvSpPr txBox="1">
                <a:spLocks noRot="1" noChangeAspect="1" noMove="1" noResize="1" noEditPoints="1" noAdjustHandles="1" noChangeArrowheads="1" noChangeShapeType="1" noTextEdit="1"/>
              </p:cNvSpPr>
              <p:nvPr/>
            </p:nvSpPr>
            <p:spPr>
              <a:xfrm>
                <a:off x="414998" y="2242487"/>
                <a:ext cx="11430488" cy="636433"/>
              </a:xfrm>
              <a:prstGeom prst="rect">
                <a:avLst/>
              </a:prstGeom>
              <a:blipFill>
                <a:blip r:embed="rId4"/>
                <a:stretch>
                  <a:fillRect l="-800" b="-13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7515065-FE08-00E4-0261-2B033F11E273}"/>
                  </a:ext>
                </a:extLst>
              </p:cNvPr>
              <p:cNvSpPr txBox="1"/>
              <p:nvPr/>
            </p:nvSpPr>
            <p:spPr>
              <a:xfrm>
                <a:off x="3006924" y="2876435"/>
                <a:ext cx="6097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zh-CN" altLang="en-US" i="1">
                          <a:latin typeface="Cambria Math" panose="02040503050406030204" pitchFamily="18" charset="0"/>
                        </a:rPr>
                        <m:t>𝜆</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zh-CN" altLang="en-US" dirty="0"/>
              </a:p>
            </p:txBody>
          </p:sp>
        </mc:Choice>
        <mc:Fallback xmlns="">
          <p:sp>
            <p:nvSpPr>
              <p:cNvPr id="15" name="文本框 14">
                <a:extLst>
                  <a:ext uri="{FF2B5EF4-FFF2-40B4-BE49-F238E27FC236}">
                    <a16:creationId xmlns:a16="http://schemas.microsoft.com/office/drawing/2014/main" id="{37515065-FE08-00E4-0261-2B033F11E273}"/>
                  </a:ext>
                </a:extLst>
              </p:cNvPr>
              <p:cNvSpPr txBox="1">
                <a:spLocks noRot="1" noChangeAspect="1" noMove="1" noResize="1" noEditPoints="1" noAdjustHandles="1" noChangeArrowheads="1" noChangeShapeType="1" noTextEdit="1"/>
              </p:cNvSpPr>
              <p:nvPr/>
            </p:nvSpPr>
            <p:spPr>
              <a:xfrm>
                <a:off x="3006924" y="2876435"/>
                <a:ext cx="6097190" cy="461665"/>
              </a:xfrm>
              <a:prstGeom prst="rect">
                <a:avLst/>
              </a:prstGeom>
              <a:blipFill>
                <a:blip r:embed="rId5"/>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AB26953-F67C-C66B-BC12-671C1FA060C9}"/>
                  </a:ext>
                </a:extLst>
              </p:cNvPr>
              <p:cNvSpPr txBox="1">
                <a:spLocks/>
              </p:cNvSpPr>
              <p:nvPr/>
            </p:nvSpPr>
            <p:spPr>
              <a:xfrm>
                <a:off x="414998" y="3366313"/>
                <a:ext cx="11430488" cy="63643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因此，</a:t>
                </a:r>
                <a14:m>
                  <m:oMath xmlns:m="http://schemas.openxmlformats.org/officeDocument/2006/math">
                    <m:r>
                      <a:rPr lang="zh-CN" altLang="en-US" sz="2400" i="1" kern="0" smtClean="0">
                        <a:latin typeface="Cambria Math" panose="02040503050406030204" pitchFamily="18" charset="0"/>
                      </a:rPr>
                      <m:t>𝜆</m:t>
                    </m:r>
                  </m:oMath>
                </a14:m>
                <a:r>
                  <a:rPr lang="zh-CN" altLang="en-US" sz="2400" kern="0" dirty="0"/>
                  <a:t>是</a:t>
                </a:r>
                <a14:m>
                  <m:oMath xmlns:m="http://schemas.openxmlformats.org/officeDocument/2006/math">
                    <m:r>
                      <a:rPr lang="zh-CN" altLang="en-US" sz="2400" i="1">
                        <a:latin typeface="Cambria Math" panose="02040503050406030204" pitchFamily="18" charset="0"/>
                      </a:rPr>
                      <m:t>∑</m:t>
                    </m:r>
                  </m:oMath>
                </a14:m>
                <a:r>
                  <a:rPr lang="zh-CN" altLang="en-US" sz="2400" kern="0" dirty="0"/>
                  <a:t>的特征值，</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kern="0" dirty="0"/>
                  <a:t>是对应的单位特征向量。于是，目标函数</a:t>
                </a:r>
                <a:endParaRPr lang="en-US" altLang="zh-CN" sz="2400" kern="0" dirty="0"/>
              </a:p>
            </p:txBody>
          </p:sp>
        </mc:Choice>
        <mc:Fallback xmlns="">
          <p:sp>
            <p:nvSpPr>
              <p:cNvPr id="16" name="内容占位符 2">
                <a:extLst>
                  <a:ext uri="{FF2B5EF4-FFF2-40B4-BE49-F238E27FC236}">
                    <a16:creationId xmlns:a16="http://schemas.microsoft.com/office/drawing/2014/main" id="{9AB26953-F67C-C66B-BC12-671C1FA060C9}"/>
                  </a:ext>
                </a:extLst>
              </p:cNvPr>
              <p:cNvSpPr txBox="1">
                <a:spLocks noRot="1" noChangeAspect="1" noMove="1" noResize="1" noEditPoints="1" noAdjustHandles="1" noChangeArrowheads="1" noChangeShapeType="1" noTextEdit="1"/>
              </p:cNvSpPr>
              <p:nvPr/>
            </p:nvSpPr>
            <p:spPr>
              <a:xfrm>
                <a:off x="414998" y="3366313"/>
                <a:ext cx="11430488" cy="636433"/>
              </a:xfrm>
              <a:prstGeom prst="rect">
                <a:avLst/>
              </a:prstGeom>
              <a:blipFill>
                <a:blip r:embed="rId6"/>
                <a:stretch>
                  <a:fillRect l="-800" b="-1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87CDF27-335B-9E75-8753-D1B2B8774EE5}"/>
                  </a:ext>
                </a:extLst>
              </p:cNvPr>
              <p:cNvSpPr txBox="1"/>
              <p:nvPr/>
            </p:nvSpPr>
            <p:spPr>
              <a:xfrm>
                <a:off x="3998714" y="4166692"/>
                <a:ext cx="6097190" cy="468205"/>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oMath>
                </a14:m>
                <a:r>
                  <a:rPr lang="en-US" altLang="zh-CN" dirty="0"/>
                  <a:t> </a:t>
                </a:r>
                <a14:m>
                  <m:oMath xmlns:m="http://schemas.openxmlformats.org/officeDocument/2006/math">
                    <m:r>
                      <a:rPr lang="zh-CN" altLang="en-US"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smtClean="0">
                        <a:latin typeface="Cambria Math" panose="02040503050406030204" pitchFamily="18" charset="0"/>
                      </a:rPr>
                      <m:t>𝜆</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zh-CN" altLang="en-US" i="1">
                        <a:latin typeface="Cambria Math" panose="02040503050406030204" pitchFamily="18" charset="0"/>
                      </a:rPr>
                      <m:t>𝜆</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zh-CN" altLang="en-US" i="1">
                        <a:latin typeface="Cambria Math" panose="02040503050406030204" pitchFamily="18" charset="0"/>
                      </a:rPr>
                      <m:t>𝜆</m:t>
                    </m:r>
                  </m:oMath>
                </a14:m>
                <a:endParaRPr lang="zh-CN" altLang="en-US" dirty="0"/>
              </a:p>
            </p:txBody>
          </p:sp>
        </mc:Choice>
        <mc:Fallback xmlns="">
          <p:sp>
            <p:nvSpPr>
              <p:cNvPr id="18" name="文本框 17">
                <a:extLst>
                  <a:ext uri="{FF2B5EF4-FFF2-40B4-BE49-F238E27FC236}">
                    <a16:creationId xmlns:a16="http://schemas.microsoft.com/office/drawing/2014/main" id="{F87CDF27-335B-9E75-8753-D1B2B8774EE5}"/>
                  </a:ext>
                </a:extLst>
              </p:cNvPr>
              <p:cNvSpPr txBox="1">
                <a:spLocks noRot="1" noChangeAspect="1" noMove="1" noResize="1" noEditPoints="1" noAdjustHandles="1" noChangeArrowheads="1" noChangeShapeType="1" noTextEdit="1"/>
              </p:cNvSpPr>
              <p:nvPr/>
            </p:nvSpPr>
            <p:spPr>
              <a:xfrm>
                <a:off x="3998714" y="4166692"/>
                <a:ext cx="6097190" cy="468205"/>
              </a:xfrm>
              <a:prstGeom prst="rect">
                <a:avLst/>
              </a:prstGeom>
              <a:blipFill>
                <a:blip r:embed="rId7"/>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43E58235-74FC-0ADB-3E54-6AA4C0C1F98E}"/>
                  </a:ext>
                </a:extLst>
              </p:cNvPr>
              <p:cNvSpPr txBox="1">
                <a:spLocks/>
              </p:cNvSpPr>
              <p:nvPr/>
            </p:nvSpPr>
            <p:spPr>
              <a:xfrm>
                <a:off x="414998" y="4697318"/>
                <a:ext cx="11430488" cy="63643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假设</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kern="0" dirty="0"/>
                  <a:t>是</a:t>
                </a:r>
                <a14:m>
                  <m:oMath xmlns:m="http://schemas.openxmlformats.org/officeDocument/2006/math">
                    <m:r>
                      <a:rPr lang="zh-CN" altLang="en-US" sz="2400" i="1">
                        <a:latin typeface="Cambria Math" panose="02040503050406030204" pitchFamily="18" charset="0"/>
                      </a:rPr>
                      <m:t>∑</m:t>
                    </m:r>
                  </m:oMath>
                </a14:m>
                <a:r>
                  <a:rPr lang="zh-CN" altLang="en-US" sz="2400" kern="0" dirty="0"/>
                  <a:t>的最大特征值</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1</m:t>
                        </m:r>
                      </m:sub>
                    </m:sSub>
                  </m:oMath>
                </a14:m>
                <a:r>
                  <a:rPr lang="zh-CN" altLang="en-US" sz="2400" kern="0" dirty="0"/>
                  <a:t>对应的单位特征向量，显然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kern="0" dirty="0"/>
                  <a:t>与</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oMath>
                </a14:m>
                <a:r>
                  <a:rPr lang="zh-CN" altLang="en-US" sz="2400" kern="0" dirty="0"/>
                  <a:t>是最优化问题的解。所以，</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0" i="1" smtClean="0">
                        <a:latin typeface="Cambria Math" panose="02040503050406030204" pitchFamily="18" charset="0"/>
                        <a:cs typeface="Times New Roman" panose="02020603050405020304" pitchFamily="18" charset="0"/>
                      </a:rPr>
                      <m:t>𝑥</m:t>
                    </m:r>
                  </m:oMath>
                </a14:m>
                <a:r>
                  <a:rPr lang="zh-CN" altLang="en-US" sz="2400" dirty="0"/>
                  <a:t>构成第一主成分，其方差等于协方差矩阵的最大特征值。</a:t>
                </a:r>
                <a:r>
                  <a:rPr lang="en-US" altLang="zh-CN" sz="2400" dirty="0"/>
                  <a:t> </a:t>
                </a:r>
                <a:endParaRPr lang="en-US" altLang="zh-CN" sz="2400" kern="0" dirty="0"/>
              </a:p>
            </p:txBody>
          </p:sp>
        </mc:Choice>
        <mc:Fallback xmlns="">
          <p:sp>
            <p:nvSpPr>
              <p:cNvPr id="19" name="内容占位符 2">
                <a:extLst>
                  <a:ext uri="{FF2B5EF4-FFF2-40B4-BE49-F238E27FC236}">
                    <a16:creationId xmlns:a16="http://schemas.microsoft.com/office/drawing/2014/main" id="{43E58235-74FC-0ADB-3E54-6AA4C0C1F98E}"/>
                  </a:ext>
                </a:extLst>
              </p:cNvPr>
              <p:cNvSpPr txBox="1">
                <a:spLocks noRot="1" noChangeAspect="1" noMove="1" noResize="1" noEditPoints="1" noAdjustHandles="1" noChangeArrowheads="1" noChangeShapeType="1" noTextEdit="1"/>
              </p:cNvSpPr>
              <p:nvPr/>
            </p:nvSpPr>
            <p:spPr>
              <a:xfrm>
                <a:off x="414998" y="4697318"/>
                <a:ext cx="11430488" cy="636433"/>
              </a:xfrm>
              <a:prstGeom prst="rect">
                <a:avLst/>
              </a:prstGeom>
              <a:blipFill>
                <a:blip r:embed="rId8"/>
                <a:stretch>
                  <a:fillRect l="-800" r="-320" b="-100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65B65EA-E8AC-C486-6007-3B83A725DC78}"/>
                  </a:ext>
                </a:extLst>
              </p:cNvPr>
              <p:cNvSpPr txBox="1"/>
              <p:nvPr/>
            </p:nvSpPr>
            <p:spPr>
              <a:xfrm>
                <a:off x="3081647" y="6028323"/>
                <a:ext cx="609719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e>
                      </m:d>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m:rPr>
                          <m:nor/>
                        </m:rPr>
                        <a:rPr lang="en-US" altLang="zh-CN" dirty="0"/>
                        <m:t> </m:t>
                      </m:r>
                      <m:r>
                        <a:rPr lang="zh-CN" altLang="en-US" i="1">
                          <a:latin typeface="Cambria Math" panose="02040503050406030204" pitchFamily="18" charset="0"/>
                        </a:rPr>
                        <m:t>∑</m:t>
                      </m:r>
                      <m:r>
                        <m:rPr>
                          <m:nor/>
                        </m:rPr>
                        <a:rPr lang="en-US" altLang="zh-CN" dirty="0"/>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465B65EA-E8AC-C486-6007-3B83A725DC78}"/>
                  </a:ext>
                </a:extLst>
              </p:cNvPr>
              <p:cNvSpPr txBox="1">
                <a:spLocks noRot="1" noChangeAspect="1" noMove="1" noResize="1" noEditPoints="1" noAdjustHandles="1" noChangeArrowheads="1" noChangeShapeType="1" noTextEdit="1"/>
              </p:cNvSpPr>
              <p:nvPr/>
            </p:nvSpPr>
            <p:spPr>
              <a:xfrm>
                <a:off x="3081647" y="6028323"/>
                <a:ext cx="6097190" cy="50917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141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25992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None/>
              <a:defRPr/>
            </a:pPr>
            <a:r>
              <a:rPr lang="zh-CN" altLang="en-US" sz="2800" b="1" dirty="0">
                <a:solidFill>
                  <a:schemeClr val="tx2"/>
                </a:solidFill>
                <a:ea typeface="微软雅黑" panose="020B0503020204020204" pitchFamily="34" charset="-122"/>
              </a:rPr>
              <a:t>距离度量：</a:t>
            </a:r>
            <a:r>
              <a:rPr lang="zh-CN" altLang="en-US" sz="2800" b="1" kern="100" dirty="0">
                <a:effectLst/>
                <a:latin typeface="+mj-ea"/>
                <a:ea typeface="+mj-ea"/>
                <a:cs typeface="Times New Roman" panose="02020603050405020304" pitchFamily="18" charset="0"/>
              </a:rPr>
              <a:t>闵可夫斯基距离</a:t>
            </a:r>
            <a:r>
              <a:rPr lang="en-US" altLang="zh-CN" sz="2800" b="1" kern="100" dirty="0">
                <a:effectLst/>
                <a:latin typeface="+mj-ea"/>
                <a:ea typeface="+mj-ea"/>
                <a:cs typeface="Times New Roman" panose="02020603050405020304" pitchFamily="18" charset="0"/>
              </a:rPr>
              <a:t>(</a:t>
            </a:r>
            <a:r>
              <a:rPr lang="en-US" altLang="zh-CN" sz="2800" b="1" kern="100" dirty="0" err="1">
                <a:effectLst/>
                <a:latin typeface="+mj-ea"/>
                <a:ea typeface="+mj-ea"/>
                <a:cs typeface="Times New Roman" panose="02020603050405020304" pitchFamily="18" charset="0"/>
              </a:rPr>
              <a:t>Minkowski</a:t>
            </a:r>
            <a:r>
              <a:rPr lang="en-US" altLang="zh-CN" sz="2800" b="1" kern="100" dirty="0">
                <a:effectLst/>
                <a:latin typeface="+mj-ea"/>
                <a:ea typeface="+mj-ea"/>
                <a:cs typeface="Times New Roman" panose="02020603050405020304" pitchFamily="18" charset="0"/>
              </a:rPr>
              <a:t> distance)</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2E5A692-E5F5-BC35-78FF-439EB21002E3}"/>
                  </a:ext>
                </a:extLst>
              </p:cNvPr>
              <p:cNvSpPr txBox="1"/>
              <p:nvPr/>
            </p:nvSpPr>
            <p:spPr>
              <a:xfrm>
                <a:off x="6167438" y="1701908"/>
                <a:ext cx="6096000" cy="2167068"/>
              </a:xfrm>
              <a:prstGeom prst="rect">
                <a:avLst/>
              </a:prstGeom>
              <a:noFill/>
            </p:spPr>
            <p:txBody>
              <a:bodyPr wrap="square">
                <a:spAutoFit/>
              </a:bodyPr>
              <a:lstStyle/>
              <a:p>
                <a:pPr indent="266700" algn="just">
                  <a:lnSpc>
                    <a:spcPct val="150000"/>
                  </a:lnSpc>
                </a:pPr>
                <a14:m>
                  <m:oMathPara xmlns:m="http://schemas.openxmlformats.org/officeDocument/2006/math">
                    <m:oMathParaPr>
                      <m:jc m:val="centerGroup"/>
                    </m:oMathParaPr>
                    <m:oMath xmlns:m="http://schemas.openxmlformats.org/officeDocument/2006/math">
                      <m:r>
                        <a:rPr lang="en-US" altLang="zh-CN" sz="2800" i="1" kern="100">
                          <a:latin typeface="Cambria Math" panose="02040503050406030204" pitchFamily="18" charset="0"/>
                        </a:rPr>
                        <m:t>𝑑</m:t>
                      </m:r>
                      <m:d>
                        <m:dPr>
                          <m:ctrlPr>
                            <a:rPr lang="zh-CN" altLang="zh-CN" sz="2800" i="1" kern="100">
                              <a:latin typeface="Cambria Math" panose="02040503050406030204" pitchFamily="18" charset="0"/>
                            </a:rPr>
                          </m:ctrlPr>
                        </m:dPr>
                        <m:e>
                          <m:r>
                            <a:rPr lang="en-US" altLang="zh-CN" sz="2800" i="1" kern="100">
                              <a:latin typeface="Cambria Math" panose="02040503050406030204" pitchFamily="18" charset="0"/>
                            </a:rPr>
                            <m:t>𝑥</m:t>
                          </m:r>
                          <m:r>
                            <a:rPr lang="en-US" altLang="zh-CN" sz="2800" i="1" kern="100">
                              <a:latin typeface="Cambria Math" panose="02040503050406030204" pitchFamily="18" charset="0"/>
                            </a:rPr>
                            <m:t>,</m:t>
                          </m:r>
                          <m:r>
                            <a:rPr lang="en-US" altLang="zh-CN" sz="2800" i="1" kern="100">
                              <a:latin typeface="Cambria Math" panose="02040503050406030204" pitchFamily="18" charset="0"/>
                            </a:rPr>
                            <m:t>𝑦</m:t>
                          </m:r>
                        </m:e>
                      </m:d>
                      <m:r>
                        <a:rPr lang="en-US" altLang="zh-CN" sz="2800" i="1" kern="100">
                          <a:effectLst/>
                          <a:latin typeface="Cambria Math" panose="02040503050406030204" pitchFamily="18" charset="0"/>
                          <a:ea typeface="宋体" panose="02010600030101010101" pitchFamily="2" charset="-122"/>
                        </a:rPr>
                        <m:t>=</m:t>
                      </m:r>
                      <m:sSup>
                        <m:sSupPr>
                          <m:ctrlPr>
                            <a:rPr lang="zh-CN" altLang="zh-CN" sz="2800" i="1" kern="100">
                              <a:effectLst/>
                              <a:latin typeface="Cambria Math" panose="02040503050406030204" pitchFamily="18" charset="0"/>
                              <a:ea typeface="Cambria Math" panose="02040503050406030204" pitchFamily="18" charset="0"/>
                            </a:rPr>
                          </m:ctrlPr>
                        </m:sSupPr>
                        <m:e>
                          <m:d>
                            <m:dPr>
                              <m:ctrlPr>
                                <a:rPr lang="zh-CN" altLang="zh-CN" sz="2800" i="1" kern="100">
                                  <a:effectLst/>
                                  <a:latin typeface="Cambria Math" panose="02040503050406030204" pitchFamily="18" charset="0"/>
                                  <a:ea typeface="Cambria Math" panose="02040503050406030204" pitchFamily="18" charset="0"/>
                                </a:rPr>
                              </m:ctrlPr>
                            </m:dPr>
                            <m:e>
                              <m:nary>
                                <m:naryPr>
                                  <m:chr m:val="∑"/>
                                  <m:limLoc m:val="undOvr"/>
                                  <m:supHide m:val="on"/>
                                  <m:ctrlPr>
                                    <a:rPr lang="zh-CN" altLang="zh-CN" sz="2800" i="1" kern="100">
                                      <a:effectLst/>
                                      <a:latin typeface="Cambria Math" panose="02040503050406030204" pitchFamily="18" charset="0"/>
                                      <a:ea typeface="Cambria Math" panose="02040503050406030204" pitchFamily="18" charset="0"/>
                                    </a:rPr>
                                  </m:ctrlPr>
                                </m:naryPr>
                                <m:sub>
                                  <m:r>
                                    <a:rPr lang="en-US" altLang="zh-CN" sz="2800" i="1" kern="100">
                                      <a:effectLst/>
                                      <a:latin typeface="Cambria Math" panose="02040503050406030204" pitchFamily="18" charset="0"/>
                                      <a:ea typeface="宋体" panose="02010600030101010101" pitchFamily="2" charset="-122"/>
                                    </a:rPr>
                                    <m:t>𝑖</m:t>
                                  </m:r>
                                </m:sub>
                                <m:sup/>
                                <m:e>
                                  <m:r>
                                    <a:rPr lang="en-US" altLang="zh-CN" sz="2800" i="1" kern="100">
                                      <a:effectLst/>
                                      <a:latin typeface="Cambria Math" panose="02040503050406030204" pitchFamily="18" charset="0"/>
                                      <a:ea typeface="宋体" panose="02010600030101010101" pitchFamily="2" charset="-122"/>
                                    </a:rPr>
                                    <m:t>|</m:t>
                                  </m:r>
                                </m:e>
                              </m:nary>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effectLst/>
                                      <a:latin typeface="Cambria Math" panose="02040503050406030204" pitchFamily="18" charset="0"/>
                                      <a:ea typeface="宋体" panose="02010600030101010101" pitchFamily="2" charset="-122"/>
                                    </a:rPr>
                                    <m:t>𝑥</m:t>
                                  </m:r>
                                </m:e>
                                <m:sub>
                                  <m:r>
                                    <a:rPr lang="en-US" altLang="zh-CN" sz="2800" i="1" kern="100">
                                      <a:effectLst/>
                                      <a:latin typeface="Cambria Math" panose="02040503050406030204" pitchFamily="18" charset="0"/>
                                      <a:ea typeface="宋体" panose="02010600030101010101" pitchFamily="2" charset="-122"/>
                                    </a:rPr>
                                    <m:t>𝑖</m:t>
                                  </m:r>
                                </m:sub>
                              </m:sSub>
                              <m:r>
                                <a:rPr lang="en-US" altLang="zh-CN" sz="2800" i="1" kern="100">
                                  <a:effectLst/>
                                  <a:latin typeface="Cambria Math" panose="02040503050406030204" pitchFamily="18" charset="0"/>
                                  <a:ea typeface="宋体" panose="02010600030101010101" pitchFamily="2" charset="-122"/>
                                </a:rPr>
                                <m:t>−</m:t>
                              </m:r>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effectLst/>
                                      <a:latin typeface="Cambria Math" panose="02040503050406030204" pitchFamily="18" charset="0"/>
                                      <a:ea typeface="宋体" panose="02010600030101010101" pitchFamily="2" charset="-122"/>
                                    </a:rPr>
                                    <m:t>𝑦</m:t>
                                  </m:r>
                                </m:e>
                                <m:sub>
                                  <m:r>
                                    <a:rPr lang="en-US" altLang="zh-CN" sz="2800" i="1" kern="100">
                                      <a:effectLst/>
                                      <a:latin typeface="Cambria Math" panose="02040503050406030204" pitchFamily="18" charset="0"/>
                                      <a:ea typeface="宋体" panose="02010600030101010101" pitchFamily="2" charset="-122"/>
                                    </a:rPr>
                                    <m:t>𝑖</m:t>
                                  </m:r>
                                </m:sub>
                              </m:sSub>
                              <m:sSup>
                                <m:sSupPr>
                                  <m:ctrlPr>
                                    <a:rPr lang="zh-CN" altLang="zh-CN" sz="2800" i="1" kern="100">
                                      <a:effectLst/>
                                      <a:latin typeface="Cambria Math" panose="02040503050406030204" pitchFamily="18" charset="0"/>
                                      <a:ea typeface="Cambria Math" panose="02040503050406030204" pitchFamily="18" charset="0"/>
                                    </a:rPr>
                                  </m:ctrlPr>
                                </m:sSupPr>
                                <m:e>
                                  <m:r>
                                    <a:rPr lang="en-US" altLang="zh-CN" sz="2800" i="1" kern="100">
                                      <a:effectLst/>
                                      <a:latin typeface="Cambria Math" panose="02040503050406030204" pitchFamily="18" charset="0"/>
                                      <a:ea typeface="宋体" panose="02010600030101010101" pitchFamily="2" charset="-122"/>
                                    </a:rPr>
                                    <m:t>|</m:t>
                                  </m:r>
                                </m:e>
                                <m:sup>
                                  <m:r>
                                    <a:rPr lang="en-US" altLang="zh-CN" sz="2800" i="1" kern="100">
                                      <a:effectLst/>
                                      <a:latin typeface="Cambria Math" panose="02040503050406030204" pitchFamily="18" charset="0"/>
                                      <a:ea typeface="宋体" panose="02010600030101010101" pitchFamily="2" charset="-122"/>
                                    </a:rPr>
                                    <m:t>𝑝</m:t>
                                  </m:r>
                                </m:sup>
                              </m:sSup>
                            </m:e>
                          </m:d>
                        </m:e>
                        <m:sup>
                          <m:f>
                            <m:fPr>
                              <m:ctrlPr>
                                <a:rPr lang="zh-CN" altLang="zh-CN" sz="2800" i="1" kern="100">
                                  <a:effectLst/>
                                  <a:latin typeface="Cambria Math" panose="02040503050406030204" pitchFamily="18" charset="0"/>
                                  <a:ea typeface="Cambria Math" panose="02040503050406030204" pitchFamily="18" charset="0"/>
                                </a:rPr>
                              </m:ctrlPr>
                            </m:fPr>
                            <m:num>
                              <m:r>
                                <a:rPr lang="en-US" altLang="zh-CN" sz="2800" i="1" kern="100">
                                  <a:effectLst/>
                                  <a:latin typeface="Cambria Math" panose="02040503050406030204" pitchFamily="18" charset="0"/>
                                  <a:ea typeface="宋体" panose="02010600030101010101" pitchFamily="2" charset="-122"/>
                                </a:rPr>
                                <m:t>1</m:t>
                              </m:r>
                            </m:num>
                            <m:den>
                              <m:r>
                                <a:rPr lang="en-US" altLang="zh-CN" sz="2800" i="1" kern="100">
                                  <a:effectLst/>
                                  <a:latin typeface="Cambria Math" panose="02040503050406030204" pitchFamily="18" charset="0"/>
                                  <a:ea typeface="宋体" panose="02010600030101010101" pitchFamily="2" charset="-122"/>
                                </a:rPr>
                                <m:t>𝑝</m:t>
                              </m:r>
                            </m:den>
                          </m:f>
                        </m:sup>
                      </m:sSup>
                    </m:oMath>
                  </m:oMathPara>
                </a14:m>
                <a:endParaRPr lang="zh-CN" altLang="zh-CN" sz="2800" kern="100" dirty="0">
                  <a:effectLst/>
                  <a:latin typeface="Times New Roman" panose="02020603050405020304" pitchFamily="18" charset="0"/>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72E5A692-E5F5-BC35-78FF-439EB21002E3}"/>
                  </a:ext>
                </a:extLst>
              </p:cNvPr>
              <p:cNvSpPr txBox="1">
                <a:spLocks noRot="1" noChangeAspect="1" noMove="1" noResize="1" noEditPoints="1" noAdjustHandles="1" noChangeArrowheads="1" noChangeShapeType="1" noTextEdit="1"/>
              </p:cNvSpPr>
              <p:nvPr/>
            </p:nvSpPr>
            <p:spPr>
              <a:xfrm>
                <a:off x="6167438" y="1701908"/>
                <a:ext cx="6096000" cy="2167068"/>
              </a:xfrm>
              <a:prstGeom prst="rect">
                <a:avLst/>
              </a:prstGeom>
              <a:blipFill>
                <a:blip r:embed="rId2"/>
                <a:stretch>
                  <a:fillRect b="-3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85AEAE-1566-3360-6E86-A3B65DC584DC}"/>
                  </a:ext>
                </a:extLst>
              </p:cNvPr>
              <p:cNvSpPr txBox="1"/>
              <p:nvPr/>
            </p:nvSpPr>
            <p:spPr>
              <a:xfrm>
                <a:off x="587375" y="2588085"/>
                <a:ext cx="6327775" cy="2797048"/>
              </a:xfrm>
              <a:prstGeom prst="rect">
                <a:avLst/>
              </a:prstGeom>
              <a:noFill/>
            </p:spPr>
            <p:txBody>
              <a:bodyPr wrap="square">
                <a:spAutoFit/>
              </a:bodyPr>
              <a:lstStyle/>
              <a:p>
                <a:pPr>
                  <a:lnSpc>
                    <a:spcPct val="150000"/>
                  </a:lnSpc>
                </a:pPr>
                <a14:m>
                  <m:oMath xmlns:m="http://schemas.openxmlformats.org/officeDocument/2006/math">
                    <m:r>
                      <a:rPr lang="en-US" altLang="zh-CN" sz="2400" i="1" kern="100" smtClean="0">
                        <a:effectLst/>
                        <a:latin typeface="Cambria Math" panose="02040503050406030204" pitchFamily="18" charset="0"/>
                        <a:ea typeface="+mj-ea"/>
                        <a:cs typeface="Times New Roman" panose="02020603050405020304" pitchFamily="18" charset="0"/>
                      </a:rPr>
                      <m:t>𝑝</m:t>
                    </m:r>
                  </m:oMath>
                </a14:m>
                <a:r>
                  <a:rPr lang="zh-CN" altLang="zh-CN" sz="2400" kern="100" dirty="0">
                    <a:effectLst/>
                    <a:latin typeface="+mj-ea"/>
                    <a:ea typeface="+mj-ea"/>
                    <a:cs typeface="Times New Roman" panose="02020603050405020304" pitchFamily="18" charset="0"/>
                  </a:rPr>
                  <a:t>取</a:t>
                </a:r>
                <a:r>
                  <a:rPr lang="en-US" altLang="zh-CN" sz="2400" kern="100" dirty="0">
                    <a:effectLst/>
                    <a:latin typeface="+mj-ea"/>
                    <a:ea typeface="+mj-ea"/>
                    <a:cs typeface="Times New Roman" panose="02020603050405020304" pitchFamily="18" charset="0"/>
                  </a:rPr>
                  <a:t>1</a:t>
                </a:r>
                <a:r>
                  <a:rPr lang="zh-CN" altLang="zh-CN" sz="2400" kern="100" dirty="0">
                    <a:effectLst/>
                    <a:latin typeface="+mj-ea"/>
                    <a:ea typeface="+mj-ea"/>
                    <a:cs typeface="Times New Roman" panose="02020603050405020304" pitchFamily="18" charset="0"/>
                  </a:rPr>
                  <a:t>或</a:t>
                </a:r>
                <a:r>
                  <a:rPr lang="en-US" altLang="zh-CN" sz="2400" kern="100" dirty="0">
                    <a:effectLst/>
                    <a:latin typeface="+mj-ea"/>
                    <a:ea typeface="+mj-ea"/>
                    <a:cs typeface="Times New Roman" panose="02020603050405020304" pitchFamily="18" charset="0"/>
                  </a:rPr>
                  <a:t>2</a:t>
                </a:r>
                <a:r>
                  <a:rPr lang="zh-CN" altLang="zh-CN" sz="2400" kern="100" dirty="0">
                    <a:effectLst/>
                    <a:latin typeface="+mj-ea"/>
                    <a:ea typeface="+mj-ea"/>
                    <a:cs typeface="Times New Roman" panose="02020603050405020304" pitchFamily="18" charset="0"/>
                  </a:rPr>
                  <a:t>时的闵氏距离是最为常用的</a:t>
                </a:r>
                <a:endParaRPr lang="en-US" altLang="zh-CN" sz="2400" i="1" kern="100" dirty="0">
                  <a:effectLst/>
                  <a:latin typeface="+mj-ea"/>
                  <a:ea typeface="+mj-ea"/>
                  <a:cs typeface="Times New Roman" panose="02020603050405020304" pitchFamily="18" charset="0"/>
                </a:endParaRPr>
              </a:p>
              <a:p>
                <a:pPr>
                  <a:lnSpc>
                    <a:spcPct val="150000"/>
                  </a:lnSpc>
                </a:pPr>
                <a14:m>
                  <m:oMath xmlns:m="http://schemas.openxmlformats.org/officeDocument/2006/math">
                    <m:r>
                      <a:rPr lang="en-US" altLang="zh-CN" sz="2400" i="1" kern="100">
                        <a:effectLst/>
                        <a:latin typeface="Cambria Math" panose="02040503050406030204" pitchFamily="18" charset="0"/>
                        <a:ea typeface="+mj-ea"/>
                        <a:cs typeface="Times New Roman" panose="02020603050405020304" pitchFamily="18" charset="0"/>
                      </a:rPr>
                      <m:t>𝑝</m:t>
                    </m:r>
                    <m:r>
                      <a:rPr lang="en-US" altLang="zh-CN" sz="2400" i="1" kern="100">
                        <a:effectLst/>
                        <a:latin typeface="Cambria Math" panose="02040503050406030204" pitchFamily="18" charset="0"/>
                        <a:ea typeface="+mj-ea"/>
                        <a:cs typeface="Times New Roman" panose="02020603050405020304" pitchFamily="18" charset="0"/>
                      </a:rPr>
                      <m:t>=2</m:t>
                    </m:r>
                  </m:oMath>
                </a14:m>
                <a:r>
                  <a:rPr lang="zh-CN" altLang="zh-CN" sz="2400" kern="100" dirty="0">
                    <a:effectLst/>
                    <a:latin typeface="+mj-ea"/>
                    <a:ea typeface="+mj-ea"/>
                    <a:cs typeface="Times New Roman" panose="02020603050405020304" pitchFamily="18" charset="0"/>
                  </a:rPr>
                  <a:t>即为欧氏距离，</a:t>
                </a:r>
                <a:endParaRPr lang="en-US" altLang="zh-CN" sz="2400" kern="100" dirty="0">
                  <a:effectLst/>
                  <a:latin typeface="+mj-ea"/>
                  <a:ea typeface="+mj-ea"/>
                  <a:cs typeface="Times New Roman" panose="02020603050405020304" pitchFamily="18" charset="0"/>
                </a:endParaRPr>
              </a:p>
              <a:p>
                <a:pPr>
                  <a:lnSpc>
                    <a:spcPct val="150000"/>
                  </a:lnSpc>
                </a:pPr>
                <a14:m>
                  <m:oMath xmlns:m="http://schemas.openxmlformats.org/officeDocument/2006/math">
                    <m:r>
                      <a:rPr lang="en-US" altLang="zh-CN" sz="2400" i="1" kern="100">
                        <a:effectLst/>
                        <a:latin typeface="Cambria Math" panose="02040503050406030204" pitchFamily="18" charset="0"/>
                        <a:ea typeface="+mj-ea"/>
                        <a:cs typeface="Times New Roman" panose="02020603050405020304" pitchFamily="18" charset="0"/>
                      </a:rPr>
                      <m:t>𝑝</m:t>
                    </m:r>
                    <m:r>
                      <a:rPr lang="en-US" altLang="zh-CN" sz="2400" i="1" kern="100">
                        <a:effectLst/>
                        <a:latin typeface="Cambria Math" panose="02040503050406030204" pitchFamily="18" charset="0"/>
                        <a:ea typeface="+mj-ea"/>
                        <a:cs typeface="Times New Roman" panose="02020603050405020304" pitchFamily="18" charset="0"/>
                      </a:rPr>
                      <m:t>=1</m:t>
                    </m:r>
                  </m:oMath>
                </a14:m>
                <a:r>
                  <a:rPr lang="zh-CN" altLang="zh-CN" sz="2400" kern="100" dirty="0">
                    <a:effectLst/>
                    <a:latin typeface="+mj-ea"/>
                    <a:ea typeface="+mj-ea"/>
                    <a:cs typeface="Times New Roman" panose="02020603050405020304" pitchFamily="18" charset="0"/>
                  </a:rPr>
                  <a:t>时则为曼哈顿距离。</a:t>
                </a:r>
                <a:endParaRPr lang="en-US" altLang="zh-CN" sz="2400" kern="100" dirty="0">
                  <a:effectLst/>
                  <a:latin typeface="+mj-ea"/>
                  <a:ea typeface="+mj-ea"/>
                  <a:cs typeface="Times New Roman" panose="02020603050405020304" pitchFamily="18" charset="0"/>
                </a:endParaRPr>
              </a:p>
              <a:p>
                <a:pPr>
                  <a:lnSpc>
                    <a:spcPct val="150000"/>
                  </a:lnSpc>
                </a:pPr>
                <a:r>
                  <a:rPr lang="zh-CN" altLang="zh-CN" sz="2400" kern="100" dirty="0">
                    <a:effectLst/>
                    <a:latin typeface="+mj-ea"/>
                    <a:ea typeface="+mj-ea"/>
                    <a:cs typeface="Times New Roman" panose="02020603050405020304" pitchFamily="18" charset="0"/>
                  </a:rPr>
                  <a:t>当</a:t>
                </a:r>
                <a14:m>
                  <m:oMath xmlns:m="http://schemas.openxmlformats.org/officeDocument/2006/math">
                    <m:r>
                      <a:rPr lang="en-US" altLang="zh-CN" sz="2400" i="1" kern="100">
                        <a:effectLst/>
                        <a:latin typeface="Cambria Math" panose="02040503050406030204" pitchFamily="18" charset="0"/>
                        <a:ea typeface="+mj-ea"/>
                        <a:cs typeface="Times New Roman" panose="02020603050405020304" pitchFamily="18" charset="0"/>
                      </a:rPr>
                      <m:t>𝑝</m:t>
                    </m:r>
                  </m:oMath>
                </a14:m>
                <a:r>
                  <a:rPr lang="zh-CN" altLang="zh-CN" sz="2400" kern="100" dirty="0">
                    <a:effectLst/>
                    <a:latin typeface="+mj-ea"/>
                    <a:ea typeface="+mj-ea"/>
                    <a:cs typeface="Times New Roman" panose="02020603050405020304" pitchFamily="18" charset="0"/>
                  </a:rPr>
                  <a:t>取无穷时的极限情况下，可以得到切比雪夫距离</a:t>
                </a:r>
                <a:endParaRPr lang="zh-CN" altLang="en-US" dirty="0">
                  <a:latin typeface="+mj-ea"/>
                  <a:ea typeface="+mj-ea"/>
                </a:endParaRPr>
              </a:p>
            </p:txBody>
          </p:sp>
        </mc:Choice>
        <mc:Fallback xmlns="">
          <p:sp>
            <p:nvSpPr>
              <p:cNvPr id="5" name="文本框 4">
                <a:extLst>
                  <a:ext uri="{FF2B5EF4-FFF2-40B4-BE49-F238E27FC236}">
                    <a16:creationId xmlns:a16="http://schemas.microsoft.com/office/drawing/2014/main" id="{1F85AEAE-1566-3360-6E86-A3B65DC584DC}"/>
                  </a:ext>
                </a:extLst>
              </p:cNvPr>
              <p:cNvSpPr txBox="1">
                <a:spLocks noRot="1" noChangeAspect="1" noMove="1" noResize="1" noEditPoints="1" noAdjustHandles="1" noChangeArrowheads="1" noChangeShapeType="1" noTextEdit="1"/>
              </p:cNvSpPr>
              <p:nvPr/>
            </p:nvSpPr>
            <p:spPr>
              <a:xfrm>
                <a:off x="587375" y="2588085"/>
                <a:ext cx="6327775" cy="2797048"/>
              </a:xfrm>
              <a:prstGeom prst="rect">
                <a:avLst/>
              </a:prstGeom>
              <a:blipFill>
                <a:blip r:embed="rId3"/>
                <a:stretch>
                  <a:fillRect l="-1445" b="-43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0381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zh-CN" altLang="en-US" sz="2400" dirty="0"/>
                  <a:t>接着求</a:t>
                </a:r>
                <a14:m>
                  <m:oMath xmlns:m="http://schemas.openxmlformats.org/officeDocument/2006/math">
                    <m:r>
                      <a:rPr lang="en-US" altLang="zh-CN" sz="2400" b="1" i="1" smtClean="0">
                        <a:latin typeface="Cambria Math" panose="02040503050406030204" pitchFamily="18" charset="0"/>
                        <a:cs typeface="Times New Roman" panose="02020603050405020304" pitchFamily="18" charset="0"/>
                      </a:rPr>
                      <m:t>𝒙</m:t>
                    </m:r>
                  </m:oMath>
                </a14:m>
                <a:r>
                  <a:rPr lang="zh-CN" altLang="en-US" sz="2400" dirty="0"/>
                  <a:t>的第二主成分</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𝑦</m:t>
                            </m:r>
                          </m:e>
                          <m:sub>
                            <m:r>
                              <a:rPr lang="en-US" altLang="zh-CN" sz="2400" b="0" i="1" smtClean="0">
                                <a:latin typeface="Cambria Math" panose="02040503050406030204" pitchFamily="18" charset="0"/>
                                <a:cs typeface="Times New Roman" panose="02020603050405020304" pitchFamily="18" charset="0"/>
                              </a:rPr>
                              <m:t>2</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𝒙</m:t>
                    </m:r>
                  </m:oMath>
                </a14:m>
                <a:r>
                  <a:rPr lang="zh-CN" altLang="en-US" sz="2400" dirty="0"/>
                  <a:t>。第二主成分的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是在</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e>
                      <m:sup>
                        <m:r>
                          <m:rPr>
                            <m:sty m:val="p"/>
                          </m:rPr>
                          <a:rPr lang="en-US" altLang="zh-CN" sz="2400">
                            <a:latin typeface="Cambria Math" panose="02040503050406030204" pitchFamily="18" charset="0"/>
                            <a:cs typeface="Times New Roman" panose="02020603050405020304" pitchFamily="18" charset="0"/>
                          </a:rPr>
                          <m:t>T</m:t>
                        </m:r>
                      </m:sup>
                    </m:sSup>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=1</m:t>
                    </m:r>
                  </m:oMath>
                </a14:m>
                <a:r>
                  <a:rPr lang="zh-CN" altLang="en-US" sz="2400" dirty="0"/>
                  <a:t>，且</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smtClean="0">
                        <a:latin typeface="Cambria Math" panose="02040503050406030204" pitchFamily="18" charset="0"/>
                        <a:cs typeface="Times New Roman" panose="02020603050405020304" pitchFamily="18" charset="0"/>
                      </a:rPr>
                      <m:t>𝒙</m:t>
                    </m:r>
                  </m:oMath>
                </a14:m>
                <a:r>
                  <a:rPr lang="zh-CN" altLang="en-US" sz="2400" dirty="0"/>
                  <a:t>与</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𝒙</m:t>
                    </m:r>
                  </m:oMath>
                </a14:m>
                <a:r>
                  <a:rPr lang="zh-CN" altLang="en-US" sz="2400" dirty="0"/>
                  <a:t>不相关的条件下，</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𝒙</m:t>
                    </m:r>
                  </m:oMath>
                </a14:m>
                <a:r>
                  <a:rPr lang="zh-CN" altLang="en-US" sz="2400" dirty="0"/>
                  <a:t>的所有线性变换中使方差</a:t>
                </a:r>
                <a:endParaRPr lang="en-US" altLang="zh-CN" sz="24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211418"/>
                <a:ext cx="11430488" cy="677863"/>
              </a:xfrm>
              <a:blipFill>
                <a:blip r:embed="rId3"/>
                <a:stretch>
                  <a:fillRect l="-800" b="-88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4B52CBE-6935-0D2B-AC56-05FDA8D8635B}"/>
                  </a:ext>
                </a:extLst>
              </p:cNvPr>
              <p:cNvSpPr txBox="1"/>
              <p:nvPr/>
            </p:nvSpPr>
            <p:spPr>
              <a:xfrm>
                <a:off x="4158205" y="2445436"/>
                <a:ext cx="6094070" cy="468205"/>
              </a:xfrm>
              <a:prstGeom prst="rect">
                <a:avLst/>
              </a:prstGeom>
              <a:noFill/>
            </p:spPr>
            <p:txBody>
              <a:bodyPr wrap="square">
                <a:spAutoFit/>
              </a:bodyPr>
              <a:lstStyle/>
              <a:p>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𝑣𝑎𝑟</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smtClean="0">
                        <a:latin typeface="Cambria Math" panose="02040503050406030204" pitchFamily="18" charset="0"/>
                        <a:cs typeface="Times New Roman" panose="02020603050405020304" pitchFamily="18" charset="0"/>
                      </a:rPr>
                      <m:t>𝒙</m:t>
                    </m:r>
                    <m:r>
                      <a:rPr lang="en-US" altLang="zh-CN" sz="2400" b="1" i="1" smtClean="0">
                        <a:latin typeface="Cambria Math" panose="02040503050406030204" pitchFamily="18" charset="0"/>
                        <a:cs typeface="Times New Roman" panose="02020603050405020304" pitchFamily="18" charset="0"/>
                      </a:rPr>
                      <m:t>)</m:t>
                    </m:r>
                  </m:oMath>
                </a14:m>
                <a:r>
                  <a:rPr lang="en-US" altLang="zh-CN" dirty="0"/>
                  <a:t>=</a:t>
                </a:r>
                <a:r>
                  <a:rPr lang="en-US" altLang="zh-CN" dirty="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oMath>
                </a14:m>
                <a:endParaRPr lang="zh-CN" altLang="en-US" dirty="0"/>
              </a:p>
            </p:txBody>
          </p:sp>
        </mc:Choice>
        <mc:Fallback xmlns="">
          <p:sp>
            <p:nvSpPr>
              <p:cNvPr id="7" name="文本框 6">
                <a:extLst>
                  <a:ext uri="{FF2B5EF4-FFF2-40B4-BE49-F238E27FC236}">
                    <a16:creationId xmlns:a16="http://schemas.microsoft.com/office/drawing/2014/main" id="{94B52CBE-6935-0D2B-AC56-05FDA8D8635B}"/>
                  </a:ext>
                </a:extLst>
              </p:cNvPr>
              <p:cNvSpPr txBox="1">
                <a:spLocks noRot="1" noChangeAspect="1" noMove="1" noResize="1" noEditPoints="1" noAdjustHandles="1" noChangeArrowheads="1" noChangeShapeType="1" noTextEdit="1"/>
              </p:cNvSpPr>
              <p:nvPr/>
            </p:nvSpPr>
            <p:spPr>
              <a:xfrm>
                <a:off x="4158205" y="2445436"/>
                <a:ext cx="6094070" cy="468205"/>
              </a:xfrm>
              <a:prstGeom prst="rect">
                <a:avLst/>
              </a:prstGeom>
              <a:blipFill>
                <a:blip r:embed="rId4"/>
                <a:stretch>
                  <a:fillRect t="-7792" b="-2987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6EE3279E-1F99-3618-6323-63AA41FB44D8}"/>
              </a:ext>
            </a:extLst>
          </p:cNvPr>
          <p:cNvSpPr txBox="1">
            <a:spLocks/>
          </p:cNvSpPr>
          <p:nvPr/>
        </p:nvSpPr>
        <p:spPr>
          <a:xfrm>
            <a:off x="414998" y="2913641"/>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达到最大的。</a:t>
            </a:r>
            <a:endParaRPr lang="en-US" altLang="zh-CN" sz="2400" kern="0" dirty="0"/>
          </a:p>
          <a:p>
            <a:pPr marL="0" indent="457200">
              <a:lnSpc>
                <a:spcPct val="150000"/>
              </a:lnSpc>
              <a:buFontTx/>
              <a:buNone/>
            </a:pPr>
            <a:r>
              <a:rPr lang="zh-CN" altLang="en-US" sz="2400" kern="0" dirty="0"/>
              <a:t>求第二主成分需要求解约束最优化问题</a:t>
            </a:r>
            <a:endParaRPr lang="en-US" altLang="zh-CN" sz="2400" kern="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2373E8A-D5C3-603D-AAD2-B4C45E7821D3}"/>
                  </a:ext>
                </a:extLst>
              </p:cNvPr>
              <p:cNvSpPr txBox="1"/>
              <p:nvPr/>
            </p:nvSpPr>
            <p:spPr>
              <a:xfrm>
                <a:off x="3566630" y="4205463"/>
                <a:ext cx="4395191" cy="648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smtClean="0">
                                  <a:latin typeface="Cambria Math" panose="02040503050406030204" pitchFamily="18" charset="0"/>
                                  <a:cs typeface="Times New Roman" panose="02020603050405020304" pitchFamily="18" charset="0"/>
                                </a:rPr>
                              </m:ctrlPr>
                            </m:limLowPr>
                            <m:e>
                              <m:r>
                                <m:rPr>
                                  <m:sty m:val="p"/>
                                </m:rPr>
                                <a:rPr lang="en-US" altLang="zh-CN" i="0" smtClean="0">
                                  <a:latin typeface="Cambria Math" panose="02040503050406030204" pitchFamily="18" charset="0"/>
                                  <a:cs typeface="Times New Roman" panose="02020603050405020304" pitchFamily="18" charset="0"/>
                                </a:rPr>
                                <m:t>max</m:t>
                              </m:r>
                            </m:e>
                            <m:lim>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lim>
                          </m:limLow>
                          <m:r>
                            <a:rPr lang="en-US" altLang="zh-CN" b="0" i="1" smtClean="0">
                              <a:latin typeface="Cambria Math" panose="02040503050406030204" pitchFamily="18" charset="0"/>
                              <a:cs typeface="Times New Roman" panose="02020603050405020304" pitchFamily="18" charset="0"/>
                            </a:rPr>
                            <m:t>    </m:t>
                          </m:r>
                        </m:fName>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e>
                      </m:func>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 name="文本框 8">
                <a:extLst>
                  <a:ext uri="{FF2B5EF4-FFF2-40B4-BE49-F238E27FC236}">
                    <a16:creationId xmlns:a16="http://schemas.microsoft.com/office/drawing/2014/main" id="{22373E8A-D5C3-603D-AAD2-B4C45E7821D3}"/>
                  </a:ext>
                </a:extLst>
              </p:cNvPr>
              <p:cNvSpPr txBox="1">
                <a:spLocks noRot="1" noChangeAspect="1" noMove="1" noResize="1" noEditPoints="1" noAdjustHandles="1" noChangeArrowheads="1" noChangeShapeType="1" noTextEdit="1"/>
              </p:cNvSpPr>
              <p:nvPr/>
            </p:nvSpPr>
            <p:spPr>
              <a:xfrm>
                <a:off x="3566630" y="4205463"/>
                <a:ext cx="4395191" cy="6489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CACF42D-B89F-AFA9-AE89-67FD9FD45EDF}"/>
                  </a:ext>
                </a:extLst>
              </p:cNvPr>
              <p:cNvSpPr txBox="1"/>
              <p:nvPr/>
            </p:nvSpPr>
            <p:spPr>
              <a:xfrm>
                <a:off x="5474917" y="5383393"/>
                <a:ext cx="3579763" cy="375872"/>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a:t>，</a:t>
                </a:r>
                <a:r>
                  <a:rPr lang="en-US" altLang="zh-CN" dirty="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oMath>
                </a14:m>
                <a:endParaRPr lang="zh-CN" altLang="en-US" dirty="0"/>
              </a:p>
            </p:txBody>
          </p:sp>
        </mc:Choice>
        <mc:Fallback xmlns="">
          <p:sp>
            <p:nvSpPr>
              <p:cNvPr id="10" name="文本框 9">
                <a:extLst>
                  <a:ext uri="{FF2B5EF4-FFF2-40B4-BE49-F238E27FC236}">
                    <a16:creationId xmlns:a16="http://schemas.microsoft.com/office/drawing/2014/main" id="{DCACF42D-B89F-AFA9-AE89-67FD9FD45EDF}"/>
                  </a:ext>
                </a:extLst>
              </p:cNvPr>
              <p:cNvSpPr txBox="1">
                <a:spLocks noRot="1" noChangeAspect="1" noMove="1" noResize="1" noEditPoints="1" noAdjustHandles="1" noChangeArrowheads="1" noChangeShapeType="1" noTextEdit="1"/>
              </p:cNvSpPr>
              <p:nvPr/>
            </p:nvSpPr>
            <p:spPr>
              <a:xfrm>
                <a:off x="5474917" y="5383393"/>
                <a:ext cx="3579763" cy="375872"/>
              </a:xfrm>
              <a:prstGeom prst="rect">
                <a:avLst/>
              </a:prstGeom>
              <a:blipFill>
                <a:blip r:embed="rId6"/>
                <a:stretch>
                  <a:fillRect l="-2044" t="-22581" r="-2215" b="-4838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FDD78510-C8E9-0DC5-363B-98A8DB9FA132}"/>
              </a:ext>
            </a:extLst>
          </p:cNvPr>
          <p:cNvSpPr txBox="1"/>
          <p:nvPr/>
        </p:nvSpPr>
        <p:spPr>
          <a:xfrm>
            <a:off x="4687951" y="5356713"/>
            <a:ext cx="593432" cy="461665"/>
          </a:xfrm>
          <a:prstGeom prst="rect">
            <a:avLst/>
          </a:prstGeom>
          <a:noFill/>
        </p:spPr>
        <p:txBody>
          <a:bodyPr wrap="none" rtlCol="0">
            <a:spAutoFit/>
          </a:bodyPr>
          <a:lstStyle/>
          <a:p>
            <a:r>
              <a:rPr lang="en-US" altLang="zh-CN" dirty="0" err="1"/>
              <a:t>s.t.</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2CBFC8A-EED7-68C8-06E1-A1E7AD8A9721}"/>
                  </a:ext>
                </a:extLst>
              </p:cNvPr>
              <p:cNvSpPr txBox="1"/>
              <p:nvPr/>
            </p:nvSpPr>
            <p:spPr>
              <a:xfrm>
                <a:off x="5417042" y="6054132"/>
                <a:ext cx="6094070" cy="468205"/>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0" smtClean="0">
                        <a:latin typeface="Cambria Math" panose="02040503050406030204" pitchFamily="18" charset="0"/>
                      </a:rPr>
                      <m:t>=1</m:t>
                    </m:r>
                  </m:oMath>
                </a14:m>
                <a:endParaRPr lang="zh-CN" altLang="en-US" dirty="0"/>
              </a:p>
            </p:txBody>
          </p:sp>
        </mc:Choice>
        <mc:Fallback xmlns="">
          <p:sp>
            <p:nvSpPr>
              <p:cNvPr id="14" name="文本框 13">
                <a:extLst>
                  <a:ext uri="{FF2B5EF4-FFF2-40B4-BE49-F238E27FC236}">
                    <a16:creationId xmlns:a16="http://schemas.microsoft.com/office/drawing/2014/main" id="{C2CBFC8A-EED7-68C8-06E1-A1E7AD8A9721}"/>
                  </a:ext>
                </a:extLst>
              </p:cNvPr>
              <p:cNvSpPr txBox="1">
                <a:spLocks noRot="1" noChangeAspect="1" noMove="1" noResize="1" noEditPoints="1" noAdjustHandles="1" noChangeArrowheads="1" noChangeShapeType="1" noTextEdit="1"/>
              </p:cNvSpPr>
              <p:nvPr/>
            </p:nvSpPr>
            <p:spPr>
              <a:xfrm>
                <a:off x="5417042" y="6054132"/>
                <a:ext cx="6094070" cy="468205"/>
              </a:xfrm>
              <a:prstGeom prst="rect">
                <a:avLst/>
              </a:prstGeom>
              <a:blipFill>
                <a:blip r:embed="rId7"/>
                <a:stretch>
                  <a:fillRect b="-3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3776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zh-CN" altLang="en-US" sz="2400" dirty="0"/>
              <a:t>注意到</a:t>
            </a:r>
            <a:endParaRPr lang="en-US" altLang="zh-CN" sz="24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E86F1CA-9000-ED6A-8F49-9C29D7D5AA52}"/>
                  </a:ext>
                </a:extLst>
              </p:cNvPr>
              <p:cNvSpPr txBox="1"/>
              <p:nvPr/>
            </p:nvSpPr>
            <p:spPr>
              <a:xfrm>
                <a:off x="2178934" y="1732381"/>
                <a:ext cx="7242857"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cs typeface="Times New Roman" panose="02020603050405020304" pitchFamily="18" charset="0"/>
                            </a:rPr>
                            <m:t>1</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cs typeface="Times New Roman" panose="02020603050405020304" pitchFamily="18" charset="0"/>
                            </a:rPr>
                            <m:t>1</m:t>
                          </m:r>
                        </m:sub>
                      </m:sSub>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cs typeface="Times New Roman" panose="02020603050405020304" pitchFamily="18" charset="0"/>
                            </a:rPr>
                            <m:t>1</m:t>
                          </m:r>
                        </m:sub>
                      </m:sSub>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 name="文本框 4">
                <a:extLst>
                  <a:ext uri="{FF2B5EF4-FFF2-40B4-BE49-F238E27FC236}">
                    <a16:creationId xmlns:a16="http://schemas.microsoft.com/office/drawing/2014/main" id="{5E86F1CA-9000-ED6A-8F49-9C29D7D5AA52}"/>
                  </a:ext>
                </a:extLst>
              </p:cNvPr>
              <p:cNvSpPr txBox="1">
                <a:spLocks noRot="1" noChangeAspect="1" noMove="1" noResize="1" noEditPoints="1" noAdjustHandles="1" noChangeArrowheads="1" noChangeShapeType="1" noTextEdit="1"/>
              </p:cNvSpPr>
              <p:nvPr/>
            </p:nvSpPr>
            <p:spPr>
              <a:xfrm>
                <a:off x="2178934" y="1732381"/>
                <a:ext cx="7242857" cy="468205"/>
              </a:xfrm>
              <a:prstGeom prst="rect">
                <a:avLst/>
              </a:prstGeom>
              <a:blipFill>
                <a:blip r:embed="rId3"/>
                <a:stretch>
                  <a:fillRect b="-19481"/>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786F70CD-12BE-EB11-CACC-254FD7475E6C}"/>
              </a:ext>
            </a:extLst>
          </p:cNvPr>
          <p:cNvSpPr txBox="1">
            <a:spLocks/>
          </p:cNvSpPr>
          <p:nvPr/>
        </p:nvSpPr>
        <p:spPr>
          <a:xfrm>
            <a:off x="414998" y="2200586"/>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以及</a:t>
            </a:r>
            <a:endParaRPr lang="en-US" altLang="zh-CN" sz="2400" kern="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E0A4322-00C0-C455-E485-487BD3CAA1C6}"/>
                  </a:ext>
                </a:extLst>
              </p:cNvPr>
              <p:cNvSpPr txBox="1"/>
              <p:nvPr/>
            </p:nvSpPr>
            <p:spPr>
              <a:xfrm>
                <a:off x="3993266" y="2663674"/>
                <a:ext cx="4279738" cy="468205"/>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a:t>，</a:t>
                </a:r>
                <a:r>
                  <a:rPr lang="en-US" altLang="zh-CN" dirty="0">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oMath>
                </a14:m>
                <a:endParaRPr lang="zh-CN" altLang="en-US" dirty="0"/>
              </a:p>
            </p:txBody>
          </p:sp>
        </mc:Choice>
        <mc:Fallback xmlns="">
          <p:sp>
            <p:nvSpPr>
              <p:cNvPr id="13" name="文本框 12">
                <a:extLst>
                  <a:ext uri="{FF2B5EF4-FFF2-40B4-BE49-F238E27FC236}">
                    <a16:creationId xmlns:a16="http://schemas.microsoft.com/office/drawing/2014/main" id="{4E0A4322-00C0-C455-E485-487BD3CAA1C6}"/>
                  </a:ext>
                </a:extLst>
              </p:cNvPr>
              <p:cNvSpPr txBox="1">
                <a:spLocks noRot="1" noChangeAspect="1" noMove="1" noResize="1" noEditPoints="1" noAdjustHandles="1" noChangeArrowheads="1" noChangeShapeType="1" noTextEdit="1"/>
              </p:cNvSpPr>
              <p:nvPr/>
            </p:nvSpPr>
            <p:spPr>
              <a:xfrm>
                <a:off x="3993266" y="2663674"/>
                <a:ext cx="4279738" cy="468205"/>
              </a:xfrm>
              <a:prstGeom prst="rect">
                <a:avLst/>
              </a:prstGeom>
              <a:blipFill>
                <a:blip r:embed="rId4"/>
                <a:stretch>
                  <a:fillRect t="-9091" b="-28571"/>
                </a:stretch>
              </a:blipFill>
            </p:spPr>
            <p:txBody>
              <a:bodyPr/>
              <a:lstStyle/>
              <a:p>
                <a:r>
                  <a:rPr lang="zh-CN" altLang="en-US">
                    <a:noFill/>
                  </a:rPr>
                  <a:t> </a:t>
                </a:r>
              </a:p>
            </p:txBody>
          </p:sp>
        </mc:Fallback>
      </mc:AlternateContent>
      <p:sp>
        <p:nvSpPr>
          <p:cNvPr id="15" name="内容占位符 2">
            <a:extLst>
              <a:ext uri="{FF2B5EF4-FFF2-40B4-BE49-F238E27FC236}">
                <a16:creationId xmlns:a16="http://schemas.microsoft.com/office/drawing/2014/main" id="{D26FE8A4-5055-AD74-D7F9-F5A920B76265}"/>
              </a:ext>
            </a:extLst>
          </p:cNvPr>
          <p:cNvSpPr txBox="1">
            <a:spLocks/>
          </p:cNvSpPr>
          <p:nvPr/>
        </p:nvSpPr>
        <p:spPr>
          <a:xfrm>
            <a:off x="414998" y="3042603"/>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定义拉格朗日函数</a:t>
            </a:r>
            <a:endParaRPr lang="en-US" altLang="zh-CN" sz="2400" kern="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D81B97C-CF12-CB5F-8322-56BBD8BADFFC}"/>
                  </a:ext>
                </a:extLst>
              </p:cNvPr>
              <p:cNvSpPr txBox="1"/>
              <p:nvPr/>
            </p:nvSpPr>
            <p:spPr>
              <a:xfrm>
                <a:off x="3008484" y="3560642"/>
                <a:ext cx="609407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i="1" smtClean="0">
                          <a:latin typeface="Cambria Math" panose="02040503050406030204" pitchFamily="18" charset="0"/>
                        </a:rPr>
                        <m:t>𝜆</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𝜙</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8D81B97C-CF12-CB5F-8322-56BBD8BADFFC}"/>
                  </a:ext>
                </a:extLst>
              </p:cNvPr>
              <p:cNvSpPr txBox="1">
                <a:spLocks noRot="1" noChangeAspect="1" noMove="1" noResize="1" noEditPoints="1" noAdjustHandles="1" noChangeArrowheads="1" noChangeShapeType="1" noTextEdit="1"/>
              </p:cNvSpPr>
              <p:nvPr/>
            </p:nvSpPr>
            <p:spPr>
              <a:xfrm>
                <a:off x="3008484" y="3560642"/>
                <a:ext cx="6094070" cy="50917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2AED16A1-4C39-A4DB-A468-840D184269A6}"/>
                  </a:ext>
                </a:extLst>
              </p:cNvPr>
              <p:cNvSpPr txBox="1">
                <a:spLocks/>
              </p:cNvSpPr>
              <p:nvPr/>
            </p:nvSpPr>
            <p:spPr>
              <a:xfrm>
                <a:off x="414998" y="4105657"/>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其中</a:t>
                </a:r>
                <a14:m>
                  <m:oMath xmlns:m="http://schemas.openxmlformats.org/officeDocument/2006/math">
                    <m:r>
                      <a:rPr lang="zh-CN" altLang="en-US" sz="2400" i="1" smtClean="0">
                        <a:latin typeface="Cambria Math" panose="02040503050406030204" pitchFamily="18" charset="0"/>
                      </a:rPr>
                      <m:t>𝜆</m:t>
                    </m:r>
                  </m:oMath>
                </a14:m>
                <a:r>
                  <a:rPr lang="zh-CN" altLang="en-US" sz="2400" kern="0" dirty="0"/>
                  <a:t>，</a:t>
                </a:r>
                <a14:m>
                  <m:oMath xmlns:m="http://schemas.openxmlformats.org/officeDocument/2006/math">
                    <m:r>
                      <a:rPr lang="zh-CN" altLang="en-US" sz="2400" i="1">
                        <a:latin typeface="Cambria Math" panose="02040503050406030204" pitchFamily="18" charset="0"/>
                      </a:rPr>
                      <m:t>𝜙</m:t>
                    </m:r>
                  </m:oMath>
                </a14:m>
                <a:r>
                  <a:rPr lang="zh-CN" altLang="en-US" sz="2400" kern="0" dirty="0"/>
                  <a:t>是拉格朗日乘子。对</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kern="0" dirty="0"/>
                  <a:t>求导，并令其为</a:t>
                </a:r>
                <a:r>
                  <a:rPr lang="en-US" altLang="zh-CN" sz="2400" kern="0" dirty="0"/>
                  <a:t>0</a:t>
                </a:r>
                <a:r>
                  <a:rPr lang="zh-CN" altLang="en-US" sz="2400" kern="0" dirty="0"/>
                  <a:t>，得</a:t>
                </a:r>
                <a:endParaRPr lang="en-US" altLang="zh-CN" sz="2400" kern="0" dirty="0"/>
              </a:p>
            </p:txBody>
          </p:sp>
        </mc:Choice>
        <mc:Fallback xmlns="">
          <p:sp>
            <p:nvSpPr>
              <p:cNvPr id="18" name="内容占位符 2">
                <a:extLst>
                  <a:ext uri="{FF2B5EF4-FFF2-40B4-BE49-F238E27FC236}">
                    <a16:creationId xmlns:a16="http://schemas.microsoft.com/office/drawing/2014/main" id="{2AED16A1-4C39-A4DB-A468-840D184269A6}"/>
                  </a:ext>
                </a:extLst>
              </p:cNvPr>
              <p:cNvSpPr txBox="1">
                <a:spLocks noRot="1" noChangeAspect="1" noMove="1" noResize="1" noEditPoints="1" noAdjustHandles="1" noChangeArrowheads="1" noChangeShapeType="1" noTextEdit="1"/>
              </p:cNvSpPr>
              <p:nvPr/>
            </p:nvSpPr>
            <p:spPr>
              <a:xfrm>
                <a:off x="414998" y="4105657"/>
                <a:ext cx="11430488" cy="677863"/>
              </a:xfrm>
              <a:prstGeom prst="rect">
                <a:avLst/>
              </a:prstGeom>
              <a:blipFill>
                <a:blip r:embed="rId6"/>
                <a:stretch>
                  <a:fillRect l="-800"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402AD5F-F9A6-CDA4-7158-E5F2ECA774A7}"/>
                  </a:ext>
                </a:extLst>
              </p:cNvPr>
              <p:cNvSpPr txBox="1"/>
              <p:nvPr/>
            </p:nvSpPr>
            <p:spPr>
              <a:xfrm>
                <a:off x="3083207" y="4819357"/>
                <a:ext cx="609407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r>
                        <a:rPr lang="zh-CN" altLang="en-US" i="1" smtClean="0">
                          <a:latin typeface="Cambria Math" panose="02040503050406030204" pitchFamily="18" charset="0"/>
                        </a:rPr>
                        <m:t>𝜆</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𝜙</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zh-CN" altLang="en-US" dirty="0"/>
              </a:p>
            </p:txBody>
          </p:sp>
        </mc:Choice>
        <mc:Fallback xmlns="">
          <p:sp>
            <p:nvSpPr>
              <p:cNvPr id="20" name="文本框 19">
                <a:extLst>
                  <a:ext uri="{FF2B5EF4-FFF2-40B4-BE49-F238E27FC236}">
                    <a16:creationId xmlns:a16="http://schemas.microsoft.com/office/drawing/2014/main" id="{3402AD5F-F9A6-CDA4-7158-E5F2ECA774A7}"/>
                  </a:ext>
                </a:extLst>
              </p:cNvPr>
              <p:cNvSpPr txBox="1">
                <a:spLocks noRot="1" noChangeAspect="1" noMove="1" noResize="1" noEditPoints="1" noAdjustHandles="1" noChangeArrowheads="1" noChangeShapeType="1" noTextEdit="1"/>
              </p:cNvSpPr>
              <p:nvPr/>
            </p:nvSpPr>
            <p:spPr>
              <a:xfrm>
                <a:off x="3083207" y="4819357"/>
                <a:ext cx="6094070" cy="468205"/>
              </a:xfrm>
              <a:prstGeom prst="rect">
                <a:avLst/>
              </a:prstGeom>
              <a:blipFill>
                <a:blip r:embed="rId7"/>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555B03F3-8A93-389A-FC88-2D1BF196B448}"/>
                  </a:ext>
                </a:extLst>
              </p:cNvPr>
              <p:cNvSpPr txBox="1">
                <a:spLocks/>
              </p:cNvSpPr>
              <p:nvPr/>
            </p:nvSpPr>
            <p:spPr>
              <a:xfrm>
                <a:off x="414998" y="5325570"/>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将方程左乘以</a:t>
                </a:r>
                <a14:m>
                  <m:oMath xmlns:m="http://schemas.openxmlformats.org/officeDocument/2006/math">
                    <m:sSup>
                      <m:sSupPr>
                        <m:ctrlPr>
                          <a:rPr lang="en-US" altLang="zh-CN" sz="2400" i="1" smtClean="0">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e>
                      <m:sup>
                        <m:r>
                          <m:rPr>
                            <m:sty m:val="p"/>
                          </m:rPr>
                          <a:rPr lang="en-US" altLang="zh-CN" sz="2400">
                            <a:latin typeface="Cambria Math" panose="02040503050406030204" pitchFamily="18" charset="0"/>
                            <a:cs typeface="Times New Roman" panose="02020603050405020304" pitchFamily="18" charset="0"/>
                          </a:rPr>
                          <m:t>T</m:t>
                        </m:r>
                      </m:sup>
                    </m:sSup>
                  </m:oMath>
                </a14:m>
                <a:r>
                  <a:rPr lang="zh-CN" altLang="en-US" sz="2400" kern="0" dirty="0"/>
                  <a:t>有</a:t>
                </a:r>
                <a:endParaRPr lang="en-US" altLang="zh-CN" sz="2400" kern="0" dirty="0"/>
              </a:p>
            </p:txBody>
          </p:sp>
        </mc:Choice>
        <mc:Fallback xmlns="">
          <p:sp>
            <p:nvSpPr>
              <p:cNvPr id="21" name="内容占位符 2">
                <a:extLst>
                  <a:ext uri="{FF2B5EF4-FFF2-40B4-BE49-F238E27FC236}">
                    <a16:creationId xmlns:a16="http://schemas.microsoft.com/office/drawing/2014/main" id="{555B03F3-8A93-389A-FC88-2D1BF196B448}"/>
                  </a:ext>
                </a:extLst>
              </p:cNvPr>
              <p:cNvSpPr txBox="1">
                <a:spLocks noRot="1" noChangeAspect="1" noMove="1" noResize="1" noEditPoints="1" noAdjustHandles="1" noChangeArrowheads="1" noChangeShapeType="1" noTextEdit="1"/>
              </p:cNvSpPr>
              <p:nvPr/>
            </p:nvSpPr>
            <p:spPr>
              <a:xfrm>
                <a:off x="414998" y="5325570"/>
                <a:ext cx="11430488" cy="677863"/>
              </a:xfrm>
              <a:prstGeom prst="rect">
                <a:avLst/>
              </a:prstGeom>
              <a:blipFill>
                <a:blip r:embed="rId8"/>
                <a:stretch>
                  <a:fillRect l="-800" b="-7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9FF61C9-5EB0-2B9B-BB38-F351F5818297}"/>
                  </a:ext>
                </a:extLst>
              </p:cNvPr>
              <p:cNvSpPr txBox="1"/>
              <p:nvPr/>
            </p:nvSpPr>
            <p:spPr>
              <a:xfrm>
                <a:off x="3083207" y="6003433"/>
                <a:ext cx="609407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r>
                        <a:rPr lang="zh-CN" altLang="en-US" i="1" smtClean="0">
                          <a:latin typeface="Cambria Math" panose="02040503050406030204" pitchFamily="18" charset="0"/>
                        </a:rPr>
                        <m:t>𝜆</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𝜙</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zh-CN" altLang="en-US" dirty="0"/>
              </a:p>
            </p:txBody>
          </p:sp>
        </mc:Choice>
        <mc:Fallback xmlns="">
          <p:sp>
            <p:nvSpPr>
              <p:cNvPr id="22" name="文本框 21">
                <a:extLst>
                  <a:ext uri="{FF2B5EF4-FFF2-40B4-BE49-F238E27FC236}">
                    <a16:creationId xmlns:a16="http://schemas.microsoft.com/office/drawing/2014/main" id="{59FF61C9-5EB0-2B9B-BB38-F351F5818297}"/>
                  </a:ext>
                </a:extLst>
              </p:cNvPr>
              <p:cNvSpPr txBox="1">
                <a:spLocks noRot="1" noChangeAspect="1" noMove="1" noResize="1" noEditPoints="1" noAdjustHandles="1" noChangeArrowheads="1" noChangeShapeType="1" noTextEdit="1"/>
              </p:cNvSpPr>
              <p:nvPr/>
            </p:nvSpPr>
            <p:spPr>
              <a:xfrm>
                <a:off x="3083207" y="6003433"/>
                <a:ext cx="6094070" cy="468205"/>
              </a:xfrm>
              <a:prstGeom prst="rect">
                <a:avLst/>
              </a:prstGeom>
              <a:blipFill>
                <a:blip r:embed="rId9"/>
                <a:stretch>
                  <a:fillRect b="-19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9465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zh-CN" altLang="en-US" sz="2400" dirty="0"/>
                  <a:t>此式前两项为</a:t>
                </a:r>
                <a:r>
                  <a:rPr lang="en-US" altLang="zh-CN" sz="2400" dirty="0"/>
                  <a:t>0</a:t>
                </a:r>
                <a:r>
                  <a:rPr lang="zh-CN" altLang="en-US" sz="2400" dirty="0"/>
                  <a:t>，且</a:t>
                </a:r>
                <a14:m>
                  <m:oMath xmlns:m="http://schemas.openxmlformats.org/officeDocument/2006/math">
                    <m:sSup>
                      <m:sSupPr>
                        <m:ctrlPr>
                          <a:rPr lang="en-US" altLang="zh-CN" sz="2400" i="1" smtClean="0">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e>
                      <m:sup>
                        <m:r>
                          <m:rPr>
                            <m:sty m:val="p"/>
                          </m:rPr>
                          <a:rPr lang="en-US" altLang="zh-CN" sz="2400">
                            <a:latin typeface="Cambria Math" panose="02040503050406030204" pitchFamily="18" charset="0"/>
                            <a:cs typeface="Times New Roman" panose="02020603050405020304" pitchFamily="18" charset="0"/>
                          </a:rPr>
                          <m:t>T</m:t>
                        </m:r>
                      </m:sup>
                    </m:sSup>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=1</m:t>
                    </m:r>
                  </m:oMath>
                </a14:m>
                <a:r>
                  <a:rPr lang="zh-CN" altLang="en-US" sz="2400" dirty="0"/>
                  <a:t>，导出</a:t>
                </a:r>
                <a14:m>
                  <m:oMath xmlns:m="http://schemas.openxmlformats.org/officeDocument/2006/math">
                    <m:r>
                      <a:rPr lang="zh-CN" altLang="en-US" sz="2400" i="1">
                        <a:latin typeface="Cambria Math" panose="02040503050406030204" pitchFamily="18" charset="0"/>
                      </a:rPr>
                      <m:t>𝜙</m:t>
                    </m:r>
                    <m:r>
                      <a:rPr lang="en-US" altLang="zh-CN" sz="2400" b="0" i="1" smtClean="0">
                        <a:latin typeface="Cambria Math" panose="02040503050406030204" pitchFamily="18" charset="0"/>
                      </a:rPr>
                      <m:t>=0</m:t>
                    </m:r>
                  </m:oMath>
                </a14:m>
                <a:endParaRPr lang="en-US" altLang="zh-CN" sz="24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211418"/>
                <a:ext cx="11430488" cy="677863"/>
              </a:xfrm>
              <a:blipFill>
                <a:blip r:embed="rId3"/>
                <a:stretch>
                  <a:fillRect l="-800" b="-7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9FF61C9-5EB0-2B9B-BB38-F351F5818297}"/>
                  </a:ext>
                </a:extLst>
              </p:cNvPr>
              <p:cNvSpPr txBox="1"/>
              <p:nvPr/>
            </p:nvSpPr>
            <p:spPr>
              <a:xfrm>
                <a:off x="3008484" y="1889281"/>
                <a:ext cx="609407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70C0"/>
                          </a:solidFill>
                          <a:latin typeface="Cambria Math" panose="02040503050406030204" pitchFamily="18" charset="0"/>
                        </a:rPr>
                        <m:t>2</m:t>
                      </m:r>
                      <m:sSup>
                        <m:sSupPr>
                          <m:ctrlPr>
                            <a:rPr lang="en-US" altLang="zh-CN" i="1">
                              <a:solidFill>
                                <a:srgbClr val="0070C0"/>
                              </a:solidFill>
                              <a:latin typeface="Cambria Math" panose="02040503050406030204" pitchFamily="18" charset="0"/>
                              <a:cs typeface="Times New Roman" panose="02020603050405020304" pitchFamily="18" charset="0"/>
                            </a:rPr>
                          </m:ctrlPr>
                        </m:sSupPr>
                        <m:e>
                          <m:sSub>
                            <m:sSubPr>
                              <m:ctrlPr>
                                <a:rPr lang="en-US" altLang="zh-CN"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𝛼</m:t>
                              </m:r>
                            </m:e>
                            <m:sub>
                              <m:r>
                                <a:rPr lang="en-US" altLang="zh-CN" i="1">
                                  <a:solidFill>
                                    <a:srgbClr val="0070C0"/>
                                  </a:solidFill>
                                  <a:latin typeface="Cambria Math" panose="02040503050406030204" pitchFamily="18" charset="0"/>
                                </a:rPr>
                                <m:t>1</m:t>
                              </m:r>
                            </m:sub>
                          </m:sSub>
                        </m:e>
                        <m:sup>
                          <m:r>
                            <m:rPr>
                              <m:sty m:val="p"/>
                            </m:rPr>
                            <a:rPr lang="en-US" altLang="zh-CN">
                              <a:solidFill>
                                <a:srgbClr val="0070C0"/>
                              </a:solidFill>
                              <a:latin typeface="Cambria Math" panose="02040503050406030204" pitchFamily="18" charset="0"/>
                              <a:cs typeface="Times New Roman" panose="02020603050405020304" pitchFamily="18" charset="0"/>
                            </a:rPr>
                            <m:t>T</m:t>
                          </m:r>
                        </m:sup>
                      </m:sSup>
                      <m:sSub>
                        <m:sSubPr>
                          <m:ctrlPr>
                            <a:rPr lang="en-US" altLang="zh-CN" i="1" smtClean="0">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𝛼</m:t>
                          </m:r>
                        </m:e>
                        <m:sub>
                          <m:r>
                            <a:rPr lang="en-US" altLang="zh-CN" b="0" i="1" smtClean="0">
                              <a:solidFill>
                                <a:srgbClr val="0070C0"/>
                              </a:solidFill>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solidFill>
                            <a:srgbClr val="0070C0"/>
                          </a:solidFill>
                          <a:latin typeface="Cambria Math" panose="02040503050406030204" pitchFamily="18" charset="0"/>
                        </a:rPr>
                        <m:t>2</m:t>
                      </m:r>
                      <m:r>
                        <a:rPr lang="zh-CN" altLang="en-US" i="1" smtClean="0">
                          <a:solidFill>
                            <a:srgbClr val="0070C0"/>
                          </a:solidFill>
                          <a:latin typeface="Cambria Math" panose="02040503050406030204" pitchFamily="18" charset="0"/>
                        </a:rPr>
                        <m:t>𝜆</m:t>
                      </m:r>
                      <m:sSup>
                        <m:sSupPr>
                          <m:ctrlPr>
                            <a:rPr lang="en-US" altLang="zh-CN" i="1">
                              <a:solidFill>
                                <a:srgbClr val="0070C0"/>
                              </a:solidFill>
                              <a:latin typeface="Cambria Math" panose="02040503050406030204" pitchFamily="18" charset="0"/>
                              <a:cs typeface="Times New Roman" panose="02020603050405020304" pitchFamily="18" charset="0"/>
                            </a:rPr>
                          </m:ctrlPr>
                        </m:sSupPr>
                        <m:e>
                          <m:sSub>
                            <m:sSubPr>
                              <m:ctrlPr>
                                <a:rPr lang="en-US" altLang="zh-CN"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𝛼</m:t>
                              </m:r>
                            </m:e>
                            <m:sub>
                              <m:r>
                                <a:rPr lang="en-US" altLang="zh-CN" i="1">
                                  <a:solidFill>
                                    <a:srgbClr val="0070C0"/>
                                  </a:solidFill>
                                  <a:latin typeface="Cambria Math" panose="02040503050406030204" pitchFamily="18" charset="0"/>
                                </a:rPr>
                                <m:t>1</m:t>
                              </m:r>
                            </m:sub>
                          </m:sSub>
                        </m:e>
                        <m:sup>
                          <m:r>
                            <m:rPr>
                              <m:sty m:val="p"/>
                            </m:rPr>
                            <a:rPr lang="en-US" altLang="zh-CN">
                              <a:solidFill>
                                <a:srgbClr val="0070C0"/>
                              </a:solidFill>
                              <a:latin typeface="Cambria Math" panose="02040503050406030204" pitchFamily="18" charset="0"/>
                              <a:cs typeface="Times New Roman" panose="02020603050405020304" pitchFamily="18" charset="0"/>
                            </a:rPr>
                            <m:t>T</m:t>
                          </m:r>
                        </m:sup>
                      </m:sSup>
                      <m:sSub>
                        <m:sSubPr>
                          <m:ctrlPr>
                            <a:rPr lang="en-US" altLang="zh-CN"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𝛼</m:t>
                          </m:r>
                        </m:e>
                        <m:sub>
                          <m:r>
                            <a:rPr lang="en-US" altLang="zh-CN" i="1">
                              <a:solidFill>
                                <a:srgbClr val="0070C0"/>
                              </a:solidFill>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𝜙</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zh-CN" altLang="en-US" dirty="0"/>
              </a:p>
            </p:txBody>
          </p:sp>
        </mc:Choice>
        <mc:Fallback xmlns="">
          <p:sp>
            <p:nvSpPr>
              <p:cNvPr id="22" name="文本框 21">
                <a:extLst>
                  <a:ext uri="{FF2B5EF4-FFF2-40B4-BE49-F238E27FC236}">
                    <a16:creationId xmlns:a16="http://schemas.microsoft.com/office/drawing/2014/main" id="{59FF61C9-5EB0-2B9B-BB38-F351F5818297}"/>
                  </a:ext>
                </a:extLst>
              </p:cNvPr>
              <p:cNvSpPr txBox="1">
                <a:spLocks noRot="1" noChangeAspect="1" noMove="1" noResize="1" noEditPoints="1" noAdjustHandles="1" noChangeArrowheads="1" noChangeShapeType="1" noTextEdit="1"/>
              </p:cNvSpPr>
              <p:nvPr/>
            </p:nvSpPr>
            <p:spPr>
              <a:xfrm>
                <a:off x="3008484" y="1889281"/>
                <a:ext cx="6094070" cy="468205"/>
              </a:xfrm>
              <a:prstGeom prst="rect">
                <a:avLst/>
              </a:prstGeom>
              <a:blipFill>
                <a:blip r:embed="rId4"/>
                <a:stretch>
                  <a:fillRect b="-19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CBF4190-B8F3-F626-F00B-6B0A7EF79606}"/>
                  </a:ext>
                </a:extLst>
              </p:cNvPr>
              <p:cNvSpPr txBox="1"/>
              <p:nvPr/>
            </p:nvSpPr>
            <p:spPr>
              <a:xfrm>
                <a:off x="2678094" y="2792278"/>
                <a:ext cx="609407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i="1" smtClean="0">
                          <a:latin typeface="Cambria Math" panose="02040503050406030204" pitchFamily="18" charset="0"/>
                        </a:rPr>
                        <m:t>𝜆</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0" smtClean="0">
                          <a:latin typeface="Cambria Math" panose="02040503050406030204" pitchFamily="18" charset="0"/>
                        </a:rPr>
                        <m:t>=0</m:t>
                      </m:r>
                    </m:oMath>
                  </m:oMathPara>
                </a14:m>
                <a:endParaRPr lang="zh-CN" altLang="en-US" dirty="0"/>
              </a:p>
            </p:txBody>
          </p:sp>
        </mc:Choice>
        <mc:Fallback xmlns="">
          <p:sp>
            <p:nvSpPr>
              <p:cNvPr id="4" name="文本框 3">
                <a:extLst>
                  <a:ext uri="{FF2B5EF4-FFF2-40B4-BE49-F238E27FC236}">
                    <a16:creationId xmlns:a16="http://schemas.microsoft.com/office/drawing/2014/main" id="{0CBF4190-B8F3-F626-F00B-6B0A7EF79606}"/>
                  </a:ext>
                </a:extLst>
              </p:cNvPr>
              <p:cNvSpPr txBox="1">
                <a:spLocks noRot="1" noChangeAspect="1" noMove="1" noResize="1" noEditPoints="1" noAdjustHandles="1" noChangeArrowheads="1" noChangeShapeType="1" noTextEdit="1"/>
              </p:cNvSpPr>
              <p:nvPr/>
            </p:nvSpPr>
            <p:spPr>
              <a:xfrm>
                <a:off x="2678094" y="2792278"/>
                <a:ext cx="6094070" cy="468205"/>
              </a:xfrm>
              <a:prstGeom prst="rect">
                <a:avLst/>
              </a:prstGeom>
              <a:blipFill>
                <a:blip r:embed="rId5"/>
                <a:stretch>
                  <a:fillRect b="-18182"/>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BD35619E-71A2-E541-E043-D7DC57CFF8F7}"/>
              </a:ext>
            </a:extLst>
          </p:cNvPr>
          <p:cNvSpPr txBox="1">
            <a:spLocks/>
          </p:cNvSpPr>
          <p:nvPr/>
        </p:nvSpPr>
        <p:spPr>
          <a:xfrm>
            <a:off x="414998" y="2357486"/>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因此</a:t>
            </a:r>
            <a:endParaRPr lang="en-US" altLang="zh-CN" sz="2400" kern="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2030DBA-21C3-62D5-F2F4-191B50B93340}"/>
                  </a:ext>
                </a:extLst>
              </p:cNvPr>
              <p:cNvSpPr txBox="1"/>
              <p:nvPr/>
            </p:nvSpPr>
            <p:spPr>
              <a:xfrm>
                <a:off x="2759119" y="4007020"/>
                <a:ext cx="609407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𝜆𝛼</m:t>
                          </m:r>
                        </m:e>
                        <m:sub>
                          <m:r>
                            <a:rPr lang="en-US" altLang="zh-CN" i="1">
                              <a:latin typeface="Cambria Math" panose="02040503050406030204" pitchFamily="18" charset="0"/>
                            </a:rPr>
                            <m:t>2</m:t>
                          </m:r>
                        </m:sub>
                      </m:sSub>
                      <m:r>
                        <a:rPr lang="en-US" altLang="zh-CN" b="0" i="0" smtClean="0">
                          <a:latin typeface="Cambria Math" panose="02040503050406030204" pitchFamily="18" charset="0"/>
                        </a:rPr>
                        <m:t>=</m:t>
                      </m:r>
                      <m:r>
                        <a:rPr lang="zh-CN" altLang="en-US" i="1">
                          <a:latin typeface="Cambria Math" panose="02040503050406030204" pitchFamily="18" charset="0"/>
                        </a:rPr>
                        <m:t>𝜆</m:t>
                      </m:r>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zh-CN" altLang="en-US" i="1">
                              <a:latin typeface="Cambria Math" panose="02040503050406030204" pitchFamily="18" charset="0"/>
                            </a:rPr>
                            <m:t>𝛼</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zh-CN" altLang="en-US" i="1">
                          <a:latin typeface="Cambria Math" panose="02040503050406030204" pitchFamily="18" charset="0"/>
                        </a:rPr>
                        <m:t>𝜆</m:t>
                      </m:r>
                    </m:oMath>
                  </m:oMathPara>
                </a14:m>
                <a:endParaRPr lang="zh-CN" altLang="en-US" dirty="0"/>
              </a:p>
            </p:txBody>
          </p:sp>
        </mc:Choice>
        <mc:Fallback xmlns="">
          <p:sp>
            <p:nvSpPr>
              <p:cNvPr id="8" name="文本框 7">
                <a:extLst>
                  <a:ext uri="{FF2B5EF4-FFF2-40B4-BE49-F238E27FC236}">
                    <a16:creationId xmlns:a16="http://schemas.microsoft.com/office/drawing/2014/main" id="{52030DBA-21C3-62D5-F2F4-191B50B93340}"/>
                  </a:ext>
                </a:extLst>
              </p:cNvPr>
              <p:cNvSpPr txBox="1">
                <a:spLocks noRot="1" noChangeAspect="1" noMove="1" noResize="1" noEditPoints="1" noAdjustHandles="1" noChangeArrowheads="1" noChangeShapeType="1" noTextEdit="1"/>
              </p:cNvSpPr>
              <p:nvPr/>
            </p:nvSpPr>
            <p:spPr>
              <a:xfrm>
                <a:off x="2759119" y="4007020"/>
                <a:ext cx="6094070" cy="468205"/>
              </a:xfrm>
              <a:prstGeom prst="rect">
                <a:avLst/>
              </a:prstGeom>
              <a:blipFill>
                <a:blip r:embed="rId6"/>
                <a:stretch>
                  <a:fillRect b="-19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D4F0E174-7DA6-5326-42AC-C2040571BDD5}"/>
                  </a:ext>
                </a:extLst>
              </p:cNvPr>
              <p:cNvSpPr txBox="1">
                <a:spLocks/>
              </p:cNvSpPr>
              <p:nvPr/>
            </p:nvSpPr>
            <p:spPr>
              <a:xfrm>
                <a:off x="414998" y="3255382"/>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由此，</a:t>
                </a:r>
                <a14:m>
                  <m:oMath xmlns:m="http://schemas.openxmlformats.org/officeDocument/2006/math">
                    <m:r>
                      <a:rPr lang="zh-CN" altLang="en-US" sz="2400" i="1" smtClean="0">
                        <a:latin typeface="Cambria Math" panose="02040503050406030204" pitchFamily="18" charset="0"/>
                      </a:rPr>
                      <m:t>𝜆</m:t>
                    </m:r>
                  </m:oMath>
                </a14:m>
                <a:r>
                  <a:rPr lang="zh-CN" altLang="en-US" sz="2400" kern="0" dirty="0"/>
                  <a:t>是</a:t>
                </a:r>
                <a14:m>
                  <m:oMath xmlns:m="http://schemas.openxmlformats.org/officeDocument/2006/math">
                    <m:r>
                      <a:rPr lang="zh-CN" altLang="en-US" sz="2400" i="1" smtClean="0">
                        <a:solidFill>
                          <a:schemeClr val="tx1"/>
                        </a:solidFill>
                        <a:latin typeface="Cambria Math" panose="02040503050406030204" pitchFamily="18" charset="0"/>
                      </a:rPr>
                      <m:t>∑</m:t>
                    </m:r>
                  </m:oMath>
                </a14:m>
                <a:r>
                  <a:rPr lang="zh-CN" altLang="en-US" sz="2400" kern="0" dirty="0"/>
                  <a:t>的特征值，</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kern="0" dirty="0"/>
                  <a:t>是对应的单位特征向量。于是，目标函数</a:t>
                </a:r>
                <a:endParaRPr lang="en-US" altLang="zh-CN" sz="2400" kern="0" dirty="0"/>
              </a:p>
            </p:txBody>
          </p:sp>
        </mc:Choice>
        <mc:Fallback xmlns="">
          <p:sp>
            <p:nvSpPr>
              <p:cNvPr id="9" name="内容占位符 2">
                <a:extLst>
                  <a:ext uri="{FF2B5EF4-FFF2-40B4-BE49-F238E27FC236}">
                    <a16:creationId xmlns:a16="http://schemas.microsoft.com/office/drawing/2014/main" id="{D4F0E174-7DA6-5326-42AC-C2040571BDD5}"/>
                  </a:ext>
                </a:extLst>
              </p:cNvPr>
              <p:cNvSpPr txBox="1">
                <a:spLocks noRot="1" noChangeAspect="1" noMove="1" noResize="1" noEditPoints="1" noAdjustHandles="1" noChangeArrowheads="1" noChangeShapeType="1" noTextEdit="1"/>
              </p:cNvSpPr>
              <p:nvPr/>
            </p:nvSpPr>
            <p:spPr>
              <a:xfrm>
                <a:off x="414998" y="3255382"/>
                <a:ext cx="11430488" cy="677863"/>
              </a:xfrm>
              <a:prstGeom prst="rect">
                <a:avLst/>
              </a:prstGeom>
              <a:blipFill>
                <a:blip r:embed="rId7"/>
                <a:stretch>
                  <a:fillRect l="-800" b="-6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6B0F2511-53CD-7879-8316-2C993E5EAFA8}"/>
                  </a:ext>
                </a:extLst>
              </p:cNvPr>
              <p:cNvSpPr txBox="1">
                <a:spLocks/>
              </p:cNvSpPr>
              <p:nvPr/>
            </p:nvSpPr>
            <p:spPr>
              <a:xfrm>
                <a:off x="414998" y="4629788"/>
                <a:ext cx="11430488" cy="6778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400" kern="0" dirty="0"/>
                  <a:t>假设</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kern="0" dirty="0"/>
                  <a:t>是</a:t>
                </a:r>
                <a14:m>
                  <m:oMath xmlns:m="http://schemas.openxmlformats.org/officeDocument/2006/math">
                    <m:r>
                      <a:rPr lang="zh-CN" altLang="en-US" sz="2400" i="1">
                        <a:latin typeface="Cambria Math" panose="02040503050406030204" pitchFamily="18" charset="0"/>
                      </a:rPr>
                      <m:t>∑</m:t>
                    </m:r>
                  </m:oMath>
                </a14:m>
                <a:r>
                  <a:rPr lang="zh-CN" altLang="en-US" sz="2400" kern="0" dirty="0"/>
                  <a:t>的第二大特征值</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2</m:t>
                        </m:r>
                      </m:sub>
                    </m:sSub>
                  </m:oMath>
                </a14:m>
                <a:r>
                  <a:rPr lang="zh-CN" altLang="en-US" sz="2400" kern="0" dirty="0"/>
                  <a:t>对应的单位特征向量，显然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kern="0" dirty="0"/>
                  <a:t>与</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oMath>
                </a14:m>
                <a:r>
                  <a:rPr lang="zh-CN" altLang="en-US" sz="2400" kern="0" dirty="0"/>
                  <a:t>是以上问题的最优化问题的解。于是</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smtClean="0">
                        <a:latin typeface="Cambria Math" panose="02040503050406030204" pitchFamily="18" charset="0"/>
                        <a:cs typeface="Times New Roman" panose="02020603050405020304" pitchFamily="18" charset="0"/>
                      </a:rPr>
                      <m:t>𝒙</m:t>
                    </m:r>
                  </m:oMath>
                </a14:m>
                <a:r>
                  <a:rPr lang="zh-CN" altLang="en-US" sz="2400" kern="0" dirty="0"/>
                  <a:t>构成第二主成分，其方差等于协方差矩阵的第二大特征值，</a:t>
                </a:r>
                <a:endParaRPr lang="en-US" altLang="zh-CN" sz="2400" kern="0" dirty="0"/>
              </a:p>
            </p:txBody>
          </p:sp>
        </mc:Choice>
        <mc:Fallback xmlns="">
          <p:sp>
            <p:nvSpPr>
              <p:cNvPr id="10" name="内容占位符 2">
                <a:extLst>
                  <a:ext uri="{FF2B5EF4-FFF2-40B4-BE49-F238E27FC236}">
                    <a16:creationId xmlns:a16="http://schemas.microsoft.com/office/drawing/2014/main" id="{6B0F2511-53CD-7879-8316-2C993E5EAFA8}"/>
                  </a:ext>
                </a:extLst>
              </p:cNvPr>
              <p:cNvSpPr txBox="1">
                <a:spLocks noRot="1" noChangeAspect="1" noMove="1" noResize="1" noEditPoints="1" noAdjustHandles="1" noChangeArrowheads="1" noChangeShapeType="1" noTextEdit="1"/>
              </p:cNvSpPr>
              <p:nvPr/>
            </p:nvSpPr>
            <p:spPr>
              <a:xfrm>
                <a:off x="414998" y="4629788"/>
                <a:ext cx="11430488" cy="677863"/>
              </a:xfrm>
              <a:prstGeom prst="rect">
                <a:avLst/>
              </a:prstGeom>
              <a:blipFill>
                <a:blip r:embed="rId8"/>
                <a:stretch>
                  <a:fillRect l="-800" r="-533" b="-86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7E42A51-7D23-90EE-7FD3-3032541993CD}"/>
                  </a:ext>
                </a:extLst>
              </p:cNvPr>
              <p:cNvSpPr txBox="1"/>
              <p:nvPr/>
            </p:nvSpPr>
            <p:spPr>
              <a:xfrm>
                <a:off x="2755999" y="6004194"/>
                <a:ext cx="609719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e>
                      </m:d>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m:rPr>
                          <m:nor/>
                        </m:rPr>
                        <a:rPr lang="en-US" altLang="zh-CN" dirty="0"/>
                        <m:t> </m:t>
                      </m:r>
                      <m:r>
                        <a:rPr lang="zh-CN" altLang="en-US" i="1">
                          <a:latin typeface="Cambria Math" panose="02040503050406030204" pitchFamily="18" charset="0"/>
                        </a:rPr>
                        <m:t>∑</m:t>
                      </m:r>
                      <m:r>
                        <m:rPr>
                          <m:nor/>
                        </m:rPr>
                        <a:rPr lang="en-US" altLang="zh-CN" dirty="0"/>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97E42A51-7D23-90EE-7FD3-3032541993CD}"/>
                  </a:ext>
                </a:extLst>
              </p:cNvPr>
              <p:cNvSpPr txBox="1">
                <a:spLocks noRot="1" noChangeAspect="1" noMove="1" noResize="1" noEditPoints="1" noAdjustHandles="1" noChangeArrowheads="1" noChangeShapeType="1" noTextEdit="1"/>
              </p:cNvSpPr>
              <p:nvPr/>
            </p:nvSpPr>
            <p:spPr>
              <a:xfrm>
                <a:off x="2755999" y="6004194"/>
                <a:ext cx="6097190" cy="50917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7365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zh-CN" altLang="en-US" sz="2400" dirty="0"/>
                  <a:t>依此类推，</a:t>
                </a:r>
                <a14:m>
                  <m:oMath xmlns:m="http://schemas.openxmlformats.org/officeDocument/2006/math">
                    <m:r>
                      <a:rPr lang="en-US" altLang="zh-CN" sz="2400" b="1" i="1" smtClean="0">
                        <a:latin typeface="Cambria Math" panose="02040503050406030204" pitchFamily="18" charset="0"/>
                        <a:cs typeface="Times New Roman" panose="02020603050405020304" pitchFamily="18" charset="0"/>
                      </a:rPr>
                      <m:t>𝒙</m:t>
                    </m:r>
                  </m:oMath>
                </a14:m>
                <a:r>
                  <a:rPr lang="zh-CN" altLang="en-US" sz="2400" dirty="0"/>
                  <a:t>的第</a:t>
                </a:r>
                <a14:m>
                  <m:oMath xmlns:m="http://schemas.openxmlformats.org/officeDocument/2006/math">
                    <m:r>
                      <a:rPr lang="en-US" altLang="zh-CN" sz="2400" b="0" i="1" smtClean="0">
                        <a:latin typeface="Cambria Math" panose="02040503050406030204" pitchFamily="18" charset="0"/>
                      </a:rPr>
                      <m:t>𝑘</m:t>
                    </m:r>
                  </m:oMath>
                </a14:m>
                <a:r>
                  <a:rPr lang="zh-CN" altLang="en-US" sz="2400" dirty="0"/>
                  <a:t>主成分是</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𝑘</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smtClean="0">
                        <a:latin typeface="Cambria Math" panose="02040503050406030204" pitchFamily="18" charset="0"/>
                      </a:rPr>
                      <m:t>𝒙</m:t>
                    </m:r>
                  </m:oMath>
                </a14:m>
                <a:r>
                  <a:rPr lang="zh-CN" altLang="en-US" sz="2400" dirty="0"/>
                  <a:t>，并且</a:t>
                </a:r>
                <a14:m>
                  <m:oMath xmlns:m="http://schemas.openxmlformats.org/officeDocument/2006/math">
                    <m:r>
                      <a:rPr lang="en-US" altLang="zh-CN" sz="2400" i="1">
                        <a:latin typeface="Cambria Math" panose="02040503050406030204" pitchFamily="18" charset="0"/>
                      </a:rPr>
                      <m:t>𝑣𝑎𝑟</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cs typeface="Times New Roman" panose="02020603050405020304" pitchFamily="18" charset="0"/>
                              </a:rPr>
                            </m:ctrlPr>
                          </m:s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𝑘</m:t>
                                </m:r>
                              </m:sub>
                            </m:sSub>
                          </m:e>
                          <m:sup>
                            <m:r>
                              <m:rPr>
                                <m:sty m:val="p"/>
                              </m:rPr>
                              <a:rPr lang="en-US" altLang="zh-CN" sz="2400">
                                <a:latin typeface="Cambria Math" panose="02040503050406030204" pitchFamily="18" charset="0"/>
                                <a:cs typeface="Times New Roman" panose="02020603050405020304" pitchFamily="18" charset="0"/>
                              </a:rPr>
                              <m:t>T</m:t>
                            </m:r>
                          </m:sup>
                        </m:sSup>
                        <m:r>
                          <a:rPr lang="en-US" altLang="zh-CN" sz="2400" b="1" i="1">
                            <a:latin typeface="Cambria Math" panose="02040503050406030204" pitchFamily="18" charset="0"/>
                            <a:cs typeface="Times New Roman" panose="02020603050405020304" pitchFamily="18" charset="0"/>
                          </a:rPr>
                          <m:t>𝒙</m:t>
                        </m:r>
                      </m:e>
                    </m:d>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𝑘</m:t>
                        </m:r>
                      </m:sub>
                    </m:sSub>
                  </m:oMath>
                </a14:m>
                <a:r>
                  <a:rPr lang="zh-CN" altLang="en-US" sz="2400" dirty="0"/>
                  <a:t>，这里</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𝑘</m:t>
                        </m:r>
                      </m:sub>
                    </m:sSub>
                  </m:oMath>
                </a14:m>
                <a:r>
                  <a:rPr lang="zh-CN" altLang="en-US" sz="2400" dirty="0"/>
                  <a:t>是</a:t>
                </a:r>
                <a14:m>
                  <m:oMath xmlns:m="http://schemas.openxmlformats.org/officeDocument/2006/math">
                    <m:r>
                      <a:rPr lang="zh-CN" altLang="en-US" sz="2400" i="1">
                        <a:latin typeface="Cambria Math" panose="02040503050406030204" pitchFamily="18" charset="0"/>
                      </a:rPr>
                      <m:t>∑</m:t>
                    </m:r>
                  </m:oMath>
                </a14:m>
                <a:r>
                  <a:rPr lang="zh-CN" altLang="en-US" sz="2400" dirty="0"/>
                  <a:t>的第</a:t>
                </a:r>
                <a14:m>
                  <m:oMath xmlns:m="http://schemas.openxmlformats.org/officeDocument/2006/math">
                    <m:r>
                      <a:rPr lang="en-US" altLang="zh-CN" sz="2400" b="0" i="1" smtClean="0">
                        <a:latin typeface="Cambria Math" panose="02040503050406030204" pitchFamily="18" charset="0"/>
                      </a:rPr>
                      <m:t>𝑘</m:t>
                    </m:r>
                  </m:oMath>
                </a14:m>
                <a:r>
                  <a:rPr lang="zh-CN" altLang="en-US" sz="2400" dirty="0"/>
                  <a:t>个特征值并且</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𝑘</m:t>
                        </m:r>
                      </m:sub>
                    </m:sSub>
                  </m:oMath>
                </a14:m>
                <a:r>
                  <a:rPr lang="zh-CN" altLang="en-US" sz="2400" dirty="0"/>
                  <a:t>是对应的单位特征向量。</a:t>
                </a:r>
                <a:endParaRPr lang="en-US" altLang="zh-CN" sz="2400" dirty="0"/>
              </a:p>
              <a:p>
                <a:pPr marL="0" indent="457200" algn="just">
                  <a:lnSpc>
                    <a:spcPct val="150000"/>
                  </a:lnSpc>
                  <a:buNone/>
                </a:pPr>
                <a:r>
                  <a:rPr lang="zh-CN" altLang="en-US" sz="2400" dirty="0"/>
                  <a:t>按照上述方法求得第一、第二、直到第</a:t>
                </a:r>
                <a14:m>
                  <m:oMath xmlns:m="http://schemas.openxmlformats.org/officeDocument/2006/math">
                    <m:r>
                      <a:rPr lang="en-US" altLang="zh-CN" sz="2400" b="0" i="1" smtClean="0">
                        <a:latin typeface="Cambria Math" panose="02040503050406030204" pitchFamily="18" charset="0"/>
                      </a:rPr>
                      <m:t>𝑚</m:t>
                    </m:r>
                  </m:oMath>
                </a14:m>
                <a:r>
                  <a:rPr lang="zh-CN" altLang="en-US" sz="2400" dirty="0"/>
                  <a:t>主成分，其系数向量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𝑚</m:t>
                        </m:r>
                      </m:sub>
                    </m:sSub>
                  </m:oMath>
                </a14:m>
                <a:r>
                  <a:rPr lang="zh-CN" altLang="en-US" sz="2400" dirty="0"/>
                  <a:t>分别是</a:t>
                </a:r>
                <a14:m>
                  <m:oMath xmlns:m="http://schemas.openxmlformats.org/officeDocument/2006/math">
                    <m:r>
                      <a:rPr lang="zh-CN" altLang="en-US" sz="2400" i="1">
                        <a:latin typeface="Cambria Math" panose="02040503050406030204" pitchFamily="18" charset="0"/>
                      </a:rPr>
                      <m:t>∑</m:t>
                    </m:r>
                  </m:oMath>
                </a14:m>
                <a:r>
                  <a:rPr lang="zh-CN" altLang="en-US" sz="2400" dirty="0"/>
                  <a:t>的第一个、第二个、直到第</a:t>
                </a:r>
                <a14:m>
                  <m:oMath xmlns:m="http://schemas.openxmlformats.org/officeDocument/2006/math">
                    <m:r>
                      <a:rPr lang="en-US" altLang="zh-CN" sz="2400" i="1">
                        <a:latin typeface="Cambria Math" panose="02040503050406030204" pitchFamily="18" charset="0"/>
                      </a:rPr>
                      <m:t>𝑚</m:t>
                    </m:r>
                  </m:oMath>
                </a14:m>
                <a:r>
                  <a:rPr lang="zh-CN" altLang="en-US" sz="2400" dirty="0"/>
                  <a:t>个单位特征向量，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r>
                      <a:rPr lang="en-US" altLang="zh-CN" sz="2400" i="1" dirty="0">
                        <a:latin typeface="Cambria Math" panose="02040503050406030204" pitchFamily="18" charset="0"/>
                        <a:cs typeface="Times New Roman" panose="020206030504050203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𝑚</m:t>
                        </m:r>
                      </m:sub>
                    </m:sSub>
                  </m:oMath>
                </a14:m>
                <a:r>
                  <a:rPr lang="zh-CN" altLang="en-US" sz="2400" dirty="0"/>
                  <a:t>分别是对应的特征值。并且，第</a:t>
                </a:r>
                <a14:m>
                  <m:oMath xmlns:m="http://schemas.openxmlformats.org/officeDocument/2006/math">
                    <m:r>
                      <a:rPr lang="en-US" altLang="zh-CN" sz="2400" i="1">
                        <a:latin typeface="Cambria Math" panose="02040503050406030204" pitchFamily="18" charset="0"/>
                      </a:rPr>
                      <m:t>𝑘</m:t>
                    </m:r>
                  </m:oMath>
                </a14:m>
                <a:r>
                  <a:rPr lang="zh-CN" altLang="en-US" sz="2400" dirty="0"/>
                  <a:t>主成分的方差等于</a:t>
                </a:r>
                <a14:m>
                  <m:oMath xmlns:m="http://schemas.openxmlformats.org/officeDocument/2006/math">
                    <m:r>
                      <a:rPr lang="zh-CN" altLang="en-US" sz="2400" i="1">
                        <a:latin typeface="Cambria Math" panose="02040503050406030204" pitchFamily="18" charset="0"/>
                      </a:rPr>
                      <m:t>∑</m:t>
                    </m:r>
                  </m:oMath>
                </a14:m>
                <a:r>
                  <a:rPr lang="zh-CN" altLang="en-US" sz="2400" dirty="0"/>
                  <a:t>的第</a:t>
                </a:r>
                <a14:m>
                  <m:oMath xmlns:m="http://schemas.openxmlformats.org/officeDocument/2006/math">
                    <m:r>
                      <a:rPr lang="en-US" altLang="zh-CN" sz="2400" i="1">
                        <a:latin typeface="Cambria Math" panose="02040503050406030204" pitchFamily="18" charset="0"/>
                      </a:rPr>
                      <m:t>𝑘</m:t>
                    </m:r>
                  </m:oMath>
                </a14:m>
                <a:r>
                  <a:rPr lang="zh-CN" altLang="en-US" sz="2400" dirty="0"/>
                  <a:t>个特征值，</a:t>
                </a:r>
                <a:endParaRPr lang="en-US" altLang="zh-CN" sz="24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211418"/>
                <a:ext cx="11430488" cy="677863"/>
              </a:xfrm>
              <a:blipFill>
                <a:blip r:embed="rId3"/>
                <a:stretch>
                  <a:fillRect l="-800" r="-853" b="-351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7F8F15F-07C9-22E0-571A-E8717AF3861A}"/>
                  </a:ext>
                </a:extLst>
              </p:cNvPr>
              <p:cNvSpPr txBox="1"/>
              <p:nvPr/>
            </p:nvSpPr>
            <p:spPr>
              <a:xfrm>
                <a:off x="3081647" y="4302716"/>
                <a:ext cx="6097190" cy="509178"/>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e>
                    </m:d>
                    <m:r>
                      <a:rPr lang="en-US" altLang="zh-CN" b="0" i="1" smtClean="0">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r>
                      <m:rPr>
                        <m:nor/>
                      </m:rPr>
                      <a:rPr lang="en-US" altLang="zh-CN" dirty="0"/>
                      <m:t> </m:t>
                    </m:r>
                    <m:r>
                      <a:rPr lang="zh-CN" altLang="en-US" i="1">
                        <a:latin typeface="Cambria Math" panose="02040503050406030204" pitchFamily="18" charset="0"/>
                      </a:rPr>
                      <m:t>∑</m:t>
                    </m:r>
                    <m:r>
                      <m:rPr>
                        <m:nor/>
                      </m:rPr>
                      <a:rPr lang="en-US" altLang="zh-CN" dirty="0"/>
                      <m:t> </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𝑘</m:t>
                        </m:r>
                      </m:sub>
                    </m:sSub>
                  </m:oMath>
                </a14:m>
                <a:r>
                  <a:rPr lang="zh-CN" altLang="en-US" dirty="0"/>
                  <a:t>，</a:t>
                </a:r>
                <a:r>
                  <a:rPr lang="en-US" altLang="zh-CN" dirty="0"/>
                  <a:t> </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12" name="文本框 11">
                <a:extLst>
                  <a:ext uri="{FF2B5EF4-FFF2-40B4-BE49-F238E27FC236}">
                    <a16:creationId xmlns:a16="http://schemas.microsoft.com/office/drawing/2014/main" id="{37F8F15F-07C9-22E0-571A-E8717AF3861A}"/>
                  </a:ext>
                </a:extLst>
              </p:cNvPr>
              <p:cNvSpPr txBox="1">
                <a:spLocks noRot="1" noChangeAspect="1" noMove="1" noResize="1" noEditPoints="1" noAdjustHandles="1" noChangeArrowheads="1" noChangeShapeType="1" noTextEdit="1"/>
              </p:cNvSpPr>
              <p:nvPr/>
            </p:nvSpPr>
            <p:spPr>
              <a:xfrm>
                <a:off x="3081647" y="4302716"/>
                <a:ext cx="6097190" cy="509178"/>
              </a:xfrm>
              <a:prstGeom prst="rect">
                <a:avLst/>
              </a:prstGeom>
              <a:blipFill>
                <a:blip r:embed="rId4"/>
                <a:stretch>
                  <a:fillRect t="-4819" b="-22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868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677863"/>
              </a:xfrm>
            </p:spPr>
            <p:txBody>
              <a:bodyPr/>
              <a:lstStyle/>
              <a:p>
                <a:pPr marL="0" indent="0">
                  <a:lnSpc>
                    <a:spcPct val="150000"/>
                  </a:lnSpc>
                  <a:buNone/>
                </a:pPr>
                <a:r>
                  <a:rPr lang="en-US" altLang="zh-CN" sz="2400" dirty="0"/>
                  <a:t>【</a:t>
                </a:r>
                <a:r>
                  <a:rPr lang="zh-CN" altLang="en-US" sz="2400" dirty="0"/>
                  <a:t>推论</a:t>
                </a:r>
                <a:r>
                  <a:rPr lang="en-US" altLang="zh-CN" sz="2400" dirty="0"/>
                  <a:t>】</a:t>
                </a:r>
                <a14:m>
                  <m:oMath xmlns:m="http://schemas.openxmlformats.org/officeDocument/2006/math">
                    <m:r>
                      <a:rPr lang="en-US" altLang="zh-CN" sz="2400" b="0" i="1" smtClean="0">
                        <a:latin typeface="Cambria Math" panose="02040503050406030204" pitchFamily="18" charset="0"/>
                      </a:rPr>
                      <m:t>𝑚</m:t>
                    </m:r>
                  </m:oMath>
                </a14:m>
                <a:r>
                  <a:rPr lang="zh-CN" altLang="en-US" sz="2400" dirty="0"/>
                  <a:t>维随机变量</a:t>
                </a:r>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𝒚</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m:t>
                        </m:r>
                        <m:r>
                          <a:rPr lang="en-US" altLang="zh-CN" sz="2400" i="1" smtClean="0">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dirty="0">
                            <a:latin typeface="Cambria Math" panose="02040503050406030204" pitchFamily="18" charset="0"/>
                            <a:cs typeface="Times New Roman" panose="02020603050405020304" pitchFamily="18" charset="0"/>
                          </a:rPr>
                          <m:t>,…,</m:t>
                        </m:r>
                        <m:r>
                          <m:rPr>
                            <m:nor/>
                          </m:rPr>
                          <a:rPr lang="en-US" altLang="zh-CN" sz="2400" dirty="0"/>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e>
                      <m:sup>
                        <m:r>
                          <m:rPr>
                            <m:sty m:val="p"/>
                          </m:rPr>
                          <a:rPr lang="en-US" altLang="zh-CN" sz="2400" b="0" i="0" smtClean="0">
                            <a:latin typeface="Cambria Math" panose="02040503050406030204" pitchFamily="18" charset="0"/>
                          </a:rPr>
                          <m:t>T</m:t>
                        </m:r>
                      </m:sup>
                    </m:sSup>
                  </m:oMath>
                </a14:m>
                <a:r>
                  <a:rPr lang="zh-CN" altLang="en-US" sz="2400" dirty="0"/>
                  <a:t>的分量依次是</a:t>
                </a:r>
                <a14:m>
                  <m:oMath xmlns:m="http://schemas.openxmlformats.org/officeDocument/2006/math">
                    <m:r>
                      <a:rPr lang="en-US" altLang="zh-CN" sz="2400" b="1" i="1">
                        <a:latin typeface="Cambria Math" panose="02040503050406030204" pitchFamily="18" charset="0"/>
                        <a:cs typeface="Times New Roman" panose="02020603050405020304" pitchFamily="18" charset="0"/>
                      </a:rPr>
                      <m:t>𝒙</m:t>
                    </m:r>
                  </m:oMath>
                </a14:m>
                <a:r>
                  <a:rPr lang="zh-CN" altLang="en-US" sz="2400" dirty="0"/>
                  <a:t>的第一主成分到第</a:t>
                </a:r>
                <a14:m>
                  <m:oMath xmlns:m="http://schemas.openxmlformats.org/officeDocument/2006/math">
                    <m:r>
                      <a:rPr lang="en-US" altLang="zh-CN" sz="2400" i="1" dirty="0">
                        <a:latin typeface="Cambria Math" panose="02040503050406030204" pitchFamily="18" charset="0"/>
                      </a:rPr>
                      <m:t>𝑚</m:t>
                    </m:r>
                  </m:oMath>
                </a14:m>
                <a:r>
                  <a:rPr lang="zh-CN" altLang="en-US" sz="2400" dirty="0"/>
                  <a:t>主成分的充要条件是：</a:t>
                </a:r>
                <a:endParaRPr lang="en-US" altLang="zh-CN" sz="2400" dirty="0"/>
              </a:p>
              <a:p>
                <a:pPr marL="0" indent="0">
                  <a:lnSpc>
                    <a:spcPct val="150000"/>
                  </a:lnSpc>
                  <a:buNone/>
                </a:pPr>
                <a:r>
                  <a:rPr lang="zh-CN" altLang="en-US" sz="2400" dirty="0"/>
                  <a:t>（</a:t>
                </a:r>
                <a:r>
                  <a:rPr lang="en-US" altLang="zh-CN" sz="2400" dirty="0"/>
                  <a:t>1</a:t>
                </a:r>
                <a:r>
                  <a:rPr lang="zh-CN" altLang="en-US" sz="2400" dirty="0"/>
                  <a:t>）</a:t>
                </a:r>
                <a14:m>
                  <m:oMath xmlns:m="http://schemas.openxmlformats.org/officeDocument/2006/math">
                    <m:r>
                      <a:rPr lang="en-US" altLang="zh-CN" sz="2400" b="1" i="1">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0" i="1">
                            <a:latin typeface="Cambria Math" panose="02040503050406030204" pitchFamily="18" charset="0"/>
                          </a:rPr>
                          <m:t>𝐴</m:t>
                        </m:r>
                      </m:e>
                      <m:sup>
                        <m:r>
                          <m:rPr>
                            <m:sty m:val="p"/>
                          </m:rPr>
                          <a:rPr lang="en-US" altLang="zh-CN" sz="2400" b="1" i="1">
                            <a:latin typeface="Cambria Math" panose="02040503050406030204" pitchFamily="18" charset="0"/>
                          </a:rPr>
                          <m:t>T</m:t>
                        </m:r>
                      </m:sup>
                    </m:sSup>
                    <m:r>
                      <a:rPr lang="en-US" altLang="zh-CN" sz="2400" b="1" i="1" smtClean="0">
                        <a:latin typeface="Cambria Math" panose="02040503050406030204" pitchFamily="18" charset="0"/>
                      </a:rPr>
                      <m:t>𝒙</m:t>
                    </m:r>
                  </m:oMath>
                </a14:m>
                <a:r>
                  <a:rPr lang="en-US" altLang="zh-CN" sz="2400" dirty="0"/>
                  <a:t>, </a:t>
                </a:r>
                <a14:m>
                  <m:oMath xmlns:m="http://schemas.openxmlformats.org/officeDocument/2006/math">
                    <m:r>
                      <a:rPr lang="en-US" altLang="zh-CN" sz="2400" i="1">
                        <a:latin typeface="Cambria Math" panose="02040503050406030204" pitchFamily="18" charset="0"/>
                      </a:rPr>
                      <m:t>𝐴</m:t>
                    </m:r>
                  </m:oMath>
                </a14:m>
                <a:r>
                  <a:rPr lang="zh-CN" altLang="en-US" sz="2400" dirty="0"/>
                  <a:t>为正交矩阵</a:t>
                </a:r>
                <a:endParaRPr lang="en-US" altLang="zh-CN" sz="2400" dirty="0"/>
              </a:p>
            </p:txBody>
          </p:sp>
        </mc:Choice>
        <mc:Fallback xmlns="">
          <p:sp>
            <p:nvSpPr>
              <p:cNvPr id="3" name="内容占位符 2">
                <a:extLst>
                  <a:ext uri="{FF2B5EF4-FFF2-40B4-BE49-F238E27FC236}">
                    <a16:creationId xmlns:a16="http://schemas.microsoft.com/office/drawing/2014/main" id="{FB88B3A0-832B-540F-4E73-D3CA1CC1BE0D}"/>
                  </a:ext>
                </a:extLst>
              </p:cNvPr>
              <p:cNvSpPr>
                <a:spLocks noGrp="1" noRot="1" noChangeAspect="1" noMove="1" noResize="1" noEditPoints="1" noAdjustHandles="1" noChangeArrowheads="1" noChangeShapeType="1" noTextEdit="1"/>
              </p:cNvSpPr>
              <p:nvPr>
                <p:ph idx="1"/>
              </p:nvPr>
            </p:nvSpPr>
            <p:spPr>
              <a:xfrm>
                <a:off x="414998" y="1211418"/>
                <a:ext cx="11430488" cy="677863"/>
              </a:xfrm>
              <a:blipFill>
                <a:blip r:embed="rId3"/>
                <a:stretch>
                  <a:fillRect l="-800" b="-1819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572254D-841D-476E-6725-4AA5B5C26A38}"/>
                  </a:ext>
                </a:extLst>
              </p:cNvPr>
              <p:cNvSpPr txBox="1"/>
              <p:nvPr/>
            </p:nvSpPr>
            <p:spPr>
              <a:xfrm>
                <a:off x="3854370" y="3266954"/>
                <a:ext cx="2939971" cy="977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m:rPr>
                                        <m:brk m:alnAt="7"/>
                                      </m:rPr>
                                      <a:rPr lang="en-US" altLang="zh-CN" i="1">
                                        <a:latin typeface="Cambria Math" panose="02040503050406030204" pitchFamily="18" charset="0"/>
                                      </a:rPr>
                                      <m:t>𝑎</m:t>
                                    </m:r>
                                  </m:e>
                                  <m:sub>
                                    <m:r>
                                      <m:rPr>
                                        <m:brk m:alnAt="7"/>
                                      </m:rPr>
                                      <a:rPr lang="en-US" altLang="zh-CN" i="1">
                                        <a:latin typeface="Cambria Math" panose="02040503050406030204" pitchFamily="18" charset="0"/>
                                      </a:rPr>
                                      <m:t>1</m:t>
                                    </m:r>
                                    <m:r>
                                      <a:rPr lang="en-US" altLang="zh-CN" i="1">
                                        <a:latin typeface="Cambria Math" panose="02040503050406030204" pitchFamily="18" charset="0"/>
                                      </a:rPr>
                                      <m:t>1</m:t>
                                    </m:r>
                                  </m:sub>
                                </m:sSub>
                              </m:e>
                              <m:e>
                                <m:r>
                                  <a:rPr lang="en-US" altLang="zh-CN" i="1" smtClean="0">
                                    <a:latin typeface="Cambria Math" panose="02040503050406030204" pitchFamily="18" charset="0"/>
                                  </a:rPr>
                                  <m:t>⋯</m:t>
                                </m:r>
                              </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m:rPr>
                                        <m:brk m:alnAt="7"/>
                                      </m:rPr>
                                      <a:rPr lang="en-US" altLang="zh-CN" i="1">
                                        <a:latin typeface="Cambria Math" panose="02040503050406030204" pitchFamily="18" charset="0"/>
                                      </a:rPr>
                                      <m:t>1</m:t>
                                    </m:r>
                                    <m:r>
                                      <a:rPr lang="en-US" altLang="zh-CN" b="0" i="1" smtClean="0">
                                        <a:latin typeface="Cambria Math" panose="02040503050406030204" pitchFamily="18" charset="0"/>
                                      </a:rPr>
                                      <m:t>𝑚</m:t>
                                    </m:r>
                                  </m:sub>
                                </m:sSub>
                              </m:e>
                            </m:mr>
                            <m:mr>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e>
                                <m:r>
                                  <a:rPr lang="en-US" altLang="zh-CN" i="1" smtClean="0">
                                    <a:latin typeface="Cambria Math" panose="02040503050406030204" pitchFamily="18" charset="0"/>
                                  </a:rPr>
                                  <m:t>⋮</m:t>
                                </m:r>
                              </m:e>
                            </m:m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a:rPr lang="en-US" altLang="zh-CN" b="0" i="1" smtClean="0">
                                        <a:latin typeface="Cambria Math" panose="02040503050406030204" pitchFamily="18" charset="0"/>
                                      </a:rPr>
                                      <m:t>𝑚</m:t>
                                    </m:r>
                                    <m:r>
                                      <a:rPr lang="en-US" altLang="zh-CN" i="1">
                                        <a:latin typeface="Cambria Math" panose="02040503050406030204" pitchFamily="18" charset="0"/>
                                      </a:rPr>
                                      <m:t>1</m:t>
                                    </m:r>
                                  </m:sub>
                                </m:sSub>
                              </m:e>
                              <m:e>
                                <m:r>
                                  <a:rPr lang="en-US" altLang="zh-CN" i="1" smtClean="0">
                                    <a:latin typeface="Cambria Math" panose="02040503050406030204" pitchFamily="18" charset="0"/>
                                  </a:rPr>
                                  <m:t>⋯</m:t>
                                </m:r>
                              </m:e>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𝑎</m:t>
                                    </m:r>
                                  </m:e>
                                  <m:sub>
                                    <m:r>
                                      <a:rPr lang="en-US" altLang="zh-CN" b="0" i="1" smtClean="0">
                                        <a:latin typeface="Cambria Math" panose="02040503050406030204" pitchFamily="18" charset="0"/>
                                      </a:rPr>
                                      <m:t>𝑚𝑚</m:t>
                                    </m:r>
                                  </m:sub>
                                </m:sSub>
                              </m:e>
                            </m:mr>
                          </m:m>
                        </m:e>
                      </m:d>
                    </m:oMath>
                  </m:oMathPara>
                </a14:m>
                <a:endParaRPr lang="zh-CN" altLang="en-US" dirty="0"/>
              </a:p>
            </p:txBody>
          </p:sp>
        </mc:Choice>
        <mc:Fallback xmlns="">
          <p:sp>
            <p:nvSpPr>
              <p:cNvPr id="4" name="文本框 3">
                <a:extLst>
                  <a:ext uri="{FF2B5EF4-FFF2-40B4-BE49-F238E27FC236}">
                    <a16:creationId xmlns:a16="http://schemas.microsoft.com/office/drawing/2014/main" id="{D572254D-841D-476E-6725-4AA5B5C26A38}"/>
                  </a:ext>
                </a:extLst>
              </p:cNvPr>
              <p:cNvSpPr txBox="1">
                <a:spLocks noRot="1" noChangeAspect="1" noMove="1" noResize="1" noEditPoints="1" noAdjustHandles="1" noChangeArrowheads="1" noChangeShapeType="1" noTextEdit="1"/>
              </p:cNvSpPr>
              <p:nvPr/>
            </p:nvSpPr>
            <p:spPr>
              <a:xfrm>
                <a:off x="3854370" y="3266954"/>
                <a:ext cx="2939971" cy="9777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8E4FF1-F54B-CF4F-4E98-8949C415ABA9}"/>
                  </a:ext>
                </a:extLst>
              </p:cNvPr>
              <p:cNvSpPr txBox="1"/>
              <p:nvPr/>
            </p:nvSpPr>
            <p:spPr>
              <a:xfrm>
                <a:off x="414998" y="4381251"/>
                <a:ext cx="6094070" cy="587469"/>
              </a:xfrm>
              <a:prstGeom prst="rect">
                <a:avLst/>
              </a:prstGeom>
              <a:noFill/>
            </p:spPr>
            <p:txBody>
              <a:bodyPr wrap="square">
                <a:spAutoFit/>
              </a:bodyPr>
              <a:lstStyle/>
              <a:p>
                <a:pPr marL="0" indent="0">
                  <a:lnSpc>
                    <a:spcPct val="150000"/>
                  </a:lnSpc>
                  <a:buNone/>
                </a:pPr>
                <a:r>
                  <a:rPr lang="zh-CN" altLang="en-US" sz="2400" dirty="0"/>
                  <a:t>（</a:t>
                </a:r>
                <a:r>
                  <a:rPr lang="en-US" altLang="zh-CN" sz="2400" dirty="0"/>
                  <a:t>2</a:t>
                </a:r>
                <a:r>
                  <a:rPr lang="zh-CN" altLang="en-US" sz="2400" dirty="0"/>
                  <a:t>）</a:t>
                </a:r>
                <a14:m>
                  <m:oMath xmlns:m="http://schemas.openxmlformats.org/officeDocument/2006/math">
                    <m:r>
                      <a:rPr lang="en-US" altLang="zh-CN" sz="2400" b="1" i="1">
                        <a:latin typeface="Cambria Math" panose="02040503050406030204" pitchFamily="18" charset="0"/>
                      </a:rPr>
                      <m:t>𝒚</m:t>
                    </m:r>
                  </m:oMath>
                </a14:m>
                <a:r>
                  <a:rPr lang="zh-CN" altLang="en-US" sz="2400" dirty="0"/>
                  <a:t>的协方差矩阵为对角矩阵</a:t>
                </a:r>
                <a:endParaRPr lang="en-US" altLang="zh-CN" sz="2400" dirty="0"/>
              </a:p>
            </p:txBody>
          </p:sp>
        </mc:Choice>
        <mc:Fallback xmlns="">
          <p:sp>
            <p:nvSpPr>
              <p:cNvPr id="6" name="文本框 5">
                <a:extLst>
                  <a:ext uri="{FF2B5EF4-FFF2-40B4-BE49-F238E27FC236}">
                    <a16:creationId xmlns:a16="http://schemas.microsoft.com/office/drawing/2014/main" id="{C68E4FF1-F54B-CF4F-4E98-8949C415ABA9}"/>
                  </a:ext>
                </a:extLst>
              </p:cNvPr>
              <p:cNvSpPr txBox="1">
                <a:spLocks noRot="1" noChangeAspect="1" noMove="1" noResize="1" noEditPoints="1" noAdjustHandles="1" noChangeArrowheads="1" noChangeShapeType="1" noTextEdit="1"/>
              </p:cNvSpPr>
              <p:nvPr/>
            </p:nvSpPr>
            <p:spPr>
              <a:xfrm>
                <a:off x="414998" y="4381251"/>
                <a:ext cx="6094070" cy="587469"/>
              </a:xfrm>
              <a:prstGeom prst="rect">
                <a:avLst/>
              </a:prstGeom>
              <a:blipFill>
                <a:blip r:embed="rId5"/>
                <a:stretch>
                  <a:fillRect l="-1500"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9D215D-6AF2-7FC0-8F9E-04957F1ADD02}"/>
                  </a:ext>
                </a:extLst>
              </p:cNvPr>
              <p:cNvSpPr txBox="1"/>
              <p:nvPr/>
            </p:nvSpPr>
            <p:spPr>
              <a:xfrm>
                <a:off x="2641923" y="4918697"/>
                <a:ext cx="60940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𝑐𝑜𝑣</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𝒚</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diag</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𝑚</m:t>
                          </m:r>
                        </m:sub>
                      </m:sSub>
                      <m:r>
                        <a:rPr lang="en-US" altLang="zh-CN" b="0" i="0"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D79D215D-6AF2-7FC0-8F9E-04957F1ADD02}"/>
                  </a:ext>
                </a:extLst>
              </p:cNvPr>
              <p:cNvSpPr txBox="1">
                <a:spLocks noRot="1" noChangeAspect="1" noMove="1" noResize="1" noEditPoints="1" noAdjustHandles="1" noChangeArrowheads="1" noChangeShapeType="1" noTextEdit="1"/>
              </p:cNvSpPr>
              <p:nvPr/>
            </p:nvSpPr>
            <p:spPr>
              <a:xfrm>
                <a:off x="2641923" y="4918697"/>
                <a:ext cx="6094070" cy="461665"/>
              </a:xfrm>
              <a:prstGeom prst="rect">
                <a:avLst/>
              </a:prstGeom>
              <a:blipFill>
                <a:blip r:embed="rId6"/>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576D32-51C0-AC11-15EA-41C29A1A4E5E}"/>
                  </a:ext>
                </a:extLst>
              </p:cNvPr>
              <p:cNvSpPr txBox="1"/>
              <p:nvPr/>
            </p:nvSpPr>
            <p:spPr>
              <a:xfrm>
                <a:off x="3770456" y="5642759"/>
                <a:ext cx="6094070" cy="461665"/>
              </a:xfrm>
              <a:prstGeom prst="rect">
                <a:avLst/>
              </a:prstGeom>
              <a:noFill/>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2</m:t>
                        </m:r>
                      </m:sub>
                    </m:sSub>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𝑚</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10" name="文本框 9">
                <a:extLst>
                  <a:ext uri="{FF2B5EF4-FFF2-40B4-BE49-F238E27FC236}">
                    <a16:creationId xmlns:a16="http://schemas.microsoft.com/office/drawing/2014/main" id="{9F576D32-51C0-AC11-15EA-41C29A1A4E5E}"/>
                  </a:ext>
                </a:extLst>
              </p:cNvPr>
              <p:cNvSpPr txBox="1">
                <a:spLocks noRot="1" noChangeAspect="1" noMove="1" noResize="1" noEditPoints="1" noAdjustHandles="1" noChangeArrowheads="1" noChangeShapeType="1" noTextEdit="1"/>
              </p:cNvSpPr>
              <p:nvPr/>
            </p:nvSpPr>
            <p:spPr>
              <a:xfrm>
                <a:off x="3770456" y="5642759"/>
                <a:ext cx="6094070" cy="461665"/>
              </a:xfrm>
              <a:prstGeom prst="rect">
                <a:avLst/>
              </a:prstGeom>
              <a:blipFill>
                <a:blip r:embed="rId7"/>
                <a:stretch>
                  <a:fillRect l="-300"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D89B229-0DAB-FD67-3A3E-C93730B388D4}"/>
                  </a:ext>
                </a:extLst>
              </p:cNvPr>
              <p:cNvSpPr txBox="1"/>
              <p:nvPr/>
            </p:nvSpPr>
            <p:spPr>
              <a:xfrm>
                <a:off x="414998" y="6073086"/>
                <a:ext cx="11430488" cy="580415"/>
              </a:xfrm>
              <a:prstGeom prst="rect">
                <a:avLst/>
              </a:prstGeom>
              <a:noFill/>
            </p:spPr>
            <p:txBody>
              <a:bodyPr wrap="square">
                <a:spAutoFit/>
              </a:bodyPr>
              <a:lstStyle/>
              <a:p>
                <a:pPr marL="0" indent="0">
                  <a:lnSpc>
                    <a:spcPct val="150000"/>
                  </a:lnSpc>
                  <a:buNone/>
                </a:pPr>
                <a:r>
                  <a:rPr lang="zh-CN" altLang="en-US" dirty="0"/>
                  <a:t>其中</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𝑘</m:t>
                        </m:r>
                      </m:sub>
                    </m:sSub>
                  </m:oMath>
                </a14:m>
                <a:r>
                  <a:rPr lang="zh-CN" altLang="en-US" sz="2400" dirty="0"/>
                  <a:t>是</a:t>
                </a:r>
                <a14:m>
                  <m:oMath xmlns:m="http://schemas.openxmlformats.org/officeDocument/2006/math">
                    <m:r>
                      <a:rPr lang="zh-CN" altLang="en-US" i="1">
                        <a:latin typeface="Cambria Math" panose="02040503050406030204" pitchFamily="18" charset="0"/>
                      </a:rPr>
                      <m:t>∑</m:t>
                    </m:r>
                  </m:oMath>
                </a14:m>
                <a:r>
                  <a:rPr lang="zh-CN" altLang="en-US" sz="2400" dirty="0"/>
                  <a:t>的第</a:t>
                </a:r>
                <a14:m>
                  <m:oMath xmlns:m="http://schemas.openxmlformats.org/officeDocument/2006/math">
                    <m:r>
                      <a:rPr lang="en-US" altLang="zh-CN" b="0" i="1" dirty="0" smtClean="0">
                        <a:latin typeface="Cambria Math" panose="02040503050406030204" pitchFamily="18" charset="0"/>
                      </a:rPr>
                      <m:t>𝑘</m:t>
                    </m:r>
                  </m:oMath>
                </a14:m>
                <a:r>
                  <a:rPr lang="zh-CN" altLang="en-US" sz="2400" dirty="0"/>
                  <a:t>个特征值，</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oMath>
                </a14:m>
                <a:r>
                  <a:rPr lang="zh-CN" altLang="en-US" sz="2400" dirty="0"/>
                  <a:t>是对应的单位特征向量，</a:t>
                </a:r>
                <a:r>
                  <a:rPr lang="en-US" altLang="zh-CN" dirty="0"/>
                  <a:t> </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r>
                  <a:rPr lang="zh-CN" altLang="en-US" sz="2400" dirty="0"/>
                  <a:t>。</a:t>
                </a:r>
                <a:endParaRPr lang="en-US" altLang="zh-CN" sz="2400" dirty="0"/>
              </a:p>
            </p:txBody>
          </p:sp>
        </mc:Choice>
        <mc:Fallback xmlns="">
          <p:sp>
            <p:nvSpPr>
              <p:cNvPr id="13" name="文本框 12">
                <a:extLst>
                  <a:ext uri="{FF2B5EF4-FFF2-40B4-BE49-F238E27FC236}">
                    <a16:creationId xmlns:a16="http://schemas.microsoft.com/office/drawing/2014/main" id="{FD89B229-0DAB-FD67-3A3E-C93730B388D4}"/>
                  </a:ext>
                </a:extLst>
              </p:cNvPr>
              <p:cNvSpPr txBox="1">
                <a:spLocks noRot="1" noChangeAspect="1" noMove="1" noResize="1" noEditPoints="1" noAdjustHandles="1" noChangeArrowheads="1" noChangeShapeType="1" noTextEdit="1"/>
              </p:cNvSpPr>
              <p:nvPr/>
            </p:nvSpPr>
            <p:spPr>
              <a:xfrm>
                <a:off x="414998" y="6073086"/>
                <a:ext cx="11430488" cy="580415"/>
              </a:xfrm>
              <a:prstGeom prst="rect">
                <a:avLst/>
              </a:prstGeom>
              <a:blipFill>
                <a:blip r:embed="rId8"/>
                <a:stretch>
                  <a:fillRect l="-800" b="-24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9308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489997"/>
          </a:xfrm>
        </p:spPr>
        <p:txBody>
          <a:bodyPr anchor="ctr"/>
          <a:lstStyle/>
          <a:p>
            <a:pPr marL="0" indent="0">
              <a:lnSpc>
                <a:spcPct val="150000"/>
              </a:lnSpc>
              <a:buNone/>
            </a:pPr>
            <a:r>
              <a:rPr lang="zh-CN" altLang="en-US" sz="2800" b="1" dirty="0"/>
              <a:t>总体主成分的性质</a:t>
            </a:r>
            <a:endParaRPr lang="en-US" altLang="zh-CN" sz="2800" b="1" dirty="0"/>
          </a:p>
        </p:txBody>
      </p:sp>
      <p:grpSp>
        <p:nvGrpSpPr>
          <p:cNvPr id="4" name="组合 3">
            <a:extLst>
              <a:ext uri="{FF2B5EF4-FFF2-40B4-BE49-F238E27FC236}">
                <a16:creationId xmlns:a16="http://schemas.microsoft.com/office/drawing/2014/main" id="{0D725D19-C6CC-CED8-99A4-6F989DC3CDB9}"/>
              </a:ext>
            </a:extLst>
          </p:cNvPr>
          <p:cNvGrpSpPr/>
          <p:nvPr/>
        </p:nvGrpSpPr>
        <p:grpSpPr>
          <a:xfrm>
            <a:off x="293688" y="1860872"/>
            <a:ext cx="11898312" cy="4785102"/>
            <a:chOff x="293688" y="1860872"/>
            <a:chExt cx="11898312" cy="4785102"/>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8E4FF1-F54B-CF4F-4E98-8949C415ABA9}"/>
                    </a:ext>
                  </a:extLst>
                </p:cNvPr>
                <p:cNvSpPr txBox="1"/>
                <p:nvPr/>
              </p:nvSpPr>
              <p:spPr>
                <a:xfrm>
                  <a:off x="293688" y="1860872"/>
                  <a:ext cx="6094070" cy="580415"/>
                </a:xfrm>
                <a:prstGeom prst="rect">
                  <a:avLst/>
                </a:prstGeom>
                <a:noFill/>
              </p:spPr>
              <p:txBody>
                <a:bodyPr wrap="square">
                  <a:spAutoFit/>
                </a:bodyPr>
                <a:lstStyle/>
                <a:p>
                  <a:pPr marL="0" indent="0">
                    <a:lnSpc>
                      <a:spcPct val="150000"/>
                    </a:lnSpc>
                    <a:buNone/>
                  </a:pPr>
                  <a:r>
                    <a:rPr lang="zh-CN" altLang="en-US" sz="2400" dirty="0"/>
                    <a:t>（</a:t>
                  </a:r>
                  <a:r>
                    <a:rPr lang="en-US" altLang="zh-CN" sz="2400" dirty="0"/>
                    <a:t>1</a:t>
                  </a:r>
                  <a:r>
                    <a:rPr lang="zh-CN" altLang="en-US" sz="2400" dirty="0"/>
                    <a:t>）总体主成分</a:t>
                  </a:r>
                  <a14:m>
                    <m:oMath xmlns:m="http://schemas.openxmlformats.org/officeDocument/2006/math">
                      <m:r>
                        <a:rPr lang="en-US" altLang="zh-CN" sz="2400" b="1" i="1">
                          <a:latin typeface="Cambria Math" panose="02040503050406030204" pitchFamily="18" charset="0"/>
                        </a:rPr>
                        <m:t>𝒚</m:t>
                      </m:r>
                    </m:oMath>
                  </a14:m>
                  <a:r>
                    <a:rPr lang="zh-CN" altLang="en-US" sz="2400" dirty="0"/>
                    <a:t>的协方差矩阵为对角矩阵</a:t>
                  </a:r>
                  <a:endParaRPr lang="en-US" altLang="zh-CN" sz="2400" dirty="0"/>
                </a:p>
              </p:txBody>
            </p:sp>
          </mc:Choice>
          <mc:Fallback xmlns="">
            <p:sp>
              <p:nvSpPr>
                <p:cNvPr id="6" name="文本框 5">
                  <a:extLst>
                    <a:ext uri="{FF2B5EF4-FFF2-40B4-BE49-F238E27FC236}">
                      <a16:creationId xmlns:a16="http://schemas.microsoft.com/office/drawing/2014/main" id="{C68E4FF1-F54B-CF4F-4E98-8949C415ABA9}"/>
                    </a:ext>
                  </a:extLst>
                </p:cNvPr>
                <p:cNvSpPr txBox="1">
                  <a:spLocks noRot="1" noChangeAspect="1" noMove="1" noResize="1" noEditPoints="1" noAdjustHandles="1" noChangeArrowheads="1" noChangeShapeType="1" noTextEdit="1"/>
                </p:cNvSpPr>
                <p:nvPr/>
              </p:nvSpPr>
              <p:spPr>
                <a:xfrm>
                  <a:off x="293688" y="1860872"/>
                  <a:ext cx="6094070" cy="580415"/>
                </a:xfrm>
                <a:prstGeom prst="rect">
                  <a:avLst/>
                </a:prstGeom>
                <a:blipFill>
                  <a:blip r:embed="rId3"/>
                  <a:stretch>
                    <a:fillRect l="-1500" r="-400"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9D215D-6AF2-7FC0-8F9E-04957F1ADD02}"/>
                    </a:ext>
                  </a:extLst>
                </p:cNvPr>
                <p:cNvSpPr txBox="1"/>
                <p:nvPr/>
              </p:nvSpPr>
              <p:spPr>
                <a:xfrm>
                  <a:off x="3008484" y="2484692"/>
                  <a:ext cx="60940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𝑐𝑜𝑣</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𝒚</m:t>
                            </m:r>
                          </m:e>
                        </m:d>
                        <m:r>
                          <a:rPr lang="en-US" altLang="zh-CN" b="0" i="0"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rPr>
                          <m:t>diag</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𝑚</m:t>
                            </m:r>
                          </m:sub>
                        </m:sSub>
                        <m:r>
                          <a:rPr lang="en-US" altLang="zh-CN" b="0" i="0"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D79D215D-6AF2-7FC0-8F9E-04957F1ADD02}"/>
                    </a:ext>
                  </a:extLst>
                </p:cNvPr>
                <p:cNvSpPr txBox="1">
                  <a:spLocks noRot="1" noChangeAspect="1" noMove="1" noResize="1" noEditPoints="1" noAdjustHandles="1" noChangeArrowheads="1" noChangeShapeType="1" noTextEdit="1"/>
                </p:cNvSpPr>
                <p:nvPr/>
              </p:nvSpPr>
              <p:spPr>
                <a:xfrm>
                  <a:off x="3008484" y="2484692"/>
                  <a:ext cx="6094070" cy="461665"/>
                </a:xfrm>
                <a:prstGeom prst="rect">
                  <a:avLst/>
                </a:prstGeom>
                <a:blipFill>
                  <a:blip r:embed="rId4"/>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D89B229-0DAB-FD67-3A3E-C93730B388D4}"/>
                    </a:ext>
                  </a:extLst>
                </p:cNvPr>
                <p:cNvSpPr txBox="1"/>
                <p:nvPr/>
              </p:nvSpPr>
              <p:spPr>
                <a:xfrm>
                  <a:off x="293688" y="4714140"/>
                  <a:ext cx="11430488" cy="1140312"/>
                </a:xfrm>
                <a:prstGeom prst="rect">
                  <a:avLst/>
                </a:prstGeom>
                <a:noFill/>
              </p:spPr>
              <p:txBody>
                <a:bodyPr wrap="square">
                  <a:spAutoFit/>
                </a:bodyPr>
                <a:lstStyle/>
                <a:p>
                  <a:pPr marL="0" indent="457200">
                    <a:lnSpc>
                      <a:spcPct val="150000"/>
                    </a:lnSpc>
                    <a:buNone/>
                  </a:pP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oMath>
                  </a14:m>
                  <a:r>
                    <a:rPr lang="zh-CN" altLang="en-US" sz="2400" dirty="0"/>
                    <a:t>是</a:t>
                  </a:r>
                  <a:r>
                    <a:rPr lang="zh-CN" altLang="en-US" dirty="0"/>
                    <a:t>随机变量</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sz="2400" dirty="0"/>
                    <a:t>的</a:t>
                  </a:r>
                  <a:r>
                    <a:rPr lang="zh-CN" altLang="en-US" dirty="0"/>
                    <a:t>方差</a:t>
                  </a:r>
                  <a:r>
                    <a:rPr lang="zh-CN" altLang="en-US" sz="2400" dirty="0"/>
                    <a:t>，</a:t>
                  </a:r>
                  <a14:m>
                    <m:oMath xmlns:m="http://schemas.openxmlformats.org/officeDocument/2006/math">
                      <m:r>
                        <a:rPr lang="zh-CN" altLang="en-US" i="1" smtClean="0">
                          <a:latin typeface="Cambria Math" panose="02040503050406030204" pitchFamily="18" charset="0"/>
                        </a:rPr>
                        <m:t>即</m:t>
                      </m:r>
                      <m:r>
                        <a:rPr lang="zh-CN" altLang="en-US" i="1">
                          <a:latin typeface="Cambria Math" panose="02040503050406030204" pitchFamily="18" charset="0"/>
                        </a:rPr>
                        <m:t>协方</m:t>
                      </m:r>
                      <m:r>
                        <a:rPr lang="zh-CN" altLang="en-US" i="1" smtClean="0">
                          <a:latin typeface="Cambria Math" panose="02040503050406030204" pitchFamily="18" charset="0"/>
                        </a:rPr>
                        <m:t>差</m:t>
                      </m:r>
                    </m:oMath>
                  </a14:m>
                  <a:r>
                    <a:rPr lang="zh-CN" altLang="en-US" sz="2400" dirty="0"/>
                    <a:t>矩阵</a:t>
                  </a:r>
                  <a14:m>
                    <m:oMath xmlns:m="http://schemas.openxmlformats.org/officeDocument/2006/math">
                      <m:r>
                        <a:rPr lang="zh-CN" altLang="en-US" i="1">
                          <a:latin typeface="Cambria Math" panose="02040503050406030204" pitchFamily="18" charset="0"/>
                        </a:rPr>
                        <m:t>∑</m:t>
                      </m:r>
                    </m:oMath>
                  </a14:m>
                  <a:r>
                    <a:rPr lang="zh-CN" altLang="en-US" sz="2400" dirty="0"/>
                    <a:t>的</a:t>
                  </a:r>
                  <a:r>
                    <a:rPr lang="zh-CN" altLang="en-US" dirty="0"/>
                    <a:t>对角元素</a:t>
                  </a:r>
                  <a:r>
                    <a:rPr lang="zh-CN" altLang="en-US" sz="2400" dirty="0"/>
                    <a:t>。事实上，利用矩阵的迹（</a:t>
                  </a:r>
                  <a:r>
                    <a:rPr lang="en-US" altLang="zh-CN" sz="2400" dirty="0"/>
                    <a:t>trace</a:t>
                  </a:r>
                  <a:r>
                    <a:rPr lang="zh-CN" altLang="en-US" sz="2400" dirty="0"/>
                    <a:t>）的性质，可知</a:t>
                  </a:r>
                  <a:endParaRPr lang="en-US" altLang="zh-CN" sz="2400" dirty="0"/>
                </a:p>
              </p:txBody>
            </p:sp>
          </mc:Choice>
          <mc:Fallback xmlns="">
            <p:sp>
              <p:nvSpPr>
                <p:cNvPr id="13" name="文本框 12">
                  <a:extLst>
                    <a:ext uri="{FF2B5EF4-FFF2-40B4-BE49-F238E27FC236}">
                      <a16:creationId xmlns:a16="http://schemas.microsoft.com/office/drawing/2014/main" id="{FD89B229-0DAB-FD67-3A3E-C93730B388D4}"/>
                    </a:ext>
                  </a:extLst>
                </p:cNvPr>
                <p:cNvSpPr txBox="1">
                  <a:spLocks noRot="1" noChangeAspect="1" noMove="1" noResize="1" noEditPoints="1" noAdjustHandles="1" noChangeArrowheads="1" noChangeShapeType="1" noTextEdit="1"/>
                </p:cNvSpPr>
                <p:nvPr/>
              </p:nvSpPr>
              <p:spPr>
                <a:xfrm>
                  <a:off x="293688" y="4714140"/>
                  <a:ext cx="11430488" cy="1140312"/>
                </a:xfrm>
                <a:prstGeom prst="rect">
                  <a:avLst/>
                </a:prstGeom>
                <a:blipFill>
                  <a:blip r:embed="rId5"/>
                  <a:stretch>
                    <a:fillRect l="-800" b="-11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A5AE556-A9F4-25EB-F709-5BED27511960}"/>
                    </a:ext>
                  </a:extLst>
                </p:cNvPr>
                <p:cNvSpPr txBox="1"/>
                <p:nvPr/>
              </p:nvSpPr>
              <p:spPr>
                <a:xfrm>
                  <a:off x="293688" y="2989762"/>
                  <a:ext cx="11551798" cy="580415"/>
                </a:xfrm>
                <a:prstGeom prst="rect">
                  <a:avLst/>
                </a:prstGeom>
                <a:noFill/>
              </p:spPr>
              <p:txBody>
                <a:bodyPr wrap="square">
                  <a:spAutoFit/>
                </a:bodyPr>
                <a:lstStyle/>
                <a:p>
                  <a:pPr marL="0" indent="0">
                    <a:lnSpc>
                      <a:spcPct val="150000"/>
                    </a:lnSpc>
                    <a:buNone/>
                  </a:pPr>
                  <a:r>
                    <a:rPr lang="zh-CN" altLang="en-US" sz="2400" dirty="0"/>
                    <a:t>（</a:t>
                  </a:r>
                  <a:r>
                    <a:rPr lang="en-US" altLang="zh-CN" sz="2400" dirty="0"/>
                    <a:t>2</a:t>
                  </a:r>
                  <a:r>
                    <a:rPr lang="zh-CN" altLang="en-US" sz="2400" dirty="0"/>
                    <a:t>）总体主成分</a:t>
                  </a:r>
                  <a14:m>
                    <m:oMath xmlns:m="http://schemas.openxmlformats.org/officeDocument/2006/math">
                      <m:r>
                        <a:rPr lang="en-US" altLang="zh-CN" sz="2400" b="1" i="1">
                          <a:latin typeface="Cambria Math" panose="02040503050406030204" pitchFamily="18" charset="0"/>
                        </a:rPr>
                        <m:t>𝒚</m:t>
                      </m:r>
                    </m:oMath>
                  </a14:m>
                  <a:r>
                    <a:rPr lang="zh-CN" altLang="en-US" sz="2400" dirty="0"/>
                    <a:t>的协方差之和等于随机变量</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sz="2400" dirty="0"/>
                    <a:t>的方差之和，即</a:t>
                  </a:r>
                  <a:endParaRPr lang="en-US" altLang="zh-CN" sz="2400" dirty="0"/>
                </a:p>
              </p:txBody>
            </p:sp>
          </mc:Choice>
          <mc:Fallback xmlns="">
            <p:sp>
              <p:nvSpPr>
                <p:cNvPr id="5" name="文本框 4">
                  <a:extLst>
                    <a:ext uri="{FF2B5EF4-FFF2-40B4-BE49-F238E27FC236}">
                      <a16:creationId xmlns:a16="http://schemas.microsoft.com/office/drawing/2014/main" id="{CA5AE556-A9F4-25EB-F709-5BED27511960}"/>
                    </a:ext>
                  </a:extLst>
                </p:cNvPr>
                <p:cNvSpPr txBox="1">
                  <a:spLocks noRot="1" noChangeAspect="1" noMove="1" noResize="1" noEditPoints="1" noAdjustHandles="1" noChangeArrowheads="1" noChangeShapeType="1" noTextEdit="1"/>
                </p:cNvSpPr>
                <p:nvPr/>
              </p:nvSpPr>
              <p:spPr>
                <a:xfrm>
                  <a:off x="293688" y="2989762"/>
                  <a:ext cx="11551798" cy="580415"/>
                </a:xfrm>
                <a:prstGeom prst="rect">
                  <a:avLst/>
                </a:prstGeom>
                <a:blipFill>
                  <a:blip r:embed="rId6"/>
                  <a:stretch>
                    <a:fillRect l="-792"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803017-BB94-541A-38EB-C110D920ACD0}"/>
                    </a:ext>
                  </a:extLst>
                </p:cNvPr>
                <p:cNvSpPr txBox="1"/>
                <p:nvPr/>
              </p:nvSpPr>
              <p:spPr>
                <a:xfrm>
                  <a:off x="2742267" y="3613582"/>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𝑖𝑖</m:t>
                                </m:r>
                              </m:sub>
                            </m:sSub>
                          </m:e>
                        </m:nary>
                      </m:oMath>
                    </m:oMathPara>
                  </a14:m>
                  <a:endParaRPr lang="zh-CN" altLang="en-US" dirty="0"/>
                </a:p>
              </p:txBody>
            </p:sp>
          </mc:Choice>
          <mc:Fallback xmlns="">
            <p:sp>
              <p:nvSpPr>
                <p:cNvPr id="7" name="文本框 6">
                  <a:extLst>
                    <a:ext uri="{FF2B5EF4-FFF2-40B4-BE49-F238E27FC236}">
                      <a16:creationId xmlns:a16="http://schemas.microsoft.com/office/drawing/2014/main" id="{09803017-BB94-541A-38EB-C110D920ACD0}"/>
                    </a:ext>
                  </a:extLst>
                </p:cNvPr>
                <p:cNvSpPr txBox="1">
                  <a:spLocks noRot="1" noChangeAspect="1" noMove="1" noResize="1" noEditPoints="1" noAdjustHandles="1" noChangeArrowheads="1" noChangeShapeType="1" noTextEdit="1"/>
                </p:cNvSpPr>
                <p:nvPr/>
              </p:nvSpPr>
              <p:spPr>
                <a:xfrm>
                  <a:off x="2742267" y="3613582"/>
                  <a:ext cx="6094070" cy="110055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59E0A32-E1EC-F120-0824-47FB29AD9100}"/>
                    </a:ext>
                  </a:extLst>
                </p:cNvPr>
                <p:cNvSpPr txBox="1"/>
                <p:nvPr/>
              </p:nvSpPr>
              <p:spPr>
                <a:xfrm>
                  <a:off x="761512" y="6136796"/>
                  <a:ext cx="11430488" cy="509178"/>
                </a:xfrm>
                <a:prstGeom prst="rect">
                  <a:avLst/>
                </a:prstGeom>
                <a:noFill/>
              </p:spPr>
              <p:txBody>
                <a:bodyPr wrap="square">
                  <a:spAutoFit/>
                </a:bodyPr>
                <a:lstStyle/>
                <a:p>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zh-CN" altLang="en-US" b="1" i="1">
                                  <a:latin typeface="Cambria Math" panose="02040503050406030204" pitchFamily="18" charset="0"/>
                                </a:rPr>
                                <m:t>∑</m:t>
                              </m:r>
                            </m:e>
                            <m:sup>
                              <m:r>
                                <m:rPr>
                                  <m:sty m:val="p"/>
                                </m:rPr>
                                <a:rPr lang="en-US" altLang="zh-CN">
                                  <a:latin typeface="Cambria Math" panose="02040503050406030204" pitchFamily="18" charset="0"/>
                                  <a:cs typeface="Times New Roman" panose="02020603050405020304" pitchFamily="18" charset="0"/>
                                </a:rPr>
                                <m:t>T</m:t>
                              </m:r>
                            </m:sup>
                          </m:sSup>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m:rPr>
                              <m:sty m:val="p"/>
                            </m:rPr>
                            <a:rPr lang="el-GR" altLang="zh-CN" i="1">
                              <a:latin typeface="Cambria Math" panose="02040503050406030204" pitchFamily="18" charset="0"/>
                              <a:ea typeface="Cambria Math" panose="02040503050406030204" pitchFamily="18" charset="0"/>
                            </a:rPr>
                            <m:t>Λ</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m:rPr>
                                  <m:sty m:val="p"/>
                                </m:rPr>
                                <a:rPr lang="en-US" altLang="zh-CN">
                                  <a:latin typeface="Cambria Math" panose="02040503050406030204" pitchFamily="18" charset="0"/>
                                  <a:cs typeface="Times New Roman" panose="02020603050405020304" pitchFamily="18" charset="0"/>
                                </a:rPr>
                                <m:t>T</m:t>
                              </m:r>
                            </m:sup>
                          </m:sSup>
                        </m:e>
                      </m:d>
                      <m:r>
                        <a:rPr lang="en-US" altLang="zh-CN" b="0" i="0" smtClean="0">
                          <a:latin typeface="Cambria Math" panose="02040503050406030204" pitchFamily="18" charset="0"/>
                          <a:cs typeface="Times New Roman" panose="020206030504050203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𝑡𝑟</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m:rPr>
                                  <m:sty m:val="p"/>
                                </m:rPr>
                                <a:rPr lang="en-US" altLang="zh-CN">
                                  <a:latin typeface="Cambria Math" panose="02040503050406030204" pitchFamily="18" charset="0"/>
                                  <a:cs typeface="Times New Roman" panose="02020603050405020304" pitchFamily="18" charset="0"/>
                                </a:rPr>
                                <m:t>T</m:t>
                              </m:r>
                            </m:sup>
                          </m:sSup>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rPr>
                            <m:t>𝐴</m:t>
                          </m:r>
                        </m:e>
                      </m:d>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rPr>
                        <m:t>𝑡𝑟</m:t>
                      </m:r>
                      <m:d>
                        <m:dPr>
                          <m:ctrlPr>
                            <a:rPr lang="en-US" altLang="zh-CN" i="1">
                              <a:latin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Λ</m:t>
                          </m:r>
                        </m:e>
                      </m:d>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𝑣𝑎𝑟</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e>
                          </m:d>
                        </m:e>
                      </m:nary>
                    </m:oMath>
                  </a14:m>
                  <a:endParaRPr lang="zh-CN" altLang="en-US" dirty="0"/>
                </a:p>
              </p:txBody>
            </p:sp>
          </mc:Choice>
          <mc:Fallback xmlns="">
            <p:sp>
              <p:nvSpPr>
                <p:cNvPr id="11" name="文本框 10">
                  <a:extLst>
                    <a:ext uri="{FF2B5EF4-FFF2-40B4-BE49-F238E27FC236}">
                      <a16:creationId xmlns:a16="http://schemas.microsoft.com/office/drawing/2014/main" id="{A59E0A32-E1EC-F120-0824-47FB29AD9100}"/>
                    </a:ext>
                  </a:extLst>
                </p:cNvPr>
                <p:cNvSpPr txBox="1">
                  <a:spLocks noRot="1" noChangeAspect="1" noMove="1" noResize="1" noEditPoints="1" noAdjustHandles="1" noChangeArrowheads="1" noChangeShapeType="1" noTextEdit="1"/>
                </p:cNvSpPr>
                <p:nvPr/>
              </p:nvSpPr>
              <p:spPr>
                <a:xfrm>
                  <a:off x="761512" y="6136796"/>
                  <a:ext cx="11430488" cy="509178"/>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17017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内容占位符 2">
            <a:extLst>
              <a:ext uri="{FF2B5EF4-FFF2-40B4-BE49-F238E27FC236}">
                <a16:creationId xmlns:a16="http://schemas.microsoft.com/office/drawing/2014/main" id="{FB88B3A0-832B-540F-4E73-D3CA1CC1BE0D}"/>
              </a:ext>
            </a:extLst>
          </p:cNvPr>
          <p:cNvSpPr>
            <a:spLocks noGrp="1"/>
          </p:cNvSpPr>
          <p:nvPr>
            <p:ph idx="1"/>
          </p:nvPr>
        </p:nvSpPr>
        <p:spPr>
          <a:xfrm>
            <a:off x="414998" y="1211418"/>
            <a:ext cx="11430488" cy="403597"/>
          </a:xfrm>
        </p:spPr>
        <p:txBody>
          <a:bodyPr anchor="ctr"/>
          <a:lstStyle/>
          <a:p>
            <a:pPr marL="0" indent="0">
              <a:lnSpc>
                <a:spcPct val="150000"/>
              </a:lnSpc>
              <a:buNone/>
            </a:pPr>
            <a:r>
              <a:rPr lang="zh-CN" altLang="en-US" sz="2800" b="1" dirty="0"/>
              <a:t>总体主成分的性质</a:t>
            </a:r>
            <a:endParaRPr lang="en-US" altLang="zh-CN" sz="28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8E4FF1-F54B-CF4F-4E98-8949C415ABA9}"/>
                  </a:ext>
                </a:extLst>
              </p:cNvPr>
              <p:cNvSpPr txBox="1"/>
              <p:nvPr/>
            </p:nvSpPr>
            <p:spPr>
              <a:xfrm>
                <a:off x="293688" y="1716488"/>
                <a:ext cx="11483314" cy="1134413"/>
              </a:xfrm>
              <a:prstGeom prst="rect">
                <a:avLst/>
              </a:prstGeom>
              <a:noFill/>
            </p:spPr>
            <p:txBody>
              <a:bodyPr wrap="square">
                <a:spAutoFit/>
              </a:bodyPr>
              <a:lstStyle/>
              <a:p>
                <a:pPr marL="0" indent="0">
                  <a:lnSpc>
                    <a:spcPct val="150000"/>
                  </a:lnSpc>
                  <a:buNone/>
                </a:pPr>
                <a:r>
                  <a:rPr lang="zh-CN" altLang="en-US" sz="2400" dirty="0"/>
                  <a:t>（</a:t>
                </a:r>
                <a:r>
                  <a:rPr lang="en-US" altLang="zh-CN" sz="2400" dirty="0"/>
                  <a:t>3</a:t>
                </a:r>
                <a:r>
                  <a:rPr lang="zh-CN" altLang="en-US" sz="2400" dirty="0"/>
                  <a:t>）</a:t>
                </a:r>
                <a:r>
                  <a:rPr lang="zh-CN" altLang="en-US" dirty="0"/>
                  <a:t>第</a:t>
                </a:r>
                <a14:m>
                  <m:oMath xmlns:m="http://schemas.openxmlformats.org/officeDocument/2006/math">
                    <m:r>
                      <a:rPr lang="en-US" altLang="zh-CN" b="0" i="1" smtClean="0">
                        <a:latin typeface="Cambria Math" panose="02040503050406030204" pitchFamily="18" charset="0"/>
                      </a:rPr>
                      <m:t>𝑘</m:t>
                    </m:r>
                  </m:oMath>
                </a14:m>
                <a:r>
                  <a:rPr lang="zh-CN" altLang="en-US" sz="2400" dirty="0"/>
                  <a:t>个主成分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oMath>
                </a14:m>
                <a:r>
                  <a:rPr lang="zh-CN" altLang="en-US" sz="2400" dirty="0"/>
                  <a:t>与变量</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sz="2400" dirty="0"/>
                  <a:t>的相关系数</a:t>
                </a:r>
                <a14:m>
                  <m:oMath xmlns:m="http://schemas.openxmlformats.org/officeDocument/2006/math">
                    <m:r>
                      <a:rPr lang="zh-CN" altLang="en-US" sz="2400" i="1" smtClean="0">
                        <a:latin typeface="Cambria Math" panose="02040503050406030204" pitchFamily="18" charset="0"/>
                      </a:rPr>
                      <m:t>𝜌</m:t>
                    </m:r>
                    <m:r>
                      <a:rPr lang="en-US" altLang="zh-CN" sz="24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sz="2400" b="0" i="1" smtClean="0">
                        <a:latin typeface="Cambria Math" panose="02040503050406030204" pitchFamily="18" charset="0"/>
                      </a:rPr>
                      <m:t>)</m:t>
                    </m:r>
                  </m:oMath>
                </a14:m>
                <a:r>
                  <a:rPr lang="zh-CN" altLang="en-US" sz="2400" dirty="0"/>
                  <a:t>称为因子负荷量（</a:t>
                </a:r>
                <a:r>
                  <a:rPr lang="en-US" altLang="zh-CN" sz="2400" dirty="0"/>
                  <a:t>fact</a:t>
                </a:r>
                <a:r>
                  <a:rPr lang="en-US" altLang="zh-CN" dirty="0"/>
                  <a:t>or loading</a:t>
                </a:r>
                <a:r>
                  <a:rPr lang="zh-CN" altLang="en-US" sz="2400" dirty="0"/>
                  <a:t>），它表示第</a:t>
                </a:r>
                <a14:m>
                  <m:oMath xmlns:m="http://schemas.openxmlformats.org/officeDocument/2006/math">
                    <m:r>
                      <a:rPr lang="en-US" altLang="zh-CN" i="1">
                        <a:latin typeface="Cambria Math" panose="02040503050406030204" pitchFamily="18" charset="0"/>
                      </a:rPr>
                      <m:t>𝑘</m:t>
                    </m:r>
                  </m:oMath>
                </a14:m>
                <a:r>
                  <a:rPr lang="zh-CN" altLang="en-US" dirty="0"/>
                  <a:t>个主成分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oMath>
                </a14:m>
                <a:r>
                  <a:rPr lang="zh-CN" altLang="en-US" sz="2400" dirty="0"/>
                  <a:t>与变量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的相关关系。计算公式</a:t>
                </a:r>
                <a:endParaRPr lang="en-US" altLang="zh-CN" sz="2400" dirty="0"/>
              </a:p>
            </p:txBody>
          </p:sp>
        </mc:Choice>
        <mc:Fallback xmlns="">
          <p:sp>
            <p:nvSpPr>
              <p:cNvPr id="6" name="文本框 5">
                <a:extLst>
                  <a:ext uri="{FF2B5EF4-FFF2-40B4-BE49-F238E27FC236}">
                    <a16:creationId xmlns:a16="http://schemas.microsoft.com/office/drawing/2014/main" id="{C68E4FF1-F54B-CF4F-4E98-8949C415ABA9}"/>
                  </a:ext>
                </a:extLst>
              </p:cNvPr>
              <p:cNvSpPr txBox="1">
                <a:spLocks noRot="1" noChangeAspect="1" noMove="1" noResize="1" noEditPoints="1" noAdjustHandles="1" noChangeArrowheads="1" noChangeShapeType="1" noTextEdit="1"/>
              </p:cNvSpPr>
              <p:nvPr/>
            </p:nvSpPr>
            <p:spPr>
              <a:xfrm>
                <a:off x="293688" y="1716488"/>
                <a:ext cx="11483314" cy="1134413"/>
              </a:xfrm>
              <a:prstGeom prst="rect">
                <a:avLst/>
              </a:prstGeom>
              <a:blipFill>
                <a:blip r:embed="rId3"/>
                <a:stretch>
                  <a:fillRect l="-796" b="-11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8E5BF0-3D7F-F2EF-7CDE-C016436D3C09}"/>
                  </a:ext>
                </a:extLst>
              </p:cNvPr>
              <p:cNvSpPr txBox="1"/>
              <p:nvPr/>
            </p:nvSpPr>
            <p:spPr>
              <a:xfrm>
                <a:off x="3475300" y="2850901"/>
                <a:ext cx="6094070" cy="767390"/>
              </a:xfrm>
              <a:prstGeom prst="rect">
                <a:avLst/>
              </a:prstGeom>
              <a:noFill/>
            </p:spPr>
            <p:txBody>
              <a:bodyPr wrap="square">
                <a:spAutoFit/>
              </a:bodyPr>
              <a:lstStyle/>
              <a:p>
                <a14:m>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𝑘</m:t>
                                </m:r>
                              </m:sub>
                            </m:sSub>
                          </m:e>
                        </m:rad>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𝑖</m:t>
                            </m:r>
                            <m:r>
                              <a:rPr lang="en-US" altLang="zh-CN" b="0" i="1" smtClean="0">
                                <a:latin typeface="Cambria Math" panose="02040503050406030204" pitchFamily="18" charset="0"/>
                              </a:rPr>
                              <m:t>𝑘</m:t>
                            </m:r>
                          </m:sub>
                        </m:sSub>
                      </m:num>
                      <m:den>
                        <m:rad>
                          <m:radPr>
                            <m:degHide m:val="on"/>
                            <m:ctrlPr>
                              <a:rPr lang="en-US" altLang="zh-CN" sz="2400" b="0"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e>
                        </m:rad>
                      </m:den>
                    </m:f>
                  </m:oMath>
                </a14:m>
                <a:r>
                  <a:rPr lang="zh-CN" altLang="en-US" dirty="0"/>
                  <a:t> ，</a:t>
                </a:r>
                <a:r>
                  <a:rPr lang="en-US" altLang="zh-CN" dirty="0"/>
                  <a:t> </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endParaRPr lang="zh-CN" altLang="en-US" dirty="0"/>
              </a:p>
            </p:txBody>
          </p:sp>
        </mc:Choice>
        <mc:Fallback xmlns="">
          <p:sp>
            <p:nvSpPr>
              <p:cNvPr id="9" name="文本框 8">
                <a:extLst>
                  <a:ext uri="{FF2B5EF4-FFF2-40B4-BE49-F238E27FC236}">
                    <a16:creationId xmlns:a16="http://schemas.microsoft.com/office/drawing/2014/main" id="{BD8E5BF0-3D7F-F2EF-7CDE-C016436D3C09}"/>
                  </a:ext>
                </a:extLst>
              </p:cNvPr>
              <p:cNvSpPr txBox="1">
                <a:spLocks noRot="1" noChangeAspect="1" noMove="1" noResize="1" noEditPoints="1" noAdjustHandles="1" noChangeArrowheads="1" noChangeShapeType="1" noTextEdit="1"/>
              </p:cNvSpPr>
              <p:nvPr/>
            </p:nvSpPr>
            <p:spPr>
              <a:xfrm>
                <a:off x="3475300" y="2850901"/>
                <a:ext cx="6094070" cy="767390"/>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0DAEC5B-CDCB-2875-012F-2E260FE87113}"/>
              </a:ext>
            </a:extLst>
          </p:cNvPr>
          <p:cNvSpPr txBox="1"/>
          <p:nvPr/>
        </p:nvSpPr>
        <p:spPr>
          <a:xfrm>
            <a:off x="293688" y="3445498"/>
            <a:ext cx="11483314" cy="577850"/>
          </a:xfrm>
          <a:prstGeom prst="rect">
            <a:avLst/>
          </a:prstGeom>
          <a:noFill/>
        </p:spPr>
        <p:txBody>
          <a:bodyPr wrap="square">
            <a:spAutoFit/>
          </a:bodyPr>
          <a:lstStyle/>
          <a:p>
            <a:pPr marL="0" indent="0">
              <a:lnSpc>
                <a:spcPct val="150000"/>
              </a:lnSpc>
              <a:buNone/>
            </a:pPr>
            <a:r>
              <a:rPr lang="zh-CN" altLang="en-US" sz="2400" dirty="0"/>
              <a:t>因为</a:t>
            </a:r>
            <a:endParaRPr lang="en-US" altLang="zh-CN" sz="2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DC914BE-CF72-348E-200A-D5323BBE97E4}"/>
                  </a:ext>
                </a:extLst>
              </p:cNvPr>
              <p:cNvSpPr txBox="1"/>
              <p:nvPr/>
            </p:nvSpPr>
            <p:spPr>
              <a:xfrm>
                <a:off x="1793223" y="3812521"/>
                <a:ext cx="8484243" cy="1008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𝑐𝑜𝑣</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𝑣𝑎𝑟</m:t>
                              </m:r>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e>
                              </m:d>
                              <m:r>
                                <a:rPr lang="en-US" altLang="zh-CN" sz="2400" b="0" i="1" smtClean="0">
                                  <a:latin typeface="Cambria Math" panose="02040503050406030204" pitchFamily="18" charset="0"/>
                                </a:rPr>
                                <m:t>𝑣𝑎𝑟</m:t>
                              </m:r>
                              <m:r>
                                <a:rPr lang="en-US" altLang="zh-CN" sz="24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sz="2400" b="0" i="1" smtClean="0">
                                  <a:latin typeface="Cambria Math" panose="02040503050406030204" pitchFamily="18" charset="0"/>
                                </a:rPr>
                                <m:t>)</m:t>
                              </m:r>
                            </m:e>
                          </m:rad>
                        </m:den>
                      </m:f>
                      <m:r>
                        <a:rPr lang="en-US" altLang="zh-CN" sz="2400"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rPr>
                            <m:t>𝑐𝑜𝑣</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𝑘</m:t>
                              </m:r>
                            </m:sub>
                            <m:sup>
                              <m:r>
                                <m:rPr>
                                  <m:sty m:val="p"/>
                                </m:rPr>
                                <a:rPr lang="en-US" altLang="zh-CN" b="0" i="0" smtClean="0">
                                  <a:latin typeface="Cambria Math" panose="02040503050406030204" pitchFamily="18" charset="0"/>
                                </a:rPr>
                                <m:t>T</m:t>
                              </m:r>
                            </m:sup>
                          </m:sSubSup>
                          <m:r>
                            <a:rPr lang="en-US" altLang="zh-CN" b="1" i="1" smtClean="0">
                              <a:latin typeface="Cambria Math" panose="02040503050406030204" pitchFamily="18" charset="0"/>
                            </a:rPr>
                            <m:t>𝒙</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up>
                              <m:r>
                                <m:rPr>
                                  <m:sty m:val="p"/>
                                </m:rPr>
                                <a:rPr lang="en-US" altLang="zh-CN" i="0">
                                  <a:latin typeface="Cambria Math" panose="02040503050406030204" pitchFamily="18" charset="0"/>
                                </a:rPr>
                                <m:t>T</m:t>
                              </m:r>
                            </m:sup>
                          </m:sSubSup>
                          <m:r>
                            <a:rPr lang="en-US" altLang="zh-CN" b="1" i="1">
                              <a:latin typeface="Cambria Math" panose="02040503050406030204" pitchFamily="18" charset="0"/>
                            </a:rPr>
                            <m:t>𝒙</m:t>
                          </m:r>
                          <m:r>
                            <a:rPr lang="en-US" altLang="zh-CN" i="1">
                              <a:latin typeface="Cambria Math" panose="02040503050406030204" pitchFamily="18" charset="0"/>
                            </a:rPr>
                            <m:t>)</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e>
                          </m:rad>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𝑖𝑖</m:t>
                                  </m:r>
                                </m:sub>
                              </m:sSub>
                            </m:e>
                          </m:rad>
                        </m:den>
                      </m:f>
                    </m:oMath>
                  </m:oMathPara>
                </a14:m>
                <a:endParaRPr lang="zh-CN" altLang="en-US" dirty="0"/>
              </a:p>
            </p:txBody>
          </p:sp>
        </mc:Choice>
        <mc:Fallback xmlns="">
          <p:sp>
            <p:nvSpPr>
              <p:cNvPr id="12" name="文本框 11">
                <a:extLst>
                  <a:ext uri="{FF2B5EF4-FFF2-40B4-BE49-F238E27FC236}">
                    <a16:creationId xmlns:a16="http://schemas.microsoft.com/office/drawing/2014/main" id="{ADC914BE-CF72-348E-200A-D5323BBE97E4}"/>
                  </a:ext>
                </a:extLst>
              </p:cNvPr>
              <p:cNvSpPr txBox="1">
                <a:spLocks noRot="1" noChangeAspect="1" noMove="1" noResize="1" noEditPoints="1" noAdjustHandles="1" noChangeArrowheads="1" noChangeShapeType="1" noTextEdit="1"/>
              </p:cNvSpPr>
              <p:nvPr/>
            </p:nvSpPr>
            <p:spPr>
              <a:xfrm>
                <a:off x="1793223" y="3812521"/>
                <a:ext cx="8484243" cy="10084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08B926E-D070-BA38-0A1D-DBB899F968DD}"/>
                  </a:ext>
                </a:extLst>
              </p:cNvPr>
              <p:cNvSpPr txBox="1"/>
              <p:nvPr/>
            </p:nvSpPr>
            <p:spPr>
              <a:xfrm>
                <a:off x="313862" y="4820939"/>
                <a:ext cx="11483314" cy="580415"/>
              </a:xfrm>
              <a:prstGeom prst="rect">
                <a:avLst/>
              </a:prstGeom>
              <a:noFill/>
            </p:spPr>
            <p:txBody>
              <a:bodyPr wrap="square">
                <a:spAutoFit/>
              </a:bodyPr>
              <a:lstStyle/>
              <a:p>
                <a:pPr>
                  <a:lnSpc>
                    <a:spcPct val="150000"/>
                  </a:lnSpc>
                </a:pPr>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i="1">
                            <a:latin typeface="Cambria Math" panose="02040503050406030204" pitchFamily="18" charset="0"/>
                          </a:rPr>
                          <m:t>𝑖</m:t>
                        </m:r>
                      </m:sub>
                    </m:sSub>
                    <m:r>
                      <a:rPr lang="zh-CN" altLang="en-US" i="1">
                        <a:latin typeface="Cambria Math" panose="02040503050406030204" pitchFamily="18" charset="0"/>
                      </a:rPr>
                      <m:t>为</m:t>
                    </m:r>
                  </m:oMath>
                </a14:m>
                <a:r>
                  <a:rPr lang="zh-CN" altLang="en-US" dirty="0"/>
                  <a:t>基本单位向量，其第</a:t>
                </a:r>
                <a14:m>
                  <m:oMath xmlns:m="http://schemas.openxmlformats.org/officeDocument/2006/math">
                    <m:r>
                      <a:rPr lang="en-US" altLang="zh-CN" b="0" i="1" smtClean="0">
                        <a:latin typeface="Cambria Math" panose="02040503050406030204" pitchFamily="18" charset="0"/>
                      </a:rPr>
                      <m:t>𝑖</m:t>
                    </m:r>
                  </m:oMath>
                </a14:m>
                <a:r>
                  <a:rPr lang="zh-CN" altLang="en-US" dirty="0"/>
                  <a:t>个分量为</a:t>
                </a:r>
                <a:r>
                  <a:rPr lang="en-US" altLang="zh-CN" dirty="0"/>
                  <a:t>1</a:t>
                </a:r>
                <a:r>
                  <a:rPr lang="zh-CN" altLang="en-US" dirty="0"/>
                  <a:t>，其余为</a:t>
                </a:r>
                <a:r>
                  <a:rPr lang="en-US" altLang="zh-CN" dirty="0"/>
                  <a:t>0</a:t>
                </a:r>
                <a:r>
                  <a:rPr lang="zh-CN" altLang="en-US" dirty="0"/>
                  <a:t>。再由协方差的性质</a:t>
                </a:r>
              </a:p>
            </p:txBody>
          </p:sp>
        </mc:Choice>
        <mc:Fallback xmlns="">
          <p:sp>
            <p:nvSpPr>
              <p:cNvPr id="14" name="文本框 13">
                <a:extLst>
                  <a:ext uri="{FF2B5EF4-FFF2-40B4-BE49-F238E27FC236}">
                    <a16:creationId xmlns:a16="http://schemas.microsoft.com/office/drawing/2014/main" id="{108B926E-D070-BA38-0A1D-DBB899F968DD}"/>
                  </a:ext>
                </a:extLst>
              </p:cNvPr>
              <p:cNvSpPr txBox="1">
                <a:spLocks noRot="1" noChangeAspect="1" noMove="1" noResize="1" noEditPoints="1" noAdjustHandles="1" noChangeArrowheads="1" noChangeShapeType="1" noTextEdit="1"/>
              </p:cNvSpPr>
              <p:nvPr/>
            </p:nvSpPr>
            <p:spPr>
              <a:xfrm>
                <a:off x="313862" y="4820939"/>
                <a:ext cx="11483314" cy="580415"/>
              </a:xfrm>
              <a:prstGeom prst="rect">
                <a:avLst/>
              </a:prstGeom>
              <a:blipFill>
                <a:blip r:embed="rId6"/>
                <a:stretch>
                  <a:fillRect l="-796"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51DB6D6-76F3-4AB8-89FE-69D5E18789F9}"/>
                  </a:ext>
                </a:extLst>
              </p:cNvPr>
              <p:cNvSpPr txBox="1"/>
              <p:nvPr/>
            </p:nvSpPr>
            <p:spPr>
              <a:xfrm>
                <a:off x="2882096" y="5483246"/>
                <a:ext cx="7940232" cy="510140"/>
              </a:xfrm>
              <a:prstGeom prst="rect">
                <a:avLst/>
              </a:prstGeom>
              <a:noFill/>
            </p:spPr>
            <p:txBody>
              <a:bodyPr wrap="square">
                <a:spAutoFit/>
              </a:bodyPr>
              <a:lstStyle/>
              <a:p>
                <a14:m>
                  <m:oMath xmlns:m="http://schemas.openxmlformats.org/officeDocument/2006/math">
                    <m:r>
                      <a:rPr lang="en-US" altLang="zh-CN" i="1" smtClean="0">
                        <a:latin typeface="Cambria Math" panose="02040503050406030204" pitchFamily="18" charset="0"/>
                      </a:rPr>
                      <m:t>𝑐𝑜𝑣</m:t>
                    </m:r>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𝑘</m:t>
                            </m:r>
                          </m:sub>
                          <m:sup>
                            <m:r>
                              <m:rPr>
                                <m:sty m:val="p"/>
                              </m:rPr>
                              <a:rPr lang="en-US" altLang="zh-CN" b="0" i="0" smtClean="0">
                                <a:latin typeface="Cambria Math" panose="02040503050406030204" pitchFamily="18" charset="0"/>
                              </a:rPr>
                              <m:t>T</m:t>
                            </m:r>
                          </m:sup>
                        </m:sSubSup>
                        <m:r>
                          <a:rPr lang="en-US" altLang="zh-CN" b="1" i="1" smtClean="0">
                            <a:latin typeface="Cambria Math" panose="02040503050406030204" pitchFamily="18" charset="0"/>
                          </a:rPr>
                          <m:t>𝒙</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up>
                            <m:r>
                              <m:rPr>
                                <m:sty m:val="p"/>
                              </m:rPr>
                              <a:rPr lang="en-US" altLang="zh-CN" i="0">
                                <a:latin typeface="Cambria Math" panose="02040503050406030204" pitchFamily="18" charset="0"/>
                              </a:rPr>
                              <m:t>T</m:t>
                            </m:r>
                          </m:sup>
                        </m:sSubSup>
                        <m:r>
                          <a:rPr lang="en-US" altLang="zh-CN" b="1" i="1">
                            <a:latin typeface="Cambria Math" panose="02040503050406030204" pitchFamily="18" charset="0"/>
                          </a:rPr>
                          <m:t>𝒙</m:t>
                        </m:r>
                      </m:e>
                    </m:d>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T</m:t>
                        </m:r>
                      </m:sup>
                    </m:sSubSup>
                    <m:r>
                      <a:rPr lang="zh-CN" altLang="en-US" b="1"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𝑒</m:t>
                        </m:r>
                      </m:e>
                      <m:sub>
                        <m:r>
                          <a:rPr lang="en-US" altLang="zh-CN" i="1">
                            <a:latin typeface="Cambria Math" panose="02040503050406030204" pitchFamily="18" charset="0"/>
                          </a:rPr>
                          <m:t>𝑖</m:t>
                        </m:r>
                      </m:sub>
                      <m:sup>
                        <m:r>
                          <m:rPr>
                            <m:sty m:val="p"/>
                          </m:rPr>
                          <a:rPr lang="en-US" altLang="zh-CN">
                            <a:latin typeface="Cambria Math" panose="02040503050406030204" pitchFamily="18" charset="0"/>
                          </a:rPr>
                          <m:t>T</m:t>
                        </m:r>
                      </m:sup>
                    </m:sSubSup>
                    <m:r>
                      <a:rPr lang="zh-CN" altLang="en-US" b="1"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r>
                          <a:rPr lang="en-US" altLang="zh-CN" i="1">
                            <a:latin typeface="Cambria Math" panose="02040503050406030204" pitchFamily="18" charset="0"/>
                          </a:rPr>
                          <m:t>𝑒</m:t>
                        </m:r>
                      </m:e>
                      <m:sub>
                        <m:r>
                          <a:rPr lang="en-US" altLang="zh-CN" i="1">
                            <a:latin typeface="Cambria Math" panose="02040503050406030204" pitchFamily="18" charset="0"/>
                          </a:rPr>
                          <m:t>𝑖</m:t>
                        </m:r>
                      </m:sub>
                      <m:sup>
                        <m:r>
                          <m:rPr>
                            <m:sty m:val="p"/>
                          </m:rPr>
                          <a:rPr lang="en-US" altLang="zh-CN">
                            <a:latin typeface="Cambria Math" panose="02040503050406030204" pitchFamily="18" charset="0"/>
                          </a:rPr>
                          <m:t>T</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r>
                          <a:rPr lang="en-US" altLang="zh-CN" i="1">
                            <a:latin typeface="Cambria Math" panose="02040503050406030204" pitchFamily="18" charset="0"/>
                          </a:rPr>
                          <m:t>𝑘</m:t>
                        </m:r>
                      </m:sub>
                    </m:sSub>
                  </m:oMath>
                </a14:m>
                <a:endParaRPr lang="zh-CN" altLang="en-US" dirty="0"/>
              </a:p>
            </p:txBody>
          </p:sp>
        </mc:Choice>
        <mc:Fallback xmlns="">
          <p:sp>
            <p:nvSpPr>
              <p:cNvPr id="18" name="文本框 17">
                <a:extLst>
                  <a:ext uri="{FF2B5EF4-FFF2-40B4-BE49-F238E27FC236}">
                    <a16:creationId xmlns:a16="http://schemas.microsoft.com/office/drawing/2014/main" id="{651DB6D6-76F3-4AB8-89FE-69D5E18789F9}"/>
                  </a:ext>
                </a:extLst>
              </p:cNvPr>
              <p:cNvSpPr txBox="1">
                <a:spLocks noRot="1" noChangeAspect="1" noMove="1" noResize="1" noEditPoints="1" noAdjustHandles="1" noChangeArrowheads="1" noChangeShapeType="1" noTextEdit="1"/>
              </p:cNvSpPr>
              <p:nvPr/>
            </p:nvSpPr>
            <p:spPr>
              <a:xfrm>
                <a:off x="2882096" y="5483246"/>
                <a:ext cx="7940232" cy="510140"/>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5F5B22D-B61F-9D07-DF04-D59337520A50}"/>
              </a:ext>
            </a:extLst>
          </p:cNvPr>
          <p:cNvSpPr txBox="1"/>
          <p:nvPr/>
        </p:nvSpPr>
        <p:spPr>
          <a:xfrm>
            <a:off x="5636871" y="2974693"/>
            <a:ext cx="65" cy="369332"/>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0785CEB-BABA-8650-7D53-3B06467FD0AD}"/>
                  </a:ext>
                </a:extLst>
              </p:cNvPr>
              <p:cNvSpPr txBox="1"/>
              <p:nvPr/>
            </p:nvSpPr>
            <p:spPr>
              <a:xfrm>
                <a:off x="334036" y="5765415"/>
                <a:ext cx="11483314" cy="1020536"/>
              </a:xfrm>
              <a:prstGeom prst="rect">
                <a:avLst/>
              </a:prstGeom>
              <a:noFill/>
            </p:spPr>
            <p:txBody>
              <a:bodyPr wrap="square">
                <a:spAutoFit/>
              </a:bodyPr>
              <a:lstStyle/>
              <a:p>
                <a:pPr>
                  <a:lnSpc>
                    <a:spcPct val="150000"/>
                  </a:lnSpc>
                </a:pPr>
                <a:r>
                  <a:rPr lang="zh-CN" altLang="en-US" dirty="0"/>
                  <a:t>由此得到</a:t>
                </a:r>
                <a14:m>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𝑘</m:t>
                                </m:r>
                              </m:sub>
                            </m:sSub>
                          </m:e>
                        </m:rad>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𝑖</m:t>
                            </m:r>
                            <m:r>
                              <a:rPr lang="en-US" altLang="zh-CN" b="0" i="1" smtClean="0">
                                <a:latin typeface="Cambria Math" panose="02040503050406030204" pitchFamily="18" charset="0"/>
                              </a:rPr>
                              <m:t>𝑘</m:t>
                            </m:r>
                          </m:sub>
                        </m:sSub>
                      </m:num>
                      <m:den>
                        <m:rad>
                          <m:radPr>
                            <m:degHide m:val="on"/>
                            <m:ctrlPr>
                              <a:rPr lang="en-US" altLang="zh-CN" sz="2400" b="0"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e>
                        </m:rad>
                      </m:den>
                    </m:f>
                  </m:oMath>
                </a14:m>
                <a:r>
                  <a:rPr lang="zh-CN" altLang="en-US" dirty="0"/>
                  <a:t> ，</a:t>
                </a:r>
                <a:r>
                  <a:rPr lang="en-US" altLang="zh-CN" dirty="0"/>
                  <a:t> </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oMath>
                </a14:m>
                <a:r>
                  <a:rPr lang="zh-CN" altLang="en-US" dirty="0"/>
                  <a:t>。</a:t>
                </a:r>
              </a:p>
            </p:txBody>
          </p:sp>
        </mc:Choice>
        <mc:Fallback xmlns="">
          <p:sp>
            <p:nvSpPr>
              <p:cNvPr id="20" name="文本框 19">
                <a:extLst>
                  <a:ext uri="{FF2B5EF4-FFF2-40B4-BE49-F238E27FC236}">
                    <a16:creationId xmlns:a16="http://schemas.microsoft.com/office/drawing/2014/main" id="{A0785CEB-BABA-8650-7D53-3B06467FD0AD}"/>
                  </a:ext>
                </a:extLst>
              </p:cNvPr>
              <p:cNvSpPr txBox="1">
                <a:spLocks noRot="1" noChangeAspect="1" noMove="1" noResize="1" noEditPoints="1" noAdjustHandles="1" noChangeArrowheads="1" noChangeShapeType="1" noTextEdit="1"/>
              </p:cNvSpPr>
              <p:nvPr/>
            </p:nvSpPr>
            <p:spPr>
              <a:xfrm>
                <a:off x="334036" y="5765415"/>
                <a:ext cx="11483314" cy="1020536"/>
              </a:xfrm>
              <a:prstGeom prst="rect">
                <a:avLst/>
              </a:prstGeom>
              <a:blipFill>
                <a:blip r:embed="rId8"/>
                <a:stretch>
                  <a:fillRect l="-8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6454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8E4FF1-F54B-CF4F-4E98-8949C415ABA9}"/>
                  </a:ext>
                </a:extLst>
              </p:cNvPr>
              <p:cNvSpPr txBox="1"/>
              <p:nvPr/>
            </p:nvSpPr>
            <p:spPr>
              <a:xfrm>
                <a:off x="293688" y="1945091"/>
                <a:ext cx="11483314" cy="580415"/>
              </a:xfrm>
              <a:prstGeom prst="rect">
                <a:avLst/>
              </a:prstGeom>
              <a:noFill/>
            </p:spPr>
            <p:txBody>
              <a:bodyPr wrap="square">
                <a:spAutoFit/>
              </a:bodyPr>
              <a:lstStyle/>
              <a:p>
                <a:pPr marL="0" indent="0">
                  <a:lnSpc>
                    <a:spcPct val="150000"/>
                  </a:lnSpc>
                  <a:buNone/>
                </a:pPr>
                <a:r>
                  <a:rPr lang="zh-CN" altLang="en-US" sz="2400" dirty="0"/>
                  <a:t>（</a:t>
                </a:r>
                <a:r>
                  <a:rPr lang="en-US" altLang="zh-CN" sz="2400" dirty="0"/>
                  <a:t>4</a:t>
                </a:r>
                <a:r>
                  <a:rPr lang="zh-CN" altLang="en-US" sz="2400" dirty="0"/>
                  <a:t>）</a:t>
                </a:r>
                <a:r>
                  <a:rPr lang="zh-CN" altLang="en-US" dirty="0"/>
                  <a:t>第</a:t>
                </a:r>
                <a14:m>
                  <m:oMath xmlns:m="http://schemas.openxmlformats.org/officeDocument/2006/math">
                    <m:r>
                      <a:rPr lang="en-US" altLang="zh-CN" b="0" i="1" smtClean="0">
                        <a:latin typeface="Cambria Math" panose="02040503050406030204" pitchFamily="18" charset="0"/>
                      </a:rPr>
                      <m:t>𝑘</m:t>
                    </m:r>
                  </m:oMath>
                </a14:m>
                <a:r>
                  <a:rPr lang="zh-CN" altLang="en-US" sz="2400" dirty="0"/>
                  <a:t>个主成分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oMath>
                </a14:m>
                <a:r>
                  <a:rPr lang="zh-CN" altLang="en-US" sz="2400" dirty="0"/>
                  <a:t>与</a:t>
                </a:r>
                <a14:m>
                  <m:oMath xmlns:m="http://schemas.openxmlformats.org/officeDocument/2006/math">
                    <m:r>
                      <a:rPr lang="en-US" altLang="zh-CN" i="1">
                        <a:latin typeface="Cambria Math" panose="02040503050406030204" pitchFamily="18" charset="0"/>
                      </a:rPr>
                      <m:t>𝑚</m:t>
                    </m:r>
                  </m:oMath>
                </a14:m>
                <a:r>
                  <a:rPr lang="zh-CN" altLang="en-US" sz="2400" dirty="0"/>
                  <a:t>个变量的因子负荷量满足</a:t>
                </a:r>
                <a:endParaRPr lang="en-US" altLang="zh-CN" sz="2400" dirty="0"/>
              </a:p>
            </p:txBody>
          </p:sp>
        </mc:Choice>
        <mc:Fallback xmlns="">
          <p:sp>
            <p:nvSpPr>
              <p:cNvPr id="6" name="文本框 5">
                <a:extLst>
                  <a:ext uri="{FF2B5EF4-FFF2-40B4-BE49-F238E27FC236}">
                    <a16:creationId xmlns:a16="http://schemas.microsoft.com/office/drawing/2014/main" id="{C68E4FF1-F54B-CF4F-4E98-8949C415ABA9}"/>
                  </a:ext>
                </a:extLst>
              </p:cNvPr>
              <p:cNvSpPr txBox="1">
                <a:spLocks noRot="1" noChangeAspect="1" noMove="1" noResize="1" noEditPoints="1" noAdjustHandles="1" noChangeArrowheads="1" noChangeShapeType="1" noTextEdit="1"/>
              </p:cNvSpPr>
              <p:nvPr/>
            </p:nvSpPr>
            <p:spPr>
              <a:xfrm>
                <a:off x="293688" y="1945091"/>
                <a:ext cx="11483314" cy="580415"/>
              </a:xfrm>
              <a:prstGeom prst="rect">
                <a:avLst/>
              </a:prstGeom>
              <a:blipFill>
                <a:blip r:embed="rId3"/>
                <a:stretch>
                  <a:fillRect l="-796"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8E5BF0-3D7F-F2EF-7CDE-C016436D3C09}"/>
                  </a:ext>
                </a:extLst>
              </p:cNvPr>
              <p:cNvSpPr txBox="1"/>
              <p:nvPr/>
            </p:nvSpPr>
            <p:spPr>
              <a:xfrm>
                <a:off x="2847372" y="2536438"/>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e>
                      </m:nary>
                      <m:sSup>
                        <m:sSupPr>
                          <m:ctrlPr>
                            <a:rPr lang="en-US" altLang="zh-CN" sz="2400" i="1" smtClean="0">
                              <a:latin typeface="Cambria Math" panose="02040503050406030204" pitchFamily="18" charset="0"/>
                            </a:rPr>
                          </m:ctrlPr>
                        </m:sSupPr>
                        <m:e>
                          <m:r>
                            <a:rPr lang="zh-CN" altLang="en-US" i="1">
                              <a:latin typeface="Cambria Math" panose="02040503050406030204" pitchFamily="18" charset="0"/>
                            </a:rPr>
                            <m:t>𝜌</m:t>
                          </m:r>
                        </m:e>
                        <m:sup>
                          <m:r>
                            <a:rPr lang="en-US" altLang="zh-CN" sz="2400" b="0" i="1" smtClean="0">
                              <a:latin typeface="Cambria Math" panose="02040503050406030204" pitchFamily="18" charset="0"/>
                            </a:rPr>
                            <m:t>2</m:t>
                          </m:r>
                        </m:sup>
                      </m:sSup>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oMath>
                  </m:oMathPara>
                </a14:m>
                <a:endParaRPr lang="zh-CN" altLang="en-US" dirty="0"/>
              </a:p>
            </p:txBody>
          </p:sp>
        </mc:Choice>
        <mc:Fallback xmlns="">
          <p:sp>
            <p:nvSpPr>
              <p:cNvPr id="9" name="文本框 8">
                <a:extLst>
                  <a:ext uri="{FF2B5EF4-FFF2-40B4-BE49-F238E27FC236}">
                    <a16:creationId xmlns:a16="http://schemas.microsoft.com/office/drawing/2014/main" id="{BD8E5BF0-3D7F-F2EF-7CDE-C016436D3C09}"/>
                  </a:ext>
                </a:extLst>
              </p:cNvPr>
              <p:cNvSpPr txBox="1">
                <a:spLocks noRot="1" noChangeAspect="1" noMove="1" noResize="1" noEditPoints="1" noAdjustHandles="1" noChangeArrowheads="1" noChangeShapeType="1" noTextEdit="1"/>
              </p:cNvSpPr>
              <p:nvPr/>
            </p:nvSpPr>
            <p:spPr>
              <a:xfrm>
                <a:off x="2847372" y="2536438"/>
                <a:ext cx="6094070" cy="110055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0DAEC5B-CDCB-2875-012F-2E260FE87113}"/>
                  </a:ext>
                </a:extLst>
              </p:cNvPr>
              <p:cNvSpPr txBox="1"/>
              <p:nvPr/>
            </p:nvSpPr>
            <p:spPr>
              <a:xfrm>
                <a:off x="293688" y="3379281"/>
                <a:ext cx="11483314" cy="1020536"/>
              </a:xfrm>
              <a:prstGeom prst="rect">
                <a:avLst/>
              </a:prstGeom>
              <a:noFill/>
            </p:spPr>
            <p:txBody>
              <a:bodyPr wrap="square">
                <a:spAutoFit/>
              </a:bodyPr>
              <a:lstStyle/>
              <a:p>
                <a:pPr marL="0" indent="0">
                  <a:lnSpc>
                    <a:spcPct val="150000"/>
                  </a:lnSpc>
                  <a:buNone/>
                </a:pPr>
                <a:r>
                  <a:rPr lang="zh-CN" altLang="en-US" sz="2400" dirty="0"/>
                  <a:t>由式子</a:t>
                </a:r>
                <a14:m>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𝑘</m:t>
                                </m:r>
                              </m:sub>
                            </m:sSub>
                          </m:e>
                        </m:rad>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𝑖</m:t>
                            </m:r>
                            <m:r>
                              <a:rPr lang="en-US" altLang="zh-CN" b="0" i="1" smtClean="0">
                                <a:latin typeface="Cambria Math" panose="02040503050406030204" pitchFamily="18" charset="0"/>
                              </a:rPr>
                              <m:t>𝑘</m:t>
                            </m:r>
                          </m:sub>
                        </m:sSub>
                      </m:num>
                      <m:den>
                        <m:rad>
                          <m:radPr>
                            <m:degHide m:val="on"/>
                            <m:ctrlPr>
                              <a:rPr lang="en-US" altLang="zh-CN" sz="2400" b="0"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e>
                        </m:rad>
                      </m:den>
                    </m:f>
                  </m:oMath>
                </a14:m>
                <a:r>
                  <a:rPr lang="zh-CN" altLang="en-US" dirty="0"/>
                  <a:t> ，</a:t>
                </a:r>
                <a:r>
                  <a:rPr lang="en-US" altLang="zh-CN" dirty="0"/>
                  <a:t> </a:t>
                </a:r>
                <a14:m>
                  <m:oMath xmlns:m="http://schemas.openxmlformats.org/officeDocument/2006/math">
                    <m:r>
                      <a:rPr lang="en-US" altLang="zh-CN" i="1" dirty="0">
                        <a:latin typeface="Cambria Math" panose="02040503050406030204" pitchFamily="18" charset="0"/>
                      </a:rPr>
                      <m:t>𝑘</m:t>
                    </m:r>
                    <m:r>
                      <a:rPr lang="en-US" altLang="zh-CN" i="1" dirty="0">
                        <a:latin typeface="Cambria Math" panose="02040503050406030204" pitchFamily="18" charset="0"/>
                      </a:rPr>
                      <m:t>=1,2,…,</m:t>
                    </m:r>
                    <m:r>
                      <a:rPr lang="en-US" altLang="zh-CN" i="1" dirty="0">
                        <a:latin typeface="Cambria Math" panose="02040503050406030204" pitchFamily="18" charset="0"/>
                      </a:rPr>
                      <m:t>𝑚</m:t>
                    </m:r>
                    <m:r>
                      <a:rPr lang="zh-CN" altLang="en-US" i="1" dirty="0">
                        <a:latin typeface="Cambria Math" panose="02040503050406030204" pitchFamily="18" charset="0"/>
                      </a:rPr>
                      <m:t>有</m:t>
                    </m:r>
                  </m:oMath>
                </a14:m>
                <a:endParaRPr lang="en-US" altLang="zh-CN" sz="2400" dirty="0"/>
              </a:p>
            </p:txBody>
          </p:sp>
        </mc:Choice>
        <mc:Fallback xmlns="">
          <p:sp>
            <p:nvSpPr>
              <p:cNvPr id="10" name="文本框 9">
                <a:extLst>
                  <a:ext uri="{FF2B5EF4-FFF2-40B4-BE49-F238E27FC236}">
                    <a16:creationId xmlns:a16="http://schemas.microsoft.com/office/drawing/2014/main" id="{00DAEC5B-CDCB-2875-012F-2E260FE87113}"/>
                  </a:ext>
                </a:extLst>
              </p:cNvPr>
              <p:cNvSpPr txBox="1">
                <a:spLocks noRot="1" noChangeAspect="1" noMove="1" noResize="1" noEditPoints="1" noAdjustHandles="1" noChangeArrowheads="1" noChangeShapeType="1" noTextEdit="1"/>
              </p:cNvSpPr>
              <p:nvPr/>
            </p:nvSpPr>
            <p:spPr>
              <a:xfrm>
                <a:off x="293688" y="3379281"/>
                <a:ext cx="11483314" cy="1020536"/>
              </a:xfrm>
              <a:prstGeom prst="rect">
                <a:avLst/>
              </a:prstGeom>
              <a:blipFill>
                <a:blip r:embed="rId5"/>
                <a:stretch>
                  <a:fillRect l="-796"/>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5F5B22D-B61F-9D07-DF04-D59337520A50}"/>
              </a:ext>
            </a:extLst>
          </p:cNvPr>
          <p:cNvSpPr txBox="1"/>
          <p:nvPr/>
        </p:nvSpPr>
        <p:spPr>
          <a:xfrm>
            <a:off x="5636871" y="3203296"/>
            <a:ext cx="65" cy="369332"/>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8E87B99-1957-39B5-EB71-12F4FDDA45BD}"/>
                  </a:ext>
                </a:extLst>
              </p:cNvPr>
              <p:cNvSpPr txBox="1"/>
              <p:nvPr/>
            </p:nvSpPr>
            <p:spPr>
              <a:xfrm>
                <a:off x="2790987" y="4603279"/>
                <a:ext cx="6488716" cy="487634"/>
              </a:xfrm>
              <a:prstGeom prst="rect">
                <a:avLst/>
              </a:prstGeom>
              <a:noFill/>
            </p:spPr>
            <p:txBody>
              <a:bodyPr wrap="square">
                <a:spAutoFit/>
              </a:bodyPr>
              <a:lstStyle/>
              <a:p>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𝑖𝑖</m:t>
                            </m:r>
                          </m:sub>
                        </m:sSub>
                      </m:e>
                    </m:nary>
                    <m:sSup>
                      <m:sSupPr>
                        <m:ctrlPr>
                          <a:rPr lang="en-US" altLang="zh-CN" sz="2400" i="1" smtClean="0">
                            <a:latin typeface="Cambria Math" panose="02040503050406030204" pitchFamily="18" charset="0"/>
                          </a:rPr>
                        </m:ctrlPr>
                      </m:sSupPr>
                      <m:e>
                        <m:r>
                          <a:rPr lang="zh-CN" altLang="en-US" i="1">
                            <a:latin typeface="Cambria Math" panose="02040503050406030204" pitchFamily="18" charset="0"/>
                          </a:rPr>
                          <m:t>𝜌</m:t>
                        </m:r>
                      </m:e>
                      <m:sup>
                        <m:r>
                          <a:rPr lang="en-US" altLang="zh-CN" sz="2400" b="0" i="1" smtClean="0">
                            <a:latin typeface="Cambria Math" panose="02040503050406030204" pitchFamily="18" charset="0"/>
                          </a:rPr>
                          <m:t>2</m:t>
                        </m:r>
                      </m:sup>
                    </m:sSup>
                    <m:d>
                      <m:dPr>
                        <m:ctrlPr>
                          <a:rPr lang="en-US" altLang="zh-CN" sz="2400"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sz="2400" b="0" i="1" smtClean="0">
                        <a:latin typeface="Cambria Math" panose="02040503050406030204" pitchFamily="18" charset="0"/>
                      </a:rPr>
                      <m:t>=</m:t>
                    </m:r>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𝑖𝑘</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𝛼</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T</m:t>
                        </m:r>
                      </m:sup>
                    </m:sSubSup>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oMath>
                </a14:m>
                <a:endParaRPr lang="zh-CN" altLang="en-US" dirty="0"/>
              </a:p>
            </p:txBody>
          </p:sp>
        </mc:Choice>
        <mc:Fallback xmlns="">
          <p:sp>
            <p:nvSpPr>
              <p:cNvPr id="4" name="文本框 3">
                <a:extLst>
                  <a:ext uri="{FF2B5EF4-FFF2-40B4-BE49-F238E27FC236}">
                    <a16:creationId xmlns:a16="http://schemas.microsoft.com/office/drawing/2014/main" id="{18E87B99-1957-39B5-EB71-12F4FDDA45BD}"/>
                  </a:ext>
                </a:extLst>
              </p:cNvPr>
              <p:cNvSpPr txBox="1">
                <a:spLocks noRot="1" noChangeAspect="1" noMove="1" noResize="1" noEditPoints="1" noAdjustHandles="1" noChangeArrowheads="1" noChangeShapeType="1" noTextEdit="1"/>
              </p:cNvSpPr>
              <p:nvPr/>
            </p:nvSpPr>
            <p:spPr>
              <a:xfrm>
                <a:off x="2790987" y="4603279"/>
                <a:ext cx="6488716" cy="487634"/>
              </a:xfrm>
              <a:prstGeom prst="rect">
                <a:avLst/>
              </a:prstGeom>
              <a:blipFill>
                <a:blip r:embed="rId6"/>
                <a:stretch>
                  <a:fillRect/>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F6BB48B9-FAE9-CE1F-6977-6F11F825DCC7}"/>
              </a:ext>
            </a:extLst>
          </p:cNvPr>
          <p:cNvSpPr>
            <a:spLocks noGrp="1"/>
          </p:cNvSpPr>
          <p:nvPr>
            <p:ph idx="1"/>
          </p:nvPr>
        </p:nvSpPr>
        <p:spPr>
          <a:xfrm>
            <a:off x="414998" y="1211418"/>
            <a:ext cx="11430488" cy="403597"/>
          </a:xfrm>
        </p:spPr>
        <p:txBody>
          <a:bodyPr anchor="ctr"/>
          <a:lstStyle/>
          <a:p>
            <a:pPr marL="0" indent="0">
              <a:lnSpc>
                <a:spcPct val="150000"/>
              </a:lnSpc>
              <a:buNone/>
            </a:pPr>
            <a:r>
              <a:rPr lang="zh-CN" altLang="en-US" sz="2800" b="1" dirty="0"/>
              <a:t>总体主成分的性质</a:t>
            </a:r>
            <a:endParaRPr lang="en-US" altLang="zh-CN" sz="2800" b="1" dirty="0"/>
          </a:p>
        </p:txBody>
      </p:sp>
    </p:spTree>
    <p:extLst>
      <p:ext uri="{BB962C8B-B14F-4D97-AF65-F5344CB8AC3E}">
        <p14:creationId xmlns:p14="http://schemas.microsoft.com/office/powerpoint/2010/main" val="3919270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8E4FF1-F54B-CF4F-4E98-8949C415ABA9}"/>
                  </a:ext>
                </a:extLst>
              </p:cNvPr>
              <p:cNvSpPr txBox="1"/>
              <p:nvPr/>
            </p:nvSpPr>
            <p:spPr>
              <a:xfrm>
                <a:off x="293688" y="1716488"/>
                <a:ext cx="11483314" cy="580415"/>
              </a:xfrm>
              <a:prstGeom prst="rect">
                <a:avLst/>
              </a:prstGeom>
              <a:noFill/>
            </p:spPr>
            <p:txBody>
              <a:bodyPr wrap="square">
                <a:spAutoFit/>
              </a:bodyPr>
              <a:lstStyle/>
              <a:p>
                <a:pPr marL="0" indent="0">
                  <a:lnSpc>
                    <a:spcPct val="150000"/>
                  </a:lnSpc>
                  <a:buNone/>
                </a:pPr>
                <a:r>
                  <a:rPr lang="zh-CN" altLang="en-US" sz="2400" dirty="0"/>
                  <a:t>（</a:t>
                </a:r>
                <a:r>
                  <a:rPr lang="en-US" altLang="zh-CN" sz="2400" dirty="0"/>
                  <a:t>5</a:t>
                </a:r>
                <a:r>
                  <a:rPr lang="zh-CN" altLang="en-US" sz="2400" dirty="0"/>
                  <a:t>）</a:t>
                </a:r>
                <a14:m>
                  <m:oMath xmlns:m="http://schemas.openxmlformats.org/officeDocument/2006/math">
                    <m:r>
                      <a:rPr lang="en-US" altLang="zh-CN" i="1">
                        <a:latin typeface="Cambria Math" panose="02040503050406030204" pitchFamily="18" charset="0"/>
                      </a:rPr>
                      <m:t>𝑚</m:t>
                    </m:r>
                  </m:oMath>
                </a14:m>
                <a:r>
                  <a:rPr lang="zh-CN" altLang="en-US" sz="2400" dirty="0"/>
                  <a:t>个</a:t>
                </a:r>
                <a:r>
                  <a:rPr lang="zh-CN" altLang="en-US" dirty="0"/>
                  <a:t>主成分与</a:t>
                </a:r>
                <a14:m>
                  <m:oMath xmlns:m="http://schemas.openxmlformats.org/officeDocument/2006/math">
                    <m:r>
                      <a:rPr lang="en-US" altLang="zh-CN" b="0" i="1" smtClean="0">
                        <a:latin typeface="Cambria Math" panose="02040503050406030204" pitchFamily="18" charset="0"/>
                      </a:rPr>
                      <m:t>𝑖</m:t>
                    </m:r>
                  </m:oMath>
                </a14:m>
                <a:r>
                  <a:rPr lang="zh-CN" altLang="en-US" sz="2400" dirty="0"/>
                  <a:t>个变量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sz="2400" dirty="0"/>
                  <a:t>的因子负荷量满足</a:t>
                </a:r>
                <a:endParaRPr lang="en-US" altLang="zh-CN" sz="2400" dirty="0"/>
              </a:p>
            </p:txBody>
          </p:sp>
        </mc:Choice>
        <mc:Fallback xmlns="">
          <p:sp>
            <p:nvSpPr>
              <p:cNvPr id="6" name="文本框 5">
                <a:extLst>
                  <a:ext uri="{FF2B5EF4-FFF2-40B4-BE49-F238E27FC236}">
                    <a16:creationId xmlns:a16="http://schemas.microsoft.com/office/drawing/2014/main" id="{C68E4FF1-F54B-CF4F-4E98-8949C415ABA9}"/>
                  </a:ext>
                </a:extLst>
              </p:cNvPr>
              <p:cNvSpPr txBox="1">
                <a:spLocks noRot="1" noChangeAspect="1" noMove="1" noResize="1" noEditPoints="1" noAdjustHandles="1" noChangeArrowheads="1" noChangeShapeType="1" noTextEdit="1"/>
              </p:cNvSpPr>
              <p:nvPr/>
            </p:nvSpPr>
            <p:spPr>
              <a:xfrm>
                <a:off x="293688" y="1716488"/>
                <a:ext cx="11483314" cy="580415"/>
              </a:xfrm>
              <a:prstGeom prst="rect">
                <a:avLst/>
              </a:prstGeom>
              <a:blipFill>
                <a:blip r:embed="rId3"/>
                <a:stretch>
                  <a:fillRect l="-796"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D8E5BF0-3D7F-F2EF-7CDE-C016436D3C09}"/>
                  </a:ext>
                </a:extLst>
              </p:cNvPr>
              <p:cNvSpPr txBox="1"/>
              <p:nvPr/>
            </p:nvSpPr>
            <p:spPr>
              <a:xfrm>
                <a:off x="2847372" y="2307835"/>
                <a:ext cx="609407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i="1">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r>
                        <a:rPr lang="en-US" altLang="zh-CN" sz="2400"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zh-CN" altLang="en-US" dirty="0"/>
              </a:p>
            </p:txBody>
          </p:sp>
        </mc:Choice>
        <mc:Fallback xmlns="">
          <p:sp>
            <p:nvSpPr>
              <p:cNvPr id="9" name="文本框 8">
                <a:extLst>
                  <a:ext uri="{FF2B5EF4-FFF2-40B4-BE49-F238E27FC236}">
                    <a16:creationId xmlns:a16="http://schemas.microsoft.com/office/drawing/2014/main" id="{BD8E5BF0-3D7F-F2EF-7CDE-C016436D3C09}"/>
                  </a:ext>
                </a:extLst>
              </p:cNvPr>
              <p:cNvSpPr txBox="1">
                <a:spLocks noRot="1" noChangeAspect="1" noMove="1" noResize="1" noEditPoints="1" noAdjustHandles="1" noChangeArrowheads="1" noChangeShapeType="1" noTextEdit="1"/>
              </p:cNvSpPr>
              <p:nvPr/>
            </p:nvSpPr>
            <p:spPr>
              <a:xfrm>
                <a:off x="2847372" y="2307835"/>
                <a:ext cx="6094070" cy="110055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0DAEC5B-CDCB-2875-012F-2E260FE87113}"/>
                  </a:ext>
                </a:extLst>
              </p:cNvPr>
              <p:cNvSpPr txBox="1"/>
              <p:nvPr/>
            </p:nvSpPr>
            <p:spPr>
              <a:xfrm>
                <a:off x="293688" y="3344025"/>
                <a:ext cx="11483314" cy="582211"/>
              </a:xfrm>
              <a:prstGeom prst="rect">
                <a:avLst/>
              </a:prstGeom>
              <a:noFill/>
            </p:spPr>
            <p:txBody>
              <a:bodyPr wrap="square">
                <a:spAutoFit/>
              </a:bodyPr>
              <a:lstStyle/>
              <a:p>
                <a:pPr marL="0" indent="0">
                  <a:lnSpc>
                    <a:spcPct val="150000"/>
                  </a:lnSpc>
                  <a:buNone/>
                </a:pPr>
                <a:r>
                  <a:rPr lang="zh-CN" altLang="en-US" dirty="0"/>
                  <a:t>由于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oMath>
                </a14:m>
                <a:r>
                  <a:rPr lang="zh-CN" altLang="en-US" dirty="0"/>
                  <a:t>互不相关 ，故</a:t>
                </a:r>
                <a:endParaRPr lang="en-US" altLang="zh-CN" sz="2400" dirty="0"/>
              </a:p>
            </p:txBody>
          </p:sp>
        </mc:Choice>
        <mc:Fallback xmlns="">
          <p:sp>
            <p:nvSpPr>
              <p:cNvPr id="10" name="文本框 9">
                <a:extLst>
                  <a:ext uri="{FF2B5EF4-FFF2-40B4-BE49-F238E27FC236}">
                    <a16:creationId xmlns:a16="http://schemas.microsoft.com/office/drawing/2014/main" id="{00DAEC5B-CDCB-2875-012F-2E260FE87113}"/>
                  </a:ext>
                </a:extLst>
              </p:cNvPr>
              <p:cNvSpPr txBox="1">
                <a:spLocks noRot="1" noChangeAspect="1" noMove="1" noResize="1" noEditPoints="1" noAdjustHandles="1" noChangeArrowheads="1" noChangeShapeType="1" noTextEdit="1"/>
              </p:cNvSpPr>
              <p:nvPr/>
            </p:nvSpPr>
            <p:spPr>
              <a:xfrm>
                <a:off x="293688" y="3344025"/>
                <a:ext cx="11483314" cy="582211"/>
              </a:xfrm>
              <a:prstGeom prst="rect">
                <a:avLst/>
              </a:prstGeom>
              <a:blipFill>
                <a:blip r:embed="rId5"/>
                <a:stretch>
                  <a:fillRect l="-796" b="-24211"/>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5F5B22D-B61F-9D07-DF04-D59337520A50}"/>
              </a:ext>
            </a:extLst>
          </p:cNvPr>
          <p:cNvSpPr txBox="1"/>
          <p:nvPr/>
        </p:nvSpPr>
        <p:spPr>
          <a:xfrm>
            <a:off x="5636871" y="2974693"/>
            <a:ext cx="65" cy="369332"/>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DE492C-DAEB-C3CE-00C1-1D403433A555}"/>
                  </a:ext>
                </a:extLst>
              </p:cNvPr>
              <p:cNvSpPr txBox="1"/>
              <p:nvPr/>
            </p:nvSpPr>
            <p:spPr>
              <a:xfrm>
                <a:off x="2988310" y="3921475"/>
                <a:ext cx="6094070" cy="470385"/>
              </a:xfrm>
              <a:prstGeom prst="rect">
                <a:avLst/>
              </a:prstGeom>
              <a:noFill/>
            </p:spPr>
            <p:txBody>
              <a:bodyPr wrap="square">
                <a:sp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r>
                          <m:rPr>
                            <m:nor/>
                          </m:rPr>
                          <a:rPr lang="en-US" altLang="zh-CN" dirty="0"/>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oMath>
                </a14:m>
                <a:r>
                  <a:rPr lang="zh-CN" altLang="en-US" dirty="0"/>
                  <a:t> </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p>
                          <m:sSupPr>
                            <m:ctrlPr>
                              <a:rPr lang="en-US" altLang="zh-CN" i="1">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oMath>
                </a14:m>
                <a:endParaRPr lang="zh-CN" altLang="en-US" dirty="0"/>
              </a:p>
            </p:txBody>
          </p:sp>
        </mc:Choice>
        <mc:Fallback xmlns="">
          <p:sp>
            <p:nvSpPr>
              <p:cNvPr id="7" name="文本框 6">
                <a:extLst>
                  <a:ext uri="{FF2B5EF4-FFF2-40B4-BE49-F238E27FC236}">
                    <a16:creationId xmlns:a16="http://schemas.microsoft.com/office/drawing/2014/main" id="{ECDE492C-DAEB-C3CE-00C1-1D403433A555}"/>
                  </a:ext>
                </a:extLst>
              </p:cNvPr>
              <p:cNvSpPr txBox="1">
                <a:spLocks noRot="1" noChangeAspect="1" noMove="1" noResize="1" noEditPoints="1" noAdjustHandles="1" noChangeArrowheads="1" noChangeShapeType="1" noTextEdit="1"/>
              </p:cNvSpPr>
              <p:nvPr/>
            </p:nvSpPr>
            <p:spPr>
              <a:xfrm>
                <a:off x="2988310" y="3921475"/>
                <a:ext cx="6094070" cy="470385"/>
              </a:xfrm>
              <a:prstGeom prst="rect">
                <a:avLst/>
              </a:prstGeom>
              <a:blipFill>
                <a:blip r:embed="rId6"/>
                <a:stretch>
                  <a:fillRect l="-300" t="-125974" b="-1935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8FFF5D-9C8A-D96F-EACC-81F89D511682}"/>
                  </a:ext>
                </a:extLst>
              </p:cNvPr>
              <p:cNvSpPr txBox="1"/>
              <p:nvPr/>
            </p:nvSpPr>
            <p:spPr>
              <a:xfrm>
                <a:off x="313862" y="4508609"/>
                <a:ext cx="11483314" cy="1131848"/>
              </a:xfrm>
              <a:prstGeom prst="rect">
                <a:avLst/>
              </a:prstGeom>
              <a:noFill/>
            </p:spPr>
            <p:txBody>
              <a:bodyPr wrap="square">
                <a:spAutoFit/>
              </a:bodyPr>
              <a:lstStyle/>
              <a:p>
                <a:pPr marL="0" indent="0">
                  <a:lnSpc>
                    <a:spcPct val="150000"/>
                  </a:lnSpc>
                  <a:buNone/>
                </a:pPr>
                <a:r>
                  <a:rPr lang="zh-CN" altLang="en-US" sz="2400" dirty="0"/>
                  <a:t>又因</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sz="2400" dirty="0"/>
                  <a:t>可以表为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r>
                      <m:rPr>
                        <m:nor/>
                      </m:rPr>
                      <a:rPr lang="en-US" altLang="zh-CN" dirty="0"/>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oMath>
                </a14:m>
                <a:r>
                  <a:rPr lang="zh-CN" altLang="en-US" sz="2400" dirty="0"/>
                  <a:t>的线性组合，所以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sz="2400"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r>
                      <m:rPr>
                        <m:nor/>
                      </m:rPr>
                      <a:rPr lang="en-US" altLang="zh-CN" dirty="0"/>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oMath>
                </a14:m>
                <a:r>
                  <a:rPr lang="zh-CN" altLang="en-US" sz="2400" dirty="0"/>
                  <a:t>的相关系数的平方为</a:t>
                </a:r>
                <a:r>
                  <a:rPr lang="en-US" altLang="zh-CN" sz="2400" dirty="0"/>
                  <a:t>1</a:t>
                </a:r>
                <a:r>
                  <a:rPr lang="zh-CN" altLang="en-US" sz="2400" dirty="0"/>
                  <a:t>，即</a:t>
                </a:r>
                <a:endParaRPr lang="en-US" altLang="zh-CN" sz="2400" dirty="0"/>
              </a:p>
            </p:txBody>
          </p:sp>
        </mc:Choice>
        <mc:Fallback xmlns="">
          <p:sp>
            <p:nvSpPr>
              <p:cNvPr id="8" name="文本框 7">
                <a:extLst>
                  <a:ext uri="{FF2B5EF4-FFF2-40B4-BE49-F238E27FC236}">
                    <a16:creationId xmlns:a16="http://schemas.microsoft.com/office/drawing/2014/main" id="{A18FFF5D-9C8A-D96F-EACC-81F89D511682}"/>
                  </a:ext>
                </a:extLst>
              </p:cNvPr>
              <p:cNvSpPr txBox="1">
                <a:spLocks noRot="1" noChangeAspect="1" noMove="1" noResize="1" noEditPoints="1" noAdjustHandles="1" noChangeArrowheads="1" noChangeShapeType="1" noTextEdit="1"/>
              </p:cNvSpPr>
              <p:nvPr/>
            </p:nvSpPr>
            <p:spPr>
              <a:xfrm>
                <a:off x="313862" y="4508609"/>
                <a:ext cx="11483314" cy="1131848"/>
              </a:xfrm>
              <a:prstGeom prst="rect">
                <a:avLst/>
              </a:prstGeom>
              <a:blipFill>
                <a:blip r:embed="rId7"/>
                <a:stretch>
                  <a:fillRect l="-796" b="-12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5C1D6D8-AC82-61FA-2A5F-F12E2F27B9DD}"/>
                  </a:ext>
                </a:extLst>
              </p:cNvPr>
              <p:cNvSpPr txBox="1"/>
              <p:nvPr/>
            </p:nvSpPr>
            <p:spPr>
              <a:xfrm>
                <a:off x="3008484" y="5409624"/>
                <a:ext cx="60940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dirty="0">
                              <a:latin typeface="Cambria Math" panose="02040503050406030204" pitchFamily="18" charset="0"/>
                              <a:cs typeface="Times New Roman" panose="02020603050405020304" pitchFamily="18" charset="0"/>
                            </a:rPr>
                            <m:t>,…,</m:t>
                          </m:r>
                          <m:r>
                            <m:rPr>
                              <m:nor/>
                            </m:rPr>
                            <a:rPr lang="en-US" altLang="zh-CN" dirty="0"/>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e>
                      </m:d>
                      <m:r>
                        <a:rPr lang="en-US" altLang="zh-CN" b="0" i="0" smtClean="0">
                          <a:latin typeface="Cambria Math" panose="02040503050406030204" pitchFamily="18" charset="0"/>
                        </a:rPr>
                        <m:t>=1</m:t>
                      </m:r>
                    </m:oMath>
                  </m:oMathPara>
                </a14:m>
                <a:endParaRPr lang="zh-CN" altLang="en-US" dirty="0"/>
              </a:p>
            </p:txBody>
          </p:sp>
        </mc:Choice>
        <mc:Fallback xmlns="">
          <p:sp>
            <p:nvSpPr>
              <p:cNvPr id="12" name="文本框 11">
                <a:extLst>
                  <a:ext uri="{FF2B5EF4-FFF2-40B4-BE49-F238E27FC236}">
                    <a16:creationId xmlns:a16="http://schemas.microsoft.com/office/drawing/2014/main" id="{75C1D6D8-AC82-61FA-2A5F-F12E2F27B9DD}"/>
                  </a:ext>
                </a:extLst>
              </p:cNvPr>
              <p:cNvSpPr txBox="1">
                <a:spLocks noRot="1" noChangeAspect="1" noMove="1" noResize="1" noEditPoints="1" noAdjustHandles="1" noChangeArrowheads="1" noChangeShapeType="1" noTextEdit="1"/>
              </p:cNvSpPr>
              <p:nvPr/>
            </p:nvSpPr>
            <p:spPr>
              <a:xfrm>
                <a:off x="3008484" y="5409624"/>
                <a:ext cx="6094070" cy="461665"/>
              </a:xfrm>
              <a:prstGeom prst="rect">
                <a:avLst/>
              </a:prstGeom>
              <a:blipFill>
                <a:blip r:embed="rId8"/>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523F445-AC69-B86B-FD84-3698D2D59ADD}"/>
                  </a:ext>
                </a:extLst>
              </p:cNvPr>
              <p:cNvSpPr txBox="1"/>
              <p:nvPr/>
            </p:nvSpPr>
            <p:spPr>
              <a:xfrm>
                <a:off x="313862" y="5871289"/>
                <a:ext cx="11483314" cy="595804"/>
              </a:xfrm>
              <a:prstGeom prst="rect">
                <a:avLst/>
              </a:prstGeom>
              <a:noFill/>
            </p:spPr>
            <p:txBody>
              <a:bodyPr wrap="square">
                <a:spAutoFit/>
              </a:bodyPr>
              <a:lstStyle/>
              <a:p>
                <a:pPr marL="0" indent="0">
                  <a:lnSpc>
                    <a:spcPct val="150000"/>
                  </a:lnSpc>
                  <a:buNone/>
                </a:pPr>
                <a:r>
                  <a:rPr lang="zh-CN" altLang="en-US" dirty="0"/>
                  <a:t>故得</a:t>
                </a:r>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𝑚</m:t>
                        </m:r>
                      </m:sup>
                      <m:e>
                        <m:sSup>
                          <m:sSupPr>
                            <m:ctrlPr>
                              <a:rPr lang="en-US" altLang="zh-CN" i="1">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nary>
                    <m:r>
                      <a:rPr lang="en-US" altLang="zh-CN" sz="2400"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sz="2400" dirty="0"/>
                  <a:t>。</a:t>
                </a:r>
                <a:endParaRPr lang="en-US" altLang="zh-CN" sz="2400" dirty="0"/>
              </a:p>
            </p:txBody>
          </p:sp>
        </mc:Choice>
        <mc:Fallback xmlns="">
          <p:sp>
            <p:nvSpPr>
              <p:cNvPr id="13" name="文本框 12">
                <a:extLst>
                  <a:ext uri="{FF2B5EF4-FFF2-40B4-BE49-F238E27FC236}">
                    <a16:creationId xmlns:a16="http://schemas.microsoft.com/office/drawing/2014/main" id="{1523F445-AC69-B86B-FD84-3698D2D59ADD}"/>
                  </a:ext>
                </a:extLst>
              </p:cNvPr>
              <p:cNvSpPr txBox="1">
                <a:spLocks noRot="1" noChangeAspect="1" noMove="1" noResize="1" noEditPoints="1" noAdjustHandles="1" noChangeArrowheads="1" noChangeShapeType="1" noTextEdit="1"/>
              </p:cNvSpPr>
              <p:nvPr/>
            </p:nvSpPr>
            <p:spPr>
              <a:xfrm>
                <a:off x="313862" y="5871289"/>
                <a:ext cx="11483314" cy="595804"/>
              </a:xfrm>
              <a:prstGeom prst="rect">
                <a:avLst/>
              </a:prstGeom>
              <a:blipFill>
                <a:blip r:embed="rId9"/>
                <a:stretch>
                  <a:fillRect l="-796" t="-78571" b="-151020"/>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B3D31B30-9CAA-74C5-040F-DBCA7A1B9892}"/>
              </a:ext>
            </a:extLst>
          </p:cNvPr>
          <p:cNvSpPr txBox="1">
            <a:spLocks/>
          </p:cNvSpPr>
          <p:nvPr/>
        </p:nvSpPr>
        <p:spPr>
          <a:xfrm>
            <a:off x="414998" y="1211418"/>
            <a:ext cx="11430488" cy="403597"/>
          </a:xfrm>
          <a:prstGeom prst="rect">
            <a:avLst/>
          </a:prstGeom>
        </p:spPr>
        <p:txBody>
          <a:bodyPr anchor="ct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50000"/>
              </a:lnSpc>
              <a:buFontTx/>
              <a:buNone/>
            </a:pPr>
            <a:r>
              <a:rPr lang="zh-CN" altLang="en-US" sz="2800" b="1" kern="0" dirty="0"/>
              <a:t>总体主成分的性质</a:t>
            </a:r>
            <a:endParaRPr lang="en-US" altLang="zh-CN" sz="2800" b="1" kern="0" dirty="0"/>
          </a:p>
        </p:txBody>
      </p:sp>
    </p:spTree>
    <p:extLst>
      <p:ext uri="{BB962C8B-B14F-4D97-AF65-F5344CB8AC3E}">
        <p14:creationId xmlns:p14="http://schemas.microsoft.com/office/powerpoint/2010/main" val="2863634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4" name="AutoShape 2" descr="[公式]">
            <a:extLst>
              <a:ext uri="{FF2B5EF4-FFF2-40B4-BE49-F238E27FC236}">
                <a16:creationId xmlns:a16="http://schemas.microsoft.com/office/drawing/2014/main" id="{33A9FF02-590D-D200-74AC-5FC1E023C56D}"/>
              </a:ext>
            </a:extLst>
          </p:cNvPr>
          <p:cNvSpPr>
            <a:spLocks noChangeAspect="1" noChangeArrowheads="1"/>
          </p:cNvSpPr>
          <p:nvPr/>
        </p:nvSpPr>
        <p:spPr bwMode="auto">
          <a:xfrm>
            <a:off x="2479675" y="22356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EA3B7A85-8F3E-0004-EC3E-8091BC7AC780}"/>
              </a:ext>
            </a:extLst>
          </p:cNvPr>
          <p:cNvSpPr txBox="1"/>
          <p:nvPr/>
        </p:nvSpPr>
        <p:spPr>
          <a:xfrm>
            <a:off x="450166" y="1312055"/>
            <a:ext cx="11367184" cy="662554"/>
          </a:xfrm>
          <a:prstGeom prst="rect">
            <a:avLst/>
          </a:prstGeom>
          <a:noFill/>
        </p:spPr>
        <p:txBody>
          <a:bodyPr wrap="square">
            <a:spAutoFit/>
          </a:bodyPr>
          <a:lstStyle/>
          <a:p>
            <a:pPr>
              <a:lnSpc>
                <a:spcPct val="150000"/>
              </a:lnSpc>
            </a:pPr>
            <a:r>
              <a:rPr lang="zh-CN" altLang="en-US" sz="2800" b="1" dirty="0">
                <a:latin typeface="+mj-ea"/>
                <a:ea typeface="+mj-ea"/>
              </a:rPr>
              <a:t>主成分的个数</a:t>
            </a:r>
            <a:endParaRPr lang="en-US" altLang="zh-CN" sz="2800" b="1" dirty="0">
              <a:latin typeface="+mj-ea"/>
              <a:ea typeface="+mj-ea"/>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0314C3A-5189-868D-3B58-75D19685369B}"/>
                  </a:ext>
                </a:extLst>
              </p:cNvPr>
              <p:cNvSpPr txBox="1"/>
              <p:nvPr/>
            </p:nvSpPr>
            <p:spPr>
              <a:xfrm>
                <a:off x="4816475" y="3480374"/>
                <a:ext cx="1709314" cy="787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𝜂</m:t>
                          </m:r>
                        </m:e>
                        <m:sub>
                          <m:r>
                            <a:rPr lang="en-US" altLang="zh-CN" i="1" dirty="0">
                              <a:latin typeface="Cambria Math" panose="02040503050406030204" pitchFamily="18" charset="0"/>
                            </a:rPr>
                            <m:t>𝑘</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𝜆</m:t>
                              </m:r>
                            </m:e>
                            <m:sub>
                              <m:r>
                                <a:rPr lang="en-US" altLang="zh-CN" i="1" dirty="0">
                                  <a:latin typeface="Cambria Math" panose="02040503050406030204" pitchFamily="18" charset="0"/>
                                </a:rPr>
                                <m:t>𝑘</m:t>
                              </m:r>
                            </m:sub>
                          </m:sSub>
                        </m:num>
                        <m:den>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b="0" i="1" dirty="0" smtClean="0">
                                      <a:latin typeface="Cambria Math" panose="02040503050406030204" pitchFamily="18" charset="0"/>
                                    </a:rPr>
                                    <m:t>𝑖</m:t>
                                  </m:r>
                                </m:sub>
                              </m:sSub>
                            </m:e>
                          </m:nary>
                        </m:den>
                      </m:f>
                    </m:oMath>
                  </m:oMathPara>
                </a14:m>
                <a:endParaRPr lang="zh-CN" altLang="en-US" dirty="0"/>
              </a:p>
            </p:txBody>
          </p:sp>
        </mc:Choice>
        <mc:Fallback xmlns="">
          <p:sp>
            <p:nvSpPr>
              <p:cNvPr id="3" name="文本框 2">
                <a:extLst>
                  <a:ext uri="{FF2B5EF4-FFF2-40B4-BE49-F238E27FC236}">
                    <a16:creationId xmlns:a16="http://schemas.microsoft.com/office/drawing/2014/main" id="{30314C3A-5189-868D-3B58-75D19685369B}"/>
                  </a:ext>
                </a:extLst>
              </p:cNvPr>
              <p:cNvSpPr txBox="1">
                <a:spLocks noRot="1" noChangeAspect="1" noMove="1" noResize="1" noEditPoints="1" noAdjustHandles="1" noChangeArrowheads="1" noChangeShapeType="1" noTextEdit="1"/>
              </p:cNvSpPr>
              <p:nvPr/>
            </p:nvSpPr>
            <p:spPr>
              <a:xfrm>
                <a:off x="4816475" y="3480374"/>
                <a:ext cx="1709314" cy="7872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C8697BD-D526-D8CC-69BF-6251F75BAABD}"/>
                  </a:ext>
                </a:extLst>
              </p:cNvPr>
              <p:cNvSpPr txBox="1"/>
              <p:nvPr/>
            </p:nvSpPr>
            <p:spPr>
              <a:xfrm>
                <a:off x="450166" y="4623567"/>
                <a:ext cx="11367184" cy="580415"/>
              </a:xfrm>
              <a:prstGeom prst="rect">
                <a:avLst/>
              </a:prstGeom>
              <a:noFill/>
            </p:spPr>
            <p:txBody>
              <a:bodyPr wrap="square">
                <a:spAutoFit/>
              </a:bodyPr>
              <a:lstStyle/>
              <a:p>
                <a:pPr>
                  <a:lnSpc>
                    <a:spcPct val="150000"/>
                  </a:lnSpc>
                </a:pPr>
                <a14:m>
                  <m:oMath xmlns:m="http://schemas.openxmlformats.org/officeDocument/2006/math">
                    <m:r>
                      <a:rPr lang="en-US" altLang="zh-CN" b="0" i="1" smtClean="0">
                        <a:latin typeface="Cambria Math" panose="02040503050406030204" pitchFamily="18" charset="0"/>
                        <a:ea typeface="+mj-ea"/>
                      </a:rPr>
                      <m:t>𝑘</m:t>
                    </m:r>
                  </m:oMath>
                </a14:m>
                <a:r>
                  <a:rPr lang="zh-CN" altLang="en-US" dirty="0">
                    <a:latin typeface="+mj-ea"/>
                    <a:ea typeface="+mj-ea"/>
                  </a:rPr>
                  <a:t>主成分</a:t>
                </a:r>
                <a14:m>
                  <m:oMath xmlns:m="http://schemas.openxmlformats.org/officeDocument/2006/math">
                    <m:sSub>
                      <m:sSubPr>
                        <m:ctrlPr>
                          <a:rPr lang="en-US" altLang="zh-CN" i="1" dirty="0" smtClean="0">
                            <a:latin typeface="Cambria Math" panose="02040503050406030204" pitchFamily="18" charset="0"/>
                            <a:ea typeface="+mj-ea"/>
                          </a:rPr>
                        </m:ctrlPr>
                      </m:sSubPr>
                      <m:e>
                        <m:r>
                          <a:rPr lang="en-US" altLang="zh-CN" b="0" i="1" dirty="0" smtClean="0">
                            <a:latin typeface="Cambria Math" panose="02040503050406030204" pitchFamily="18" charset="0"/>
                            <a:ea typeface="+mj-ea"/>
                          </a:rPr>
                          <m:t>𝑦</m:t>
                        </m:r>
                      </m:e>
                      <m:sub>
                        <m:r>
                          <a:rPr lang="en-US" altLang="zh-CN" b="0" i="1" dirty="0" smtClean="0">
                            <a:latin typeface="Cambria Math" panose="02040503050406030204" pitchFamily="18" charset="0"/>
                            <a:ea typeface="+mj-ea"/>
                          </a:rPr>
                          <m:t>𝑘</m:t>
                        </m:r>
                      </m:sub>
                    </m:sSub>
                  </m:oMath>
                </a14:m>
                <a:r>
                  <a:rPr lang="zh-CN" altLang="en-US" dirty="0">
                    <a:latin typeface="+mj-ea"/>
                    <a:ea typeface="+mj-ea"/>
                  </a:rPr>
                  <a:t>的累计方差贡献率定义为</a:t>
                </a:r>
                <a14:m>
                  <m:oMath xmlns:m="http://schemas.openxmlformats.org/officeDocument/2006/math">
                    <m:r>
                      <a:rPr lang="en-US" altLang="zh-CN" b="0" i="1" dirty="0" smtClean="0">
                        <a:latin typeface="Cambria Math" panose="02040503050406030204" pitchFamily="18" charset="0"/>
                      </a:rPr>
                      <m:t>𝑘</m:t>
                    </m:r>
                  </m:oMath>
                </a14:m>
                <a:r>
                  <a:rPr lang="zh-CN" altLang="en-US" dirty="0">
                    <a:latin typeface="+mj-ea"/>
                    <a:ea typeface="+mj-ea"/>
                  </a:rPr>
                  <a:t>个方差之和与所有方差之和的比</a:t>
                </a:r>
                <a:endParaRPr lang="zh-CN" altLang="en-US" dirty="0"/>
              </a:p>
            </p:txBody>
          </p:sp>
        </mc:Choice>
        <mc:Fallback xmlns="">
          <p:sp>
            <p:nvSpPr>
              <p:cNvPr id="6" name="文本框 5">
                <a:extLst>
                  <a:ext uri="{FF2B5EF4-FFF2-40B4-BE49-F238E27FC236}">
                    <a16:creationId xmlns:a16="http://schemas.microsoft.com/office/drawing/2014/main" id="{9C8697BD-D526-D8CC-69BF-6251F75BAABD}"/>
                  </a:ext>
                </a:extLst>
              </p:cNvPr>
              <p:cNvSpPr txBox="1">
                <a:spLocks noRot="1" noChangeAspect="1" noMove="1" noResize="1" noEditPoints="1" noAdjustHandles="1" noChangeArrowheads="1" noChangeShapeType="1" noTextEdit="1"/>
              </p:cNvSpPr>
              <p:nvPr/>
            </p:nvSpPr>
            <p:spPr>
              <a:xfrm>
                <a:off x="450166" y="4623567"/>
                <a:ext cx="11367184" cy="580415"/>
              </a:xfrm>
              <a:prstGeom prst="rect">
                <a:avLst/>
              </a:prstGeom>
              <a:blipFill>
                <a:blip r:embed="rId4"/>
                <a:stretch>
                  <a:fillRect l="-161"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A2C08A7-E384-16BF-3381-3408607835BA}"/>
                  </a:ext>
                </a:extLst>
              </p:cNvPr>
              <p:cNvSpPr txBox="1"/>
              <p:nvPr/>
            </p:nvSpPr>
            <p:spPr>
              <a:xfrm>
                <a:off x="4816475" y="5663028"/>
                <a:ext cx="2168607"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𝑘</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𝜂</m:t>
                              </m:r>
                            </m:e>
                            <m:sub>
                              <m:r>
                                <a:rPr lang="en-US" altLang="zh-CN" i="1" dirty="0">
                                  <a:latin typeface="Cambria Math" panose="02040503050406030204" pitchFamily="18" charset="0"/>
                                </a:rPr>
                                <m:t>𝑘</m:t>
                              </m:r>
                            </m:sub>
                          </m:sSub>
                        </m:e>
                      </m:nary>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𝑘</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b="0" i="1" dirty="0" smtClean="0">
                                      <a:latin typeface="Cambria Math" panose="02040503050406030204" pitchFamily="18" charset="0"/>
                                    </a:rPr>
                                    <m:t>𝑖</m:t>
                                  </m:r>
                                </m:sub>
                              </m:sSub>
                            </m:e>
                          </m:nary>
                        </m:num>
                        <m:den>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𝑚</m:t>
                              </m:r>
                            </m:sup>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b="0" i="1" dirty="0" smtClean="0">
                                      <a:latin typeface="Cambria Math" panose="02040503050406030204" pitchFamily="18" charset="0"/>
                                    </a:rPr>
                                    <m:t>𝑖</m:t>
                                  </m:r>
                                </m:sub>
                              </m:sSub>
                            </m:e>
                          </m:nary>
                        </m:den>
                      </m:f>
                    </m:oMath>
                  </m:oMathPara>
                </a14:m>
                <a:endParaRPr lang="zh-CN" altLang="en-US" dirty="0"/>
              </a:p>
            </p:txBody>
          </p:sp>
        </mc:Choice>
        <mc:Fallback xmlns="">
          <p:sp>
            <p:nvSpPr>
              <p:cNvPr id="10" name="文本框 9">
                <a:extLst>
                  <a:ext uri="{FF2B5EF4-FFF2-40B4-BE49-F238E27FC236}">
                    <a16:creationId xmlns:a16="http://schemas.microsoft.com/office/drawing/2014/main" id="{AA2C08A7-E384-16BF-3381-3408607835BA}"/>
                  </a:ext>
                </a:extLst>
              </p:cNvPr>
              <p:cNvSpPr txBox="1">
                <a:spLocks noRot="1" noChangeAspect="1" noMove="1" noResize="1" noEditPoints="1" noAdjustHandles="1" noChangeArrowheads="1" noChangeShapeType="1" noTextEdit="1"/>
              </p:cNvSpPr>
              <p:nvPr/>
            </p:nvSpPr>
            <p:spPr>
              <a:xfrm>
                <a:off x="4816475" y="5663028"/>
                <a:ext cx="2168607" cy="104592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078605E-50CD-2B86-D97F-78BB7A29B6B9}"/>
                  </a:ext>
                </a:extLst>
              </p:cNvPr>
              <p:cNvSpPr txBox="1"/>
              <p:nvPr/>
            </p:nvSpPr>
            <p:spPr>
              <a:xfrm>
                <a:off x="293688" y="1992361"/>
                <a:ext cx="11641638" cy="1227387"/>
              </a:xfrm>
              <a:prstGeom prst="rect">
                <a:avLst/>
              </a:prstGeom>
              <a:noFill/>
            </p:spPr>
            <p:txBody>
              <a:bodyPr wrap="square">
                <a:spAutoFit/>
              </a:bodyPr>
              <a:lstStyle/>
              <a:p>
                <a:pPr>
                  <a:lnSpc>
                    <a:spcPct val="150000"/>
                  </a:lnSpc>
                </a:pPr>
                <a:r>
                  <a:rPr lang="en-US" altLang="zh-CN" sz="2800" b="1" dirty="0">
                    <a:latin typeface="+mj-ea"/>
                    <a:ea typeface="+mj-ea"/>
                  </a:rPr>
                  <a:t>【</a:t>
                </a:r>
                <a:r>
                  <a:rPr lang="zh-CN" altLang="en-US" sz="2800" b="1" dirty="0">
                    <a:latin typeface="+mj-ea"/>
                    <a:ea typeface="+mj-ea"/>
                  </a:rPr>
                  <a:t>方差贡献率</a:t>
                </a:r>
                <a:r>
                  <a:rPr lang="en-US" altLang="zh-CN" sz="2800" b="1" dirty="0">
                    <a:latin typeface="+mj-ea"/>
                    <a:ea typeface="+mj-ea"/>
                  </a:rPr>
                  <a:t>】</a:t>
                </a:r>
                <a:r>
                  <a:rPr lang="zh-CN" altLang="en-US" dirty="0">
                    <a:latin typeface="+mj-ea"/>
                    <a:ea typeface="+mj-ea"/>
                  </a:rPr>
                  <a:t>第</a:t>
                </a:r>
                <a14:m>
                  <m:oMath xmlns:m="http://schemas.openxmlformats.org/officeDocument/2006/math">
                    <m:r>
                      <a:rPr lang="en-US" altLang="zh-CN" b="0" i="1" smtClean="0">
                        <a:latin typeface="Cambria Math" panose="02040503050406030204" pitchFamily="18" charset="0"/>
                        <a:ea typeface="+mj-ea"/>
                      </a:rPr>
                      <m:t>𝑘</m:t>
                    </m:r>
                  </m:oMath>
                </a14:m>
                <a:r>
                  <a:rPr lang="zh-CN" altLang="en-US" dirty="0">
                    <a:latin typeface="+mj-ea"/>
                    <a:ea typeface="+mj-ea"/>
                  </a:rPr>
                  <a:t>主成分</a:t>
                </a:r>
                <a14:m>
                  <m:oMath xmlns:m="http://schemas.openxmlformats.org/officeDocument/2006/math">
                    <m:sSub>
                      <m:sSubPr>
                        <m:ctrlPr>
                          <a:rPr lang="en-US" altLang="zh-CN" i="1" dirty="0" smtClean="0">
                            <a:latin typeface="Cambria Math" panose="02040503050406030204" pitchFamily="18" charset="0"/>
                            <a:ea typeface="+mj-ea"/>
                          </a:rPr>
                        </m:ctrlPr>
                      </m:sSubPr>
                      <m:e>
                        <m:r>
                          <a:rPr lang="en-US" altLang="zh-CN" b="0" i="1" dirty="0" smtClean="0">
                            <a:latin typeface="Cambria Math" panose="02040503050406030204" pitchFamily="18" charset="0"/>
                            <a:ea typeface="+mj-ea"/>
                          </a:rPr>
                          <m:t>𝑦</m:t>
                        </m:r>
                      </m:e>
                      <m:sub>
                        <m:r>
                          <a:rPr lang="en-US" altLang="zh-CN" b="0" i="1" dirty="0" smtClean="0">
                            <a:latin typeface="Cambria Math" panose="02040503050406030204" pitchFamily="18" charset="0"/>
                            <a:ea typeface="+mj-ea"/>
                          </a:rPr>
                          <m:t>𝑘</m:t>
                        </m:r>
                      </m:sub>
                    </m:sSub>
                  </m:oMath>
                </a14:m>
                <a:r>
                  <a:rPr lang="zh-CN" altLang="en-US" dirty="0">
                    <a:latin typeface="+mj-ea"/>
                    <a:ea typeface="+mj-ea"/>
                  </a:rPr>
                  <a:t>的方差贡献率定义为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𝑘</m:t>
                        </m:r>
                      </m:sub>
                    </m:sSub>
                  </m:oMath>
                </a14:m>
                <a:r>
                  <a:rPr lang="zh-CN" altLang="en-US" dirty="0">
                    <a:latin typeface="+mj-ea"/>
                    <a:ea typeface="+mj-ea"/>
                  </a:rPr>
                  <a:t>的方差与所有方差之和的比，记作</a:t>
                </a:r>
                <a14:m>
                  <m:oMath xmlns:m="http://schemas.openxmlformats.org/officeDocument/2006/math">
                    <m:sSub>
                      <m:sSubPr>
                        <m:ctrlPr>
                          <a:rPr lang="en-US" altLang="zh-CN" i="1" dirty="0">
                            <a:latin typeface="Cambria Math" panose="02040503050406030204" pitchFamily="18" charset="0"/>
                          </a:rPr>
                        </m:ctrlPr>
                      </m:sSubPr>
                      <m:e>
                        <m:r>
                          <a:rPr lang="zh-CN" altLang="en-US" i="1" dirty="0" smtClean="0">
                            <a:latin typeface="Cambria Math" panose="02040503050406030204" pitchFamily="18" charset="0"/>
                          </a:rPr>
                          <m:t>𝜂</m:t>
                        </m:r>
                      </m:e>
                      <m:sub>
                        <m:r>
                          <a:rPr lang="en-US" altLang="zh-CN" i="1" dirty="0">
                            <a:latin typeface="Cambria Math" panose="02040503050406030204" pitchFamily="18" charset="0"/>
                          </a:rPr>
                          <m:t>𝑘</m:t>
                        </m:r>
                      </m:sub>
                    </m:sSub>
                  </m:oMath>
                </a14:m>
                <a:endParaRPr lang="zh-CN" altLang="en-US" dirty="0">
                  <a:latin typeface="+mj-ea"/>
                  <a:ea typeface="+mj-ea"/>
                </a:endParaRPr>
              </a:p>
            </p:txBody>
          </p:sp>
        </mc:Choice>
        <mc:Fallback xmlns="">
          <p:sp>
            <p:nvSpPr>
              <p:cNvPr id="11" name="文本框 10">
                <a:extLst>
                  <a:ext uri="{FF2B5EF4-FFF2-40B4-BE49-F238E27FC236}">
                    <a16:creationId xmlns:a16="http://schemas.microsoft.com/office/drawing/2014/main" id="{5078605E-50CD-2B86-D97F-78BB7A29B6B9}"/>
                  </a:ext>
                </a:extLst>
              </p:cNvPr>
              <p:cNvSpPr txBox="1">
                <a:spLocks noRot="1" noChangeAspect="1" noMove="1" noResize="1" noEditPoints="1" noAdjustHandles="1" noChangeArrowheads="1" noChangeShapeType="1" noTextEdit="1"/>
              </p:cNvSpPr>
              <p:nvPr/>
            </p:nvSpPr>
            <p:spPr>
              <a:xfrm>
                <a:off x="293688" y="1992361"/>
                <a:ext cx="11641638" cy="1227387"/>
              </a:xfrm>
              <a:prstGeom prst="rect">
                <a:avLst/>
              </a:prstGeom>
              <a:blipFill>
                <a:blip r:embed="rId6"/>
                <a:stretch>
                  <a:fillRect l="-1047" b="-109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1366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25992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None/>
              <a:defRPr/>
            </a:pPr>
            <a:r>
              <a:rPr lang="zh-CN" altLang="en-US" sz="2800" b="1" dirty="0">
                <a:solidFill>
                  <a:schemeClr val="tx2"/>
                </a:solidFill>
                <a:ea typeface="微软雅黑" panose="020B0503020204020204" pitchFamily="34" charset="-122"/>
              </a:rPr>
              <a:t>距离度量：</a:t>
            </a:r>
            <a:r>
              <a:rPr lang="zh-CN" altLang="zh-CN" sz="2800" b="1" kern="100" dirty="0">
                <a:effectLst/>
                <a:latin typeface="+mj-ea"/>
                <a:ea typeface="+mj-ea"/>
                <a:cs typeface="Times New Roman" panose="02020603050405020304" pitchFamily="18" charset="0"/>
              </a:rPr>
              <a:t>欧氏距离</a:t>
            </a:r>
            <a:r>
              <a:rPr lang="en-US" altLang="zh-CN" sz="2800" b="1" kern="100" dirty="0">
                <a:effectLst/>
                <a:latin typeface="+mj-ea"/>
                <a:ea typeface="+mj-ea"/>
                <a:cs typeface="Times New Roman" panose="02020603050405020304" pitchFamily="18" charset="0"/>
              </a:rPr>
              <a:t>(Euclidean distance)</a:t>
            </a:r>
            <a:endParaRPr lang="zh-CN" altLang="zh-CN" sz="2400" b="1" kern="100" dirty="0">
              <a:effectLst/>
              <a:latin typeface="+mj-ea"/>
              <a:ea typeface="+mj-ea"/>
              <a:cs typeface="Times New Roman" panose="02020603050405020304" pitchFamily="18" charset="0"/>
            </a:endParaRPr>
          </a:p>
          <a:p>
            <a:pPr marL="0" marR="0" lvl="0" indent="0" fontAlgn="auto">
              <a:lnSpc>
                <a:spcPct val="80000"/>
              </a:lnSpc>
              <a:spcAft>
                <a:spcPts val="0"/>
              </a:spcAft>
              <a:buNone/>
              <a:tabLst/>
              <a:defRPr/>
            </a:pPr>
            <a:endParaRPr lang="en-US" sz="2800" b="1" dirty="0">
              <a:solidFill>
                <a:schemeClr val="tx2"/>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4BA06F4-FF7B-B86B-E141-129399D4FECE}"/>
                  </a:ext>
                </a:extLst>
              </p:cNvPr>
              <p:cNvSpPr txBox="1"/>
              <p:nvPr/>
            </p:nvSpPr>
            <p:spPr>
              <a:xfrm>
                <a:off x="6219032" y="1547717"/>
                <a:ext cx="4202112"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𝑑</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𝑥</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𝑦</m:t>
                          </m:r>
                        </m:e>
                      </m:d>
                      <m:r>
                        <a:rPr lang="zh-CN" altLang="en-US" i="0">
                          <a:solidFill>
                            <a:schemeClr val="tx1"/>
                          </a:solidFill>
                          <a:latin typeface="Cambria Math" panose="02040503050406030204" pitchFamily="18" charset="0"/>
                        </a:rPr>
                        <m:t>=</m:t>
                      </m:r>
                      <m:rad>
                        <m:radPr>
                          <m:degHide m:val="on"/>
                          <m:ctrlPr>
                            <a:rPr lang="zh-CN" altLang="en-US" i="1" smtClean="0">
                              <a:solidFill>
                                <a:schemeClr val="tx1"/>
                              </a:solidFill>
                              <a:latin typeface="Cambria Math" panose="02040503050406030204" pitchFamily="18" charset="0"/>
                            </a:rPr>
                          </m:ctrlPr>
                        </m:radPr>
                        <m:deg/>
                        <m:e>
                          <m:nary>
                            <m:naryPr>
                              <m:chr m:val="∑"/>
                              <m:limLoc m:val="undOvr"/>
                              <m:supHide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𝑖</m:t>
                              </m:r>
                            </m:sub>
                            <m:sup/>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𝑥</m:t>
                                          </m:r>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𝑖</m:t>
                                          </m:r>
                                        </m:sub>
                                      </m:sSub>
                                    </m:e>
                                  </m:d>
                                </m:e>
                                <m:sup>
                                  <m:r>
                                    <a:rPr lang="zh-CN" altLang="en-US">
                                      <a:solidFill>
                                        <a:schemeClr val="tx1"/>
                                      </a:solidFill>
                                      <a:latin typeface="Cambria Math" panose="02040503050406030204" pitchFamily="18" charset="0"/>
                                    </a:rPr>
                                    <m:t>2</m:t>
                                  </m:r>
                                </m:sup>
                              </m:sSup>
                            </m:e>
                          </m:nary>
                        </m:e>
                      </m:rad>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74BA06F4-FF7B-B86B-E141-129399D4FECE}"/>
                  </a:ext>
                </a:extLst>
              </p:cNvPr>
              <p:cNvSpPr txBox="1">
                <a:spLocks noRot="1" noChangeAspect="1" noMove="1" noResize="1" noEditPoints="1" noAdjustHandles="1" noChangeArrowheads="1" noChangeShapeType="1" noTextEdit="1"/>
              </p:cNvSpPr>
              <p:nvPr/>
            </p:nvSpPr>
            <p:spPr>
              <a:xfrm>
                <a:off x="6219032" y="1547717"/>
                <a:ext cx="4202112" cy="118352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149F73-4CAD-3E8C-6AAF-2E00E0460171}"/>
                  </a:ext>
                </a:extLst>
              </p:cNvPr>
              <p:cNvSpPr txBox="1"/>
              <p:nvPr/>
            </p:nvSpPr>
            <p:spPr>
              <a:xfrm>
                <a:off x="5872696" y="2743200"/>
                <a:ext cx="6055644" cy="3346237"/>
              </a:xfrm>
              <a:prstGeom prst="rect">
                <a:avLst/>
              </a:prstGeom>
              <a:noFill/>
            </p:spPr>
            <p:txBody>
              <a:bodyPr wrap="square">
                <a:spAutoFit/>
              </a:bodyPr>
              <a:lstStyle/>
              <a:p>
                <a:pPr algn="just">
                  <a:lnSpc>
                    <a:spcPct val="150000"/>
                  </a:lnSpc>
                </a:pPr>
                <a:r>
                  <a:rPr lang="zh-CN" altLang="zh-CN" sz="2400" kern="100" dirty="0">
                    <a:effectLst/>
                    <a:latin typeface="+mj-ea"/>
                    <a:ea typeface="+mj-ea"/>
                  </a:rPr>
                  <a:t>欧几里得度量（</a:t>
                </a:r>
                <a:r>
                  <a:rPr lang="en-US" altLang="zh-CN" sz="2400" kern="100" dirty="0">
                    <a:effectLst/>
                    <a:latin typeface="+mj-ea"/>
                    <a:ea typeface="+mj-ea"/>
                  </a:rPr>
                  <a:t>Euclidean Metric</a:t>
                </a:r>
                <a:r>
                  <a:rPr lang="zh-CN" altLang="zh-CN" sz="2400" kern="100" dirty="0">
                    <a:effectLst/>
                    <a:latin typeface="+mj-ea"/>
                    <a:ea typeface="+mj-ea"/>
                  </a:rPr>
                  <a:t>）（也称欧氏距离）是一个通常采用的距离定义，指在</a:t>
                </a:r>
                <a14:m>
                  <m:oMath xmlns:m="http://schemas.openxmlformats.org/officeDocument/2006/math">
                    <m:r>
                      <a:rPr lang="en-US" altLang="zh-CN" sz="2400" i="1" kern="100">
                        <a:effectLst/>
                        <a:latin typeface="Cambria Math" panose="02040503050406030204" pitchFamily="18" charset="0"/>
                        <a:ea typeface="+mj-ea"/>
                      </a:rPr>
                      <m:t>𝑚</m:t>
                    </m:r>
                  </m:oMath>
                </a14:m>
                <a:r>
                  <a:rPr lang="zh-CN" altLang="zh-CN" sz="2400" kern="100" dirty="0">
                    <a:effectLst/>
                    <a:latin typeface="+mj-ea"/>
                    <a:ea typeface="+mj-ea"/>
                  </a:rPr>
                  <a:t>维空间中两个点之间的真实距离，或者向量的自然长度（即该点到原点的距离）。在二维和三维空间中的欧氏距离就是两点之间的实际距离。</a:t>
                </a:r>
              </a:p>
            </p:txBody>
          </p:sp>
        </mc:Choice>
        <mc:Fallback xmlns="">
          <p:sp>
            <p:nvSpPr>
              <p:cNvPr id="9" name="文本框 8">
                <a:extLst>
                  <a:ext uri="{FF2B5EF4-FFF2-40B4-BE49-F238E27FC236}">
                    <a16:creationId xmlns:a16="http://schemas.microsoft.com/office/drawing/2014/main" id="{FF149F73-4CAD-3E8C-6AAF-2E00E0460171}"/>
                  </a:ext>
                </a:extLst>
              </p:cNvPr>
              <p:cNvSpPr txBox="1">
                <a:spLocks noRot="1" noChangeAspect="1" noMove="1" noResize="1" noEditPoints="1" noAdjustHandles="1" noChangeArrowheads="1" noChangeShapeType="1" noTextEdit="1"/>
              </p:cNvSpPr>
              <p:nvPr/>
            </p:nvSpPr>
            <p:spPr>
              <a:xfrm>
                <a:off x="5872696" y="2743200"/>
                <a:ext cx="6055644" cy="3346237"/>
              </a:xfrm>
              <a:prstGeom prst="rect">
                <a:avLst/>
              </a:prstGeom>
              <a:blipFill>
                <a:blip r:embed="rId3"/>
                <a:stretch>
                  <a:fillRect l="-1509" r="-1509" b="-346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6695A48-E963-7E57-98FF-237DAD192079}"/>
              </a:ext>
            </a:extLst>
          </p:cNvPr>
          <p:cNvPicPr>
            <a:picLocks noChangeAspect="1"/>
          </p:cNvPicPr>
          <p:nvPr/>
        </p:nvPicPr>
        <p:blipFill rotWithShape="1">
          <a:blip r:embed="rId4">
            <a:extLst>
              <a:ext uri="{28A0092B-C50C-407E-A947-70E740481C1C}">
                <a14:useLocalDpi xmlns:a14="http://schemas.microsoft.com/office/drawing/2010/main" val="0"/>
              </a:ext>
            </a:extLst>
          </a:blip>
          <a:srcRect t="7450"/>
          <a:stretch/>
        </p:blipFill>
        <p:spPr>
          <a:xfrm>
            <a:off x="263660" y="2743200"/>
            <a:ext cx="5452561" cy="3238068"/>
          </a:xfrm>
          <a:prstGeom prst="rect">
            <a:avLst/>
          </a:prstGeom>
        </p:spPr>
      </p:pic>
      <p:cxnSp>
        <p:nvCxnSpPr>
          <p:cNvPr id="11" name="直接连接符 10">
            <a:extLst>
              <a:ext uri="{FF2B5EF4-FFF2-40B4-BE49-F238E27FC236}">
                <a16:creationId xmlns:a16="http://schemas.microsoft.com/office/drawing/2014/main" id="{CF55005D-0924-0E76-A2A5-948351D51414}"/>
              </a:ext>
            </a:extLst>
          </p:cNvPr>
          <p:cNvCxnSpPr>
            <a:cxnSpLocks/>
          </p:cNvCxnSpPr>
          <p:nvPr/>
        </p:nvCxnSpPr>
        <p:spPr>
          <a:xfrm>
            <a:off x="836163" y="3256633"/>
            <a:ext cx="136915" cy="305435"/>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12" name="直接连接符 11">
            <a:extLst>
              <a:ext uri="{FF2B5EF4-FFF2-40B4-BE49-F238E27FC236}">
                <a16:creationId xmlns:a16="http://schemas.microsoft.com/office/drawing/2014/main" id="{841F348A-1C9F-E378-A5B5-9577FE655308}"/>
              </a:ext>
            </a:extLst>
          </p:cNvPr>
          <p:cNvCxnSpPr>
            <a:cxnSpLocks/>
          </p:cNvCxnSpPr>
          <p:nvPr/>
        </p:nvCxnSpPr>
        <p:spPr>
          <a:xfrm flipH="1">
            <a:off x="4439974" y="5319180"/>
            <a:ext cx="251405" cy="9102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13" name="直接连接符 12">
            <a:extLst>
              <a:ext uri="{FF2B5EF4-FFF2-40B4-BE49-F238E27FC236}">
                <a16:creationId xmlns:a16="http://schemas.microsoft.com/office/drawing/2014/main" id="{3ECC719A-C137-1B60-66CD-555974ECB361}"/>
              </a:ext>
            </a:extLst>
          </p:cNvPr>
          <p:cNvCxnSpPr>
            <a:cxnSpLocks/>
          </p:cNvCxnSpPr>
          <p:nvPr/>
        </p:nvCxnSpPr>
        <p:spPr>
          <a:xfrm>
            <a:off x="4236231" y="5067504"/>
            <a:ext cx="203743" cy="311320"/>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4" name="文本框 13">
            <a:extLst>
              <a:ext uri="{FF2B5EF4-FFF2-40B4-BE49-F238E27FC236}">
                <a16:creationId xmlns:a16="http://schemas.microsoft.com/office/drawing/2014/main" id="{02F6CDB2-6261-EE31-89AA-693A6A5CF391}"/>
              </a:ext>
            </a:extLst>
          </p:cNvPr>
          <p:cNvSpPr txBox="1"/>
          <p:nvPr/>
        </p:nvSpPr>
        <p:spPr>
          <a:xfrm>
            <a:off x="2230687" y="2343090"/>
            <a:ext cx="1518506" cy="400110"/>
          </a:xfrm>
          <a:prstGeom prst="rect">
            <a:avLst/>
          </a:prstGeom>
          <a:noFill/>
        </p:spPr>
        <p:txBody>
          <a:bodyPr wrap="square">
            <a:spAutoFit/>
          </a:bodyPr>
          <a:lstStyle/>
          <a:p>
            <a:r>
              <a:rPr lang="zh-CN" altLang="en-US" sz="2000" b="1" kern="100" dirty="0">
                <a:effectLst/>
                <a:latin typeface="+mj-ea"/>
                <a:ea typeface="+mj-ea"/>
                <a:cs typeface="Times New Roman" panose="02020603050405020304" pitchFamily="18" charset="0"/>
              </a:rPr>
              <a:t>电影分类</a:t>
            </a:r>
            <a:endParaRPr lang="zh-CN" altLang="en-US" sz="2000" dirty="0"/>
          </a:p>
        </p:txBody>
      </p:sp>
    </p:spTree>
    <p:extLst>
      <p:ext uri="{BB962C8B-B14F-4D97-AF65-F5344CB8AC3E}">
        <p14:creationId xmlns:p14="http://schemas.microsoft.com/office/powerpoint/2010/main" val="35496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4" name="AutoShape 2" descr="[公式]">
            <a:extLst>
              <a:ext uri="{FF2B5EF4-FFF2-40B4-BE49-F238E27FC236}">
                <a16:creationId xmlns:a16="http://schemas.microsoft.com/office/drawing/2014/main" id="{33A9FF02-590D-D200-74AC-5FC1E023C56D}"/>
              </a:ext>
            </a:extLst>
          </p:cNvPr>
          <p:cNvSpPr>
            <a:spLocks noChangeAspect="1" noChangeArrowheads="1"/>
          </p:cNvSpPr>
          <p:nvPr/>
        </p:nvSpPr>
        <p:spPr bwMode="auto">
          <a:xfrm>
            <a:off x="2479675" y="22356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3" descr="[公式]">
            <a:extLst>
              <a:ext uri="{FF2B5EF4-FFF2-40B4-BE49-F238E27FC236}">
                <a16:creationId xmlns:a16="http://schemas.microsoft.com/office/drawing/2014/main" id="{62013369-9078-9C61-721E-776D9DD19E9B}"/>
              </a:ext>
            </a:extLst>
          </p:cNvPr>
          <p:cNvSpPr>
            <a:spLocks noChangeAspect="1" noChangeArrowheads="1"/>
          </p:cNvSpPr>
          <p:nvPr/>
        </p:nvSpPr>
        <p:spPr bwMode="auto">
          <a:xfrm>
            <a:off x="2974975" y="279918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公式]">
            <a:extLst>
              <a:ext uri="{FF2B5EF4-FFF2-40B4-BE49-F238E27FC236}">
                <a16:creationId xmlns:a16="http://schemas.microsoft.com/office/drawing/2014/main" id="{CCACE0D8-6499-DB46-AFD0-82F65EDC9EDA}"/>
              </a:ext>
            </a:extLst>
          </p:cNvPr>
          <p:cNvSpPr>
            <a:spLocks noChangeAspect="1" noChangeArrowheads="1"/>
          </p:cNvSpPr>
          <p:nvPr/>
        </p:nvSpPr>
        <p:spPr bwMode="auto">
          <a:xfrm>
            <a:off x="4511675" y="308969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A3B7A85-8F3E-0004-EC3E-8091BC7AC780}"/>
                  </a:ext>
                </a:extLst>
              </p:cNvPr>
              <p:cNvSpPr txBox="1"/>
              <p:nvPr/>
            </p:nvSpPr>
            <p:spPr>
              <a:xfrm>
                <a:off x="450166" y="1312055"/>
                <a:ext cx="11367184" cy="1741118"/>
              </a:xfrm>
              <a:prstGeom prst="rect">
                <a:avLst/>
              </a:prstGeom>
              <a:noFill/>
            </p:spPr>
            <p:txBody>
              <a:bodyPr wrap="square">
                <a:spAutoFit/>
              </a:bodyPr>
              <a:lstStyle/>
              <a:p>
                <a:pPr indent="457200">
                  <a:lnSpc>
                    <a:spcPct val="150000"/>
                  </a:lnSpc>
                </a:pPr>
                <a:r>
                  <a:rPr lang="zh-CN" altLang="en-US" dirty="0">
                    <a:latin typeface="+mj-ea"/>
                    <a:ea typeface="+mj-ea"/>
                  </a:rPr>
                  <a:t>通常取</a:t>
                </a:r>
                <a14:m>
                  <m:oMath xmlns:m="http://schemas.openxmlformats.org/officeDocument/2006/math">
                    <m:r>
                      <a:rPr lang="en-US" altLang="zh-CN" b="0" i="1" smtClean="0">
                        <a:latin typeface="Cambria Math" panose="02040503050406030204" pitchFamily="18" charset="0"/>
                        <a:ea typeface="+mj-ea"/>
                      </a:rPr>
                      <m:t>𝑘</m:t>
                    </m:r>
                  </m:oMath>
                </a14:m>
                <a:r>
                  <a:rPr lang="zh-CN" altLang="en-US" dirty="0">
                    <a:latin typeface="+mj-ea"/>
                    <a:ea typeface="+mj-ea"/>
                  </a:rPr>
                  <a:t>使得累计方差贡献率达到规定的百分比以上，例如</a:t>
                </a:r>
                <a:r>
                  <a:rPr lang="en-US" altLang="zh-CN" dirty="0">
                    <a:latin typeface="+mj-ea"/>
                    <a:ea typeface="+mj-ea"/>
                  </a:rPr>
                  <a:t>70%~80%</a:t>
                </a:r>
                <a:r>
                  <a:rPr lang="zh-CN" altLang="en-US" dirty="0">
                    <a:latin typeface="+mj-ea"/>
                    <a:ea typeface="+mj-ea"/>
                  </a:rPr>
                  <a:t>以上。累计方差贡献率放映了主成分保留信息的比例，但它不能放映对某个原有变量</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latin typeface="+mj-ea"/>
                    <a:ea typeface="+mj-ea"/>
                  </a:rPr>
                  <a:t>保留信息的比例，这时通常利用</a:t>
                </a:r>
                <a14:m>
                  <m:oMath xmlns:m="http://schemas.openxmlformats.org/officeDocument/2006/math">
                    <m:r>
                      <a:rPr lang="en-US" altLang="zh-CN" i="1">
                        <a:latin typeface="Cambria Math" panose="02040503050406030204" pitchFamily="18" charset="0"/>
                      </a:rPr>
                      <m:t>𝑘</m:t>
                    </m:r>
                  </m:oMath>
                </a14:m>
                <a:r>
                  <a:rPr lang="zh-CN" altLang="en-US" dirty="0">
                    <a:latin typeface="+mj-ea"/>
                    <a:ea typeface="+mj-ea"/>
                  </a:rPr>
                  <a:t>个主成分</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1</m:t>
                        </m:r>
                      </m:sub>
                    </m:sSub>
                  </m:oMath>
                </a14:m>
                <a:r>
                  <a:rPr lang="zh-CN" altLang="en-US" dirty="0">
                    <a:latin typeface="+mj-ea"/>
                    <a:ea typeface="+mj-ea"/>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2</m:t>
                        </m:r>
                      </m:sub>
                    </m:sSub>
                  </m:oMath>
                </a14:m>
                <a:r>
                  <a:rPr lang="zh-CN" altLang="en-US" dirty="0">
                    <a:latin typeface="+mj-ea"/>
                    <a:ea typeface="+mj-ea"/>
                  </a:rPr>
                  <a:t>，</a:t>
                </a:r>
                <a:r>
                  <a:rPr lang="en-US" altLang="zh-CN" dirty="0">
                    <a:latin typeface="+mj-ea"/>
                    <a:ea typeface="+mj-ea"/>
                  </a:rPr>
                  <a:t>…</a:t>
                </a:r>
                <a:r>
                  <a:rPr lang="zh-CN" altLang="en-US" dirty="0">
                    <a:latin typeface="+mj-ea"/>
                    <a:ea typeface="+mj-ea"/>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𝑘</m:t>
                        </m:r>
                      </m:sub>
                    </m:sSub>
                  </m:oMath>
                </a14:m>
                <a:r>
                  <a:rPr lang="zh-CN" altLang="en-US" dirty="0">
                    <a:latin typeface="+mj-ea"/>
                    <a:ea typeface="+mj-ea"/>
                  </a:rPr>
                  <a:t>对原有变量</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latin typeface="+mj-ea"/>
                    <a:ea typeface="+mj-ea"/>
                  </a:rPr>
                  <a:t>的贡献率。</a:t>
                </a:r>
              </a:p>
            </p:txBody>
          </p:sp>
        </mc:Choice>
        <mc:Fallback xmlns="">
          <p:sp>
            <p:nvSpPr>
              <p:cNvPr id="9" name="文本框 8">
                <a:extLst>
                  <a:ext uri="{FF2B5EF4-FFF2-40B4-BE49-F238E27FC236}">
                    <a16:creationId xmlns:a16="http://schemas.microsoft.com/office/drawing/2014/main" id="{EA3B7A85-8F3E-0004-EC3E-8091BC7AC780}"/>
                  </a:ext>
                </a:extLst>
              </p:cNvPr>
              <p:cNvSpPr txBox="1">
                <a:spLocks noRot="1" noChangeAspect="1" noMove="1" noResize="1" noEditPoints="1" noAdjustHandles="1" noChangeArrowheads="1" noChangeShapeType="1" noTextEdit="1"/>
              </p:cNvSpPr>
              <p:nvPr/>
            </p:nvSpPr>
            <p:spPr>
              <a:xfrm>
                <a:off x="450166" y="1312055"/>
                <a:ext cx="11367184" cy="1741118"/>
              </a:xfrm>
              <a:prstGeom prst="rect">
                <a:avLst/>
              </a:prstGeom>
              <a:blipFill>
                <a:blip r:embed="rId3"/>
                <a:stretch>
                  <a:fillRect l="-858" b="-41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C8697BD-D526-D8CC-69BF-6251F75BAABD}"/>
                  </a:ext>
                </a:extLst>
              </p:cNvPr>
              <p:cNvSpPr txBox="1"/>
              <p:nvPr/>
            </p:nvSpPr>
            <p:spPr>
              <a:xfrm>
                <a:off x="450166" y="3103985"/>
                <a:ext cx="11367184" cy="1226746"/>
              </a:xfrm>
              <a:prstGeom prst="rect">
                <a:avLst/>
              </a:prstGeom>
              <a:noFill/>
            </p:spPr>
            <p:txBody>
              <a:bodyPr wrap="square">
                <a:spAutoFit/>
              </a:bodyPr>
              <a:lstStyle/>
              <a:p>
                <a:pPr>
                  <a:lnSpc>
                    <a:spcPct val="150000"/>
                  </a:lnSpc>
                </a:pPr>
                <a:r>
                  <a:rPr lang="en-US" altLang="zh-CN" sz="2800" b="1" dirty="0">
                    <a:latin typeface="+mj-ea"/>
                  </a:rPr>
                  <a:t>【</a:t>
                </a:r>
                <a:r>
                  <a:rPr lang="zh-CN" altLang="en-US" sz="2800" b="1" dirty="0">
                    <a:latin typeface="+mj-ea"/>
                  </a:rPr>
                  <a:t>对</a:t>
                </a:r>
                <a14:m>
                  <m:oMath xmlns:m="http://schemas.openxmlformats.org/officeDocument/2006/math">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oMath>
                </a14:m>
                <a:r>
                  <a:rPr lang="zh-CN" altLang="en-US" sz="2800" b="1" dirty="0">
                    <a:latin typeface="+mj-ea"/>
                  </a:rPr>
                  <a:t>的贡献率</a:t>
                </a:r>
                <a:r>
                  <a:rPr lang="en-US" altLang="zh-CN" sz="2800" b="1" dirty="0">
                    <a:latin typeface="+mj-ea"/>
                  </a:rPr>
                  <a:t>】 </a:t>
                </a:r>
                <a14:m>
                  <m:oMath xmlns:m="http://schemas.openxmlformats.org/officeDocument/2006/math">
                    <m:r>
                      <a:rPr lang="en-US" altLang="zh-CN" b="0" i="1" smtClean="0">
                        <a:latin typeface="Cambria Math" panose="02040503050406030204" pitchFamily="18" charset="0"/>
                        <a:ea typeface="+mj-ea"/>
                      </a:rPr>
                      <m:t>𝑘</m:t>
                    </m:r>
                  </m:oMath>
                </a14:m>
                <a:r>
                  <a:rPr lang="zh-CN" altLang="en-US" dirty="0">
                    <a:latin typeface="+mj-ea"/>
                    <a:ea typeface="+mj-ea"/>
                  </a:rPr>
                  <a:t>个主成分</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m:rPr>
                        <m:nor/>
                      </m:rPr>
                      <a:rPr lang="zh-CN" altLang="en-US" dirty="0">
                        <a:latin typeface="+mj-ea"/>
                      </a:rPr>
                      <m:t>，</m:t>
                    </m:r>
                    <m:r>
                      <m:rPr>
                        <m:nor/>
                      </m:rPr>
                      <a:rPr lang="en-US" altLang="zh-CN" dirty="0">
                        <a:latin typeface="+mj-ea"/>
                      </a:rPr>
                      <m:t>…</m:t>
                    </m:r>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𝑘</m:t>
                        </m:r>
                      </m:sub>
                    </m:sSub>
                  </m:oMath>
                </a14:m>
                <a:r>
                  <a:rPr lang="zh-CN" altLang="en-US" dirty="0">
                    <a:latin typeface="+mj-ea"/>
                    <a:ea typeface="+mj-ea"/>
                  </a:rPr>
                  <a:t>对原有变量</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latin typeface="+mj-ea"/>
                    <a:ea typeface="+mj-ea"/>
                  </a:rPr>
                  <a:t>的贡献率定义为</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latin typeface="+mj-ea"/>
                    <a:ea typeface="+mj-ea"/>
                  </a:rPr>
                  <a:t>与，</a:t>
                </a:r>
                <a14:m>
                  <m:oMath xmlns:m="http://schemas.openxmlformats.org/officeDocument/2006/math">
                    <m:r>
                      <m:rPr>
                        <m:nor/>
                      </m:rP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m:rPr>
                        <m:nor/>
                      </m:rPr>
                      <a:rPr lang="zh-CN" altLang="en-US" dirty="0">
                        <a:latin typeface="+mj-ea"/>
                      </a:rPr>
                      <m:t>，</m:t>
                    </m:r>
                    <m:r>
                      <m:rPr>
                        <m:nor/>
                      </m:rPr>
                      <a:rPr lang="en-US" altLang="zh-CN" dirty="0">
                        <a:latin typeface="+mj-ea"/>
                      </a:rPr>
                      <m:t>…</m:t>
                    </m:r>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𝑘</m:t>
                        </m:r>
                      </m:sub>
                    </m:sSub>
                    <m:r>
                      <a:rPr lang="en-US" altLang="zh-CN" i="1" dirty="0">
                        <a:latin typeface="Cambria Math" panose="02040503050406030204" pitchFamily="18" charset="0"/>
                      </a:rPr>
                      <m:t>)</m:t>
                    </m:r>
                  </m:oMath>
                </a14:m>
                <a:r>
                  <a:rPr lang="zh-CN" altLang="en-US" dirty="0">
                    <a:latin typeface="+mj-ea"/>
                    <a:ea typeface="+mj-ea"/>
                  </a:rPr>
                  <a:t>的相关系数的平方，记作</a:t>
                </a:r>
                <a14:m>
                  <m:oMath xmlns:m="http://schemas.openxmlformats.org/officeDocument/2006/math">
                    <m:sSub>
                      <m:sSubPr>
                        <m:ctrlPr>
                          <a:rPr lang="en-US" altLang="zh-CN" i="1" smtClean="0">
                            <a:latin typeface="Cambria Math" panose="02040503050406030204" pitchFamily="18" charset="0"/>
                            <a:ea typeface="+mj-ea"/>
                          </a:rPr>
                        </m:ctrlPr>
                      </m:sSubPr>
                      <m:e>
                        <m:r>
                          <a:rPr lang="zh-CN" altLang="en-US" i="1" smtClean="0">
                            <a:latin typeface="Cambria Math" panose="02040503050406030204" pitchFamily="18" charset="0"/>
                            <a:ea typeface="+mj-ea"/>
                          </a:rPr>
                          <m:t>𝜈</m:t>
                        </m:r>
                      </m:e>
                      <m:sub>
                        <m:r>
                          <a:rPr lang="en-US" altLang="zh-CN" b="0" i="1" smtClean="0">
                            <a:latin typeface="Cambria Math" panose="02040503050406030204" pitchFamily="18" charset="0"/>
                            <a:ea typeface="+mj-ea"/>
                          </a:rPr>
                          <m:t>𝑖</m:t>
                        </m:r>
                      </m:sub>
                    </m:sSub>
                  </m:oMath>
                </a14:m>
                <a:endParaRPr lang="zh-CN" altLang="en-US" dirty="0"/>
              </a:p>
            </p:txBody>
          </p:sp>
        </mc:Choice>
        <mc:Fallback xmlns="">
          <p:sp>
            <p:nvSpPr>
              <p:cNvPr id="6" name="文本框 5">
                <a:extLst>
                  <a:ext uri="{FF2B5EF4-FFF2-40B4-BE49-F238E27FC236}">
                    <a16:creationId xmlns:a16="http://schemas.microsoft.com/office/drawing/2014/main" id="{9C8697BD-D526-D8CC-69BF-6251F75BAABD}"/>
                  </a:ext>
                </a:extLst>
              </p:cNvPr>
              <p:cNvSpPr txBox="1">
                <a:spLocks noRot="1" noChangeAspect="1" noMove="1" noResize="1" noEditPoints="1" noAdjustHandles="1" noChangeArrowheads="1" noChangeShapeType="1" noTextEdit="1"/>
              </p:cNvSpPr>
              <p:nvPr/>
            </p:nvSpPr>
            <p:spPr>
              <a:xfrm>
                <a:off x="450166" y="3103985"/>
                <a:ext cx="11367184" cy="1226746"/>
              </a:xfrm>
              <a:prstGeom prst="rect">
                <a:avLst/>
              </a:prstGeom>
              <a:blipFill>
                <a:blip r:embed="rId4"/>
                <a:stretch>
                  <a:fillRect l="-1126" r="-590" b="-109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2A2678-EDD2-7136-A7A0-F9227EE4466E}"/>
                  </a:ext>
                </a:extLst>
              </p:cNvPr>
              <p:cNvSpPr txBox="1"/>
              <p:nvPr/>
            </p:nvSpPr>
            <p:spPr>
              <a:xfrm>
                <a:off x="3824060" y="4475424"/>
                <a:ext cx="40377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𝜈</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𝜌</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r>
                        <m:rPr>
                          <m:nor/>
                        </m:rP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m:rPr>
                          <m:nor/>
                        </m:rPr>
                        <a:rPr lang="zh-CN" altLang="en-US" dirty="0">
                          <a:latin typeface="+mj-ea"/>
                        </a:rPr>
                        <m:t>，</m:t>
                      </m:r>
                      <m:r>
                        <m:rPr>
                          <m:nor/>
                        </m:rPr>
                        <a:rPr lang="en-US" altLang="zh-CN" dirty="0">
                          <a:latin typeface="+mj-ea"/>
                        </a:rPr>
                        <m:t>…</m:t>
                      </m:r>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1E2A2678-EDD2-7136-A7A0-F9227EE4466E}"/>
                  </a:ext>
                </a:extLst>
              </p:cNvPr>
              <p:cNvSpPr txBox="1">
                <a:spLocks noRot="1" noChangeAspect="1" noMove="1" noResize="1" noEditPoints="1" noAdjustHandles="1" noChangeArrowheads="1" noChangeShapeType="1" noTextEdit="1"/>
              </p:cNvSpPr>
              <p:nvPr/>
            </p:nvSpPr>
            <p:spPr>
              <a:xfrm>
                <a:off x="3824060" y="4475424"/>
                <a:ext cx="4037772" cy="369332"/>
              </a:xfrm>
              <a:prstGeom prst="rect">
                <a:avLst/>
              </a:prstGeom>
              <a:blipFill>
                <a:blip r:embed="rId5"/>
                <a:stretch>
                  <a:fillRect l="-302" r="-2112" b="-3770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75B10AB-97B1-760A-C1E7-6C640EFD6389}"/>
              </a:ext>
            </a:extLst>
          </p:cNvPr>
          <p:cNvSpPr txBox="1"/>
          <p:nvPr/>
        </p:nvSpPr>
        <p:spPr>
          <a:xfrm>
            <a:off x="962526" y="4978738"/>
            <a:ext cx="10817066" cy="580415"/>
          </a:xfrm>
          <a:prstGeom prst="rect">
            <a:avLst/>
          </a:prstGeom>
          <a:noFill/>
        </p:spPr>
        <p:txBody>
          <a:bodyPr wrap="square">
            <a:spAutoFit/>
          </a:bodyPr>
          <a:lstStyle/>
          <a:p>
            <a:pPr>
              <a:lnSpc>
                <a:spcPct val="150000"/>
              </a:lnSpc>
            </a:pPr>
            <a:r>
              <a:rPr lang="zh-CN" altLang="en-US" dirty="0">
                <a:latin typeface="+mj-ea"/>
              </a:rPr>
              <a:t>计算公式如下：</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CA67088-1ACC-3945-443B-5EAEF4B39098}"/>
                  </a:ext>
                </a:extLst>
              </p:cNvPr>
              <p:cNvSpPr txBox="1"/>
              <p:nvPr/>
            </p:nvSpPr>
            <p:spPr>
              <a:xfrm>
                <a:off x="2784475" y="5320063"/>
                <a:ext cx="7758984" cy="1087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𝜈</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𝜌</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r>
                        <m:rPr>
                          <m:nor/>
                        </m:rP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2</m:t>
                          </m:r>
                        </m:sub>
                      </m:sSub>
                      <m:r>
                        <m:rPr>
                          <m:nor/>
                        </m:rPr>
                        <a:rPr lang="zh-CN" altLang="en-US" dirty="0">
                          <a:latin typeface="+mj-ea"/>
                        </a:rPr>
                        <m:t>，</m:t>
                      </m:r>
                      <m:r>
                        <m:rPr>
                          <m:nor/>
                        </m:rPr>
                        <a:rPr lang="en-US" altLang="zh-CN" dirty="0">
                          <a:latin typeface="+mj-ea"/>
                        </a:rPr>
                        <m:t>…</m:t>
                      </m:r>
                      <m:r>
                        <m:rPr>
                          <m:nor/>
                        </m:rPr>
                        <a:rPr lang="zh-CN" altLang="en-US" dirty="0">
                          <a:latin typeface="+mj-ea"/>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𝑘</m:t>
                          </m:r>
                        </m:sub>
                      </m:sSub>
                      <m:r>
                        <a:rPr lang="en-US" altLang="zh-CN" b="0" i="1" dirty="0" smtClean="0">
                          <a:latin typeface="Cambria Math" panose="02040503050406030204" pitchFamily="18" charset="0"/>
                        </a:rPr>
                        <m:t>)</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sSup>
                            <m:sSupPr>
                              <m:ctrlPr>
                                <a:rPr lang="en-US" altLang="zh-CN" i="1">
                                  <a:latin typeface="Cambria Math" panose="02040503050406030204" pitchFamily="18" charset="0"/>
                                </a:rPr>
                              </m:ctrlPr>
                            </m:sSupPr>
                            <m:e>
                              <m:r>
                                <a:rPr lang="zh-CN" altLang="en-US" i="1">
                                  <a:latin typeface="Cambria Math" panose="02040503050406030204" pitchFamily="18" charset="0"/>
                                </a:rPr>
                                <m:t>𝜌</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𝑗</m:t>
                                  </m:r>
                                </m:sub>
                              </m:sSub>
                            </m:e>
                          </m:d>
                          <m:r>
                            <a:rPr lang="en-US" altLang="zh-CN" b="0" i="1" dirty="0"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𝑘</m:t>
                              </m:r>
                            </m:sup>
                            <m:e>
                              <m:f>
                                <m:fPr>
                                  <m:ctrlPr>
                                    <a:rPr lang="en-US" altLang="zh-CN" i="1" smtClean="0">
                                      <a:latin typeface="Cambria Math" panose="02040503050406030204" pitchFamily="18" charset="0"/>
                                    </a:rPr>
                                  </m:ctrlPr>
                                </m:fPr>
                                <m:num>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𝜆</m:t>
                                      </m:r>
                                    </m:e>
                                    <m:sub>
                                      <m:r>
                                        <a:rPr lang="en-US" altLang="zh-CN" b="0" i="1" dirty="0" smtClean="0">
                                          <a:latin typeface="Cambria Math" panose="02040503050406030204" pitchFamily="18" charset="0"/>
                                        </a:rPr>
                                        <m:t>𝑗</m:t>
                                      </m:r>
                                    </m:sub>
                                  </m:sSub>
                                  <m:sSubSup>
                                    <m:sSubSupPr>
                                      <m:ctrlPr>
                                        <a:rPr lang="en-US" altLang="zh-CN" i="1" dirty="0" smtClean="0">
                                          <a:latin typeface="Cambria Math" panose="02040503050406030204" pitchFamily="18" charset="0"/>
                                        </a:rPr>
                                      </m:ctrlPr>
                                    </m:sSubSupPr>
                                    <m:e>
                                      <m:r>
                                        <a:rPr lang="zh-CN" altLang="en-US" i="1" dirty="0" smtClean="0">
                                          <a:latin typeface="Cambria Math" panose="02040503050406030204" pitchFamily="18" charset="0"/>
                                        </a:rPr>
                                        <m:t>𝛼</m:t>
                                      </m:r>
                                    </m:e>
                                    <m:sub>
                                      <m:r>
                                        <a:rPr lang="en-US" altLang="zh-CN" b="0" i="1" dirty="0" smtClean="0">
                                          <a:latin typeface="Cambria Math" panose="02040503050406030204" pitchFamily="18" charset="0"/>
                                        </a:rPr>
                                        <m:t>𝑖𝑗</m:t>
                                      </m:r>
                                    </m:sub>
                                    <m:sup>
                                      <m:r>
                                        <a:rPr lang="en-US" altLang="zh-CN" b="0" i="1" dirty="0" smtClean="0">
                                          <a:latin typeface="Cambria Math" panose="02040503050406030204" pitchFamily="18" charset="0"/>
                                        </a:rPr>
                                        <m:t>2</m:t>
                                      </m:r>
                                    </m:sup>
                                  </m:sSubSup>
                                </m:num>
                                <m:den>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𝑖𝑖</m:t>
                                      </m:r>
                                    </m:sub>
                                  </m:sSub>
                                </m:den>
                              </m:f>
                            </m:e>
                          </m:nary>
                        </m:e>
                      </m:nary>
                    </m:oMath>
                  </m:oMathPara>
                </a14:m>
                <a:endParaRPr lang="zh-CN" altLang="en-US" dirty="0"/>
              </a:p>
            </p:txBody>
          </p:sp>
        </mc:Choice>
        <mc:Fallback xmlns="">
          <p:sp>
            <p:nvSpPr>
              <p:cNvPr id="12" name="文本框 11">
                <a:extLst>
                  <a:ext uri="{FF2B5EF4-FFF2-40B4-BE49-F238E27FC236}">
                    <a16:creationId xmlns:a16="http://schemas.microsoft.com/office/drawing/2014/main" id="{ACA67088-1ACC-3945-443B-5EAEF4B39098}"/>
                  </a:ext>
                </a:extLst>
              </p:cNvPr>
              <p:cNvSpPr txBox="1">
                <a:spLocks noRot="1" noChangeAspect="1" noMove="1" noResize="1" noEditPoints="1" noAdjustHandles="1" noChangeArrowheads="1" noChangeShapeType="1" noTextEdit="1"/>
              </p:cNvSpPr>
              <p:nvPr/>
            </p:nvSpPr>
            <p:spPr>
              <a:xfrm>
                <a:off x="2784475" y="5320063"/>
                <a:ext cx="7758984" cy="108773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5601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3905043"/>
          </a:xfrm>
          <a:prstGeom prst="rect">
            <a:avLst/>
          </a:prstGeom>
          <a:noFill/>
        </p:spPr>
        <p:txBody>
          <a:bodyPr wrap="square">
            <a:spAutoFit/>
          </a:bodyPr>
          <a:lstStyle/>
          <a:p>
            <a:pPr>
              <a:lnSpc>
                <a:spcPct val="150000"/>
              </a:lnSpc>
              <a:spcBef>
                <a:spcPts val="0"/>
              </a:spcBef>
              <a:spcAft>
                <a:spcPts val="0"/>
              </a:spcAft>
            </a:pPr>
            <a:r>
              <a:rPr lang="zh-CN" altLang="en-US" b="1" dirty="0">
                <a:latin typeface="+mj-ea"/>
                <a:ea typeface="+mj-ea"/>
                <a:cs typeface="Times New Roman" panose="02020603050405020304" pitchFamily="18" charset="0"/>
              </a:rPr>
              <a:t>样本主成分</a:t>
            </a:r>
            <a:endParaRPr lang="en-US" altLang="zh-CN" b="1" dirty="0">
              <a:latin typeface="+mj-ea"/>
              <a:ea typeface="+mj-ea"/>
              <a:cs typeface="Times New Roman" panose="02020603050405020304" pitchFamily="18" charset="0"/>
            </a:endParaRPr>
          </a:p>
          <a:p>
            <a:pPr indent="457200">
              <a:lnSpc>
                <a:spcPct val="150000"/>
              </a:lnSpc>
              <a:spcBef>
                <a:spcPts val="0"/>
              </a:spcBef>
              <a:spcAft>
                <a:spcPts val="0"/>
              </a:spcAft>
            </a:pPr>
            <a:endParaRPr lang="en-US" altLang="zh-CN" dirty="0">
              <a:latin typeface="+mj-ea"/>
              <a:ea typeface="+mj-ea"/>
              <a:cs typeface="Times New Roman" panose="02020603050405020304" pitchFamily="18" charset="0"/>
            </a:endParaRPr>
          </a:p>
          <a:p>
            <a:pPr marL="342900" indent="-342900">
              <a:lnSpc>
                <a:spcPct val="150000"/>
              </a:lnSpc>
              <a:spcBef>
                <a:spcPts val="0"/>
              </a:spcBef>
              <a:spcAft>
                <a:spcPts val="0"/>
              </a:spcAft>
              <a:buFont typeface="Wingdings" panose="05000000000000000000" pitchFamily="2" charset="2"/>
              <a:buChar char="Ø"/>
            </a:pPr>
            <a:r>
              <a:rPr lang="zh-CN" altLang="en-US" dirty="0">
                <a:latin typeface="+mj-ea"/>
                <a:ea typeface="+mj-ea"/>
                <a:cs typeface="Times New Roman" panose="02020603050405020304" pitchFamily="18" charset="0"/>
              </a:rPr>
              <a:t>总体主成分分析，是定义在样本总体上的。</a:t>
            </a:r>
          </a:p>
          <a:p>
            <a:pPr marL="342900" indent="-342900">
              <a:lnSpc>
                <a:spcPct val="150000"/>
              </a:lnSpc>
              <a:spcBef>
                <a:spcPts val="0"/>
              </a:spcBef>
              <a:spcAft>
                <a:spcPts val="0"/>
              </a:spcAft>
              <a:buFont typeface="Wingdings" panose="05000000000000000000" pitchFamily="2" charset="2"/>
              <a:buChar char="Ø"/>
            </a:pPr>
            <a:endParaRPr lang="zh-CN" altLang="en-US" dirty="0">
              <a:latin typeface="+mj-ea"/>
              <a:ea typeface="+mj-ea"/>
              <a:cs typeface="Times New Roman" panose="02020603050405020304" pitchFamily="18" charset="0"/>
            </a:endParaRPr>
          </a:p>
          <a:p>
            <a:pPr marL="342900" indent="-342900">
              <a:lnSpc>
                <a:spcPct val="150000"/>
              </a:lnSpc>
              <a:spcBef>
                <a:spcPts val="0"/>
              </a:spcBef>
              <a:spcAft>
                <a:spcPts val="0"/>
              </a:spcAft>
              <a:buFont typeface="Wingdings" panose="05000000000000000000" pitchFamily="2" charset="2"/>
              <a:buChar char="Ø"/>
            </a:pPr>
            <a:r>
              <a:rPr lang="zh-CN" altLang="en-US" dirty="0">
                <a:latin typeface="+mj-ea"/>
                <a:ea typeface="+mj-ea"/>
                <a:cs typeface="Times New Roman" panose="02020603050405020304" pitchFamily="18" charset="0"/>
              </a:rPr>
              <a:t>在实际问题中，需要在观测数据上进行主成分分析，这就是样本主成分分析。</a:t>
            </a:r>
          </a:p>
          <a:p>
            <a:pPr marL="342900" indent="-342900">
              <a:lnSpc>
                <a:spcPct val="150000"/>
              </a:lnSpc>
              <a:spcBef>
                <a:spcPts val="0"/>
              </a:spcBef>
              <a:spcAft>
                <a:spcPts val="0"/>
              </a:spcAft>
              <a:buFont typeface="Wingdings" panose="05000000000000000000" pitchFamily="2" charset="2"/>
              <a:buChar char="Ø"/>
            </a:pPr>
            <a:endParaRPr lang="zh-CN" altLang="en-US" dirty="0">
              <a:latin typeface="+mj-ea"/>
              <a:ea typeface="+mj-ea"/>
              <a:cs typeface="Times New Roman" panose="02020603050405020304" pitchFamily="18" charset="0"/>
            </a:endParaRPr>
          </a:p>
          <a:p>
            <a:pPr marL="342900" indent="-342900">
              <a:lnSpc>
                <a:spcPct val="150000"/>
              </a:lnSpc>
              <a:spcBef>
                <a:spcPts val="0"/>
              </a:spcBef>
              <a:spcAft>
                <a:spcPts val="0"/>
              </a:spcAft>
              <a:buFont typeface="Wingdings" panose="05000000000000000000" pitchFamily="2" charset="2"/>
              <a:buChar char="Ø"/>
            </a:pPr>
            <a:r>
              <a:rPr lang="zh-CN" altLang="en-US" dirty="0">
                <a:latin typeface="+mj-ea"/>
                <a:ea typeface="+mj-ea"/>
                <a:cs typeface="Times New Roman" panose="02020603050405020304" pitchFamily="18" charset="0"/>
              </a:rPr>
              <a:t>样本主成分也和总体主成分具有相同的性质。</a:t>
            </a:r>
          </a:p>
        </p:txBody>
      </p:sp>
    </p:spTree>
    <p:extLst>
      <p:ext uri="{BB962C8B-B14F-4D97-AF65-F5344CB8AC3E}">
        <p14:creationId xmlns:p14="http://schemas.microsoft.com/office/powerpoint/2010/main" val="738131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393539" y="1295021"/>
                <a:ext cx="11423811" cy="4264694"/>
              </a:xfrm>
              <a:prstGeom prst="rect">
                <a:avLst/>
              </a:prstGeom>
              <a:noFill/>
            </p:spPr>
            <p:txBody>
              <a:bodyPr wrap="square">
                <a:spAutoFit/>
              </a:bodyPr>
              <a:lstStyle/>
              <a:p>
                <a:pPr>
                  <a:lnSpc>
                    <a:spcPct val="150000"/>
                  </a:lnSpc>
                  <a:spcBef>
                    <a:spcPts val="0"/>
                  </a:spcBef>
                  <a:spcAft>
                    <a:spcPts val="0"/>
                  </a:spcAft>
                </a:pPr>
                <a:r>
                  <a:rPr lang="zh-CN" altLang="en-US" b="1" dirty="0">
                    <a:latin typeface="+mj-ea"/>
                    <a:ea typeface="+mj-ea"/>
                    <a:cs typeface="Times New Roman" panose="02020603050405020304" pitchFamily="18" charset="0"/>
                  </a:rPr>
                  <a:t>样本主成分</a:t>
                </a:r>
                <a:endParaRPr lang="en-US" altLang="zh-CN" b="1" dirty="0">
                  <a:latin typeface="+mj-ea"/>
                  <a:ea typeface="+mj-ea"/>
                  <a:cs typeface="Times New Roman" panose="02020603050405020304" pitchFamily="18" charset="0"/>
                </a:endParaRPr>
              </a:p>
              <a:p>
                <a:pPr indent="457200">
                  <a:lnSpc>
                    <a:spcPct val="150000"/>
                  </a:lnSpc>
                  <a:spcBef>
                    <a:spcPts val="0"/>
                  </a:spcBef>
                  <a:spcAft>
                    <a:spcPts val="0"/>
                  </a:spcAft>
                </a:pPr>
                <a:r>
                  <a:rPr lang="zh-CN" altLang="en-US" dirty="0">
                    <a:latin typeface="+mj-ea"/>
                    <a:ea typeface="+mj-ea"/>
                    <a:cs typeface="Times New Roman" panose="02020603050405020304" pitchFamily="18" charset="0"/>
                  </a:rPr>
                  <a:t>给定样本矩阵</a:t>
                </a:r>
                <a14:m>
                  <m:oMath xmlns:m="http://schemas.openxmlformats.org/officeDocument/2006/math">
                    <m:r>
                      <a:rPr lang="en-US" altLang="zh-CN" b="1" i="1" smtClean="0">
                        <a:latin typeface="Cambria Math" panose="02040503050406030204" pitchFamily="18" charset="0"/>
                      </a:rPr>
                      <m:t>𝑿</m:t>
                    </m:r>
                  </m:oMath>
                </a14:m>
                <a:r>
                  <a:rPr lang="zh-CN" altLang="en-US" dirty="0">
                    <a:latin typeface="+mj-ea"/>
                    <a:ea typeface="+mj-ea"/>
                    <a:cs typeface="Times New Roman" panose="02020603050405020304" pitchFamily="18" charset="0"/>
                  </a:rPr>
                  <a:t>。样本第一主成分</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cs typeface="Times New Roman" panose="020206030504050203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zh-CN" altLang="en-US" dirty="0">
                    <a:latin typeface="+mj-ea"/>
                    <a:ea typeface="+mj-ea"/>
                    <a:cs typeface="Times New Roman" panose="02020603050405020304" pitchFamily="18" charset="0"/>
                  </a:rPr>
                  <a:t>是在</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r>
                      <a:rPr lang="en-US" altLang="zh-CN">
                        <a:latin typeface="Cambria Math" panose="02040503050406030204" pitchFamily="18" charset="0"/>
                      </a:rPr>
                      <m:t>=1</m:t>
                    </m:r>
                  </m:oMath>
                </a14:m>
                <a:r>
                  <a:rPr lang="zh-CN" altLang="en-US" dirty="0">
                    <a:latin typeface="+mj-ea"/>
                    <a:ea typeface="+mj-ea"/>
                    <a:cs typeface="Times New Roman" panose="02020603050405020304" pitchFamily="18" charset="0"/>
                  </a:rPr>
                  <a:t>条件下，使得</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oMath>
                </a14:m>
                <a:r>
                  <a:rPr lang="zh-CN" altLang="en-US" dirty="0">
                    <a:latin typeface="+mj-ea"/>
                    <a:ea typeface="+mj-ea"/>
                    <a:cs typeface="Times New Roman" panose="02020603050405020304" pitchFamily="18" charset="0"/>
                  </a:rPr>
                  <a:t>（</a:t>
                </a:r>
                <a14:m>
                  <m:oMath xmlns:m="http://schemas.openxmlformats.org/officeDocument/2006/math">
                    <m:r>
                      <a:rPr lang="en-US" altLang="zh-CN" b="0" i="1" dirty="0" smtClean="0">
                        <a:latin typeface="Cambria Math" panose="02040503050406030204" pitchFamily="18" charset="0"/>
                        <a:ea typeface="+mj-ea"/>
                        <a:cs typeface="Times New Roman" panose="02020603050405020304" pitchFamily="18" charset="0"/>
                      </a:rPr>
                      <m:t>𝑗</m:t>
                    </m:r>
                    <m:r>
                      <a:rPr lang="en-US" altLang="zh-CN" b="0" i="1" dirty="0" smtClean="0">
                        <a:latin typeface="Cambria Math" panose="02040503050406030204" pitchFamily="18" charset="0"/>
                        <a:ea typeface="+mj-ea"/>
                        <a:cs typeface="Times New Roman" panose="02020603050405020304" pitchFamily="18" charset="0"/>
                      </a:rPr>
                      <m:t>=1,2,…,</m:t>
                    </m:r>
                    <m:r>
                      <a:rPr lang="en-US" altLang="zh-CN" b="0" i="1" dirty="0" smtClean="0">
                        <a:latin typeface="Cambria Math" panose="02040503050406030204" pitchFamily="18" charset="0"/>
                        <a:ea typeface="+mj-ea"/>
                        <a:cs typeface="Times New Roman" panose="02020603050405020304" pitchFamily="18" charset="0"/>
                      </a:rPr>
                      <m:t>𝑛</m:t>
                    </m:r>
                  </m:oMath>
                </a14:m>
                <a:r>
                  <a:rPr lang="zh-CN" altLang="en-US" dirty="0">
                    <a:latin typeface="+mj-ea"/>
                    <a:ea typeface="+mj-ea"/>
                    <a:cs typeface="Times New Roman" panose="02020603050405020304" pitchFamily="18" charset="0"/>
                  </a:rPr>
                  <a:t>）的样本方差</a:t>
                </a:r>
                <a14:m>
                  <m:oMath xmlns:m="http://schemas.openxmlformats.org/officeDocument/2006/math">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0" i="1" smtClean="0">
                            <a:latin typeface="Cambria Math" panose="02040503050406030204" pitchFamily="18" charset="0"/>
                            <a:cs typeface="Times New Roman" panose="02020603050405020304" pitchFamily="18" charset="0"/>
                          </a:rPr>
                          <m:t>𝑆</m:t>
                        </m:r>
                        <m:r>
                          <a:rPr lang="zh-CN" altLang="en-US" i="1">
                            <a:latin typeface="Cambria Math" panose="02040503050406030204" pitchFamily="18" charset="0"/>
                          </a:rPr>
                          <m:t>𝛼</m:t>
                        </m:r>
                      </m:e>
                      <m:sub>
                        <m:r>
                          <a:rPr lang="en-US" altLang="zh-CN" i="1">
                            <a:latin typeface="Cambria Math" panose="02040503050406030204" pitchFamily="18" charset="0"/>
                          </a:rPr>
                          <m:t>1</m:t>
                        </m:r>
                      </m:sub>
                    </m:sSub>
                  </m:oMath>
                </a14:m>
                <a:r>
                  <a:rPr lang="zh-CN" altLang="en-US" dirty="0">
                    <a:latin typeface="+mj-ea"/>
                    <a:ea typeface="+mj-ea"/>
                    <a:cs typeface="Times New Roman" panose="02020603050405020304" pitchFamily="18" charset="0"/>
                  </a:rPr>
                  <a:t>最大的</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ea typeface="+mj-ea"/>
                    <a:cs typeface="Times New Roman" panose="02020603050405020304" pitchFamily="18" charset="0"/>
                  </a:rPr>
                  <a:t>的线性变换；样本第二主成分</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cs typeface="Times New Roman" panose="020206030504050203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zh-CN" altLang="en-US" dirty="0">
                    <a:latin typeface="+mj-ea"/>
                    <a:ea typeface="+mj-ea"/>
                    <a:cs typeface="Times New Roman" panose="02020603050405020304" pitchFamily="18" charset="0"/>
                  </a:rPr>
                  <a:t>是在</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a:latin typeface="Cambria Math" panose="02040503050406030204" pitchFamily="18" charset="0"/>
                      </a:rPr>
                      <m:t>=1</m:t>
                    </m:r>
                  </m:oMath>
                </a14:m>
                <a:r>
                  <a:rPr lang="zh-CN" altLang="en-US" dirty="0">
                    <a:latin typeface="+mj-ea"/>
                    <a:ea typeface="+mj-ea"/>
                    <a:cs typeface="Times New Roman" panose="02020603050405020304" pitchFamily="18" charset="0"/>
                  </a:rPr>
                  <a:t>和</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mj-ea"/>
                    <a:ea typeface="+mj-ea"/>
                    <a:cs typeface="Times New Roman" panose="02020603050405020304" pitchFamily="18" charset="0"/>
                  </a:rPr>
                  <a:t>与</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mj-ea"/>
                    <a:cs typeface="Times New Roman" panose="02020603050405020304" pitchFamily="18" charset="0"/>
                  </a:rPr>
                  <a:t>（</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𝑗</m:t>
                    </m:r>
                    <m:r>
                      <a:rPr lang="en-US" altLang="zh-CN" i="1" dirty="0">
                        <a:latin typeface="Cambria Math" panose="02040503050406030204" pitchFamily="18" charset="0"/>
                        <a:cs typeface="Times New Roman" panose="02020603050405020304" pitchFamily="18" charset="0"/>
                      </a:rPr>
                      <m:t>=1,2,…,</m:t>
                    </m:r>
                    <m:r>
                      <a:rPr lang="en-US" altLang="zh-CN" i="1" dirty="0">
                        <a:latin typeface="Cambria Math" panose="02040503050406030204" pitchFamily="18" charset="0"/>
                        <a:cs typeface="Times New Roman" panose="02020603050405020304" pitchFamily="18" charset="0"/>
                      </a:rPr>
                      <m:t>𝑛</m:t>
                    </m:r>
                  </m:oMath>
                </a14:m>
                <a:r>
                  <a:rPr lang="zh-CN" altLang="en-US" dirty="0">
                    <a:latin typeface="+mj-ea"/>
                    <a:cs typeface="Times New Roman" panose="02020603050405020304" pitchFamily="18" charset="0"/>
                  </a:rPr>
                  <a:t>）的样本协方差</a:t>
                </a:r>
                <a14:m>
                  <m:oMath xmlns:m="http://schemas.openxmlformats.org/officeDocument/2006/math">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i="1">
                            <a:latin typeface="Cambria Math" panose="02040503050406030204" pitchFamily="18" charset="0"/>
                            <a:cs typeface="Times New Roman" panose="02020603050405020304" pitchFamily="18" charset="0"/>
                          </a:rPr>
                          <m:t>𝑆</m:t>
                        </m:r>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a:latin typeface="+mj-ea"/>
                    <a:ea typeface="+mj-ea"/>
                    <a:cs typeface="Times New Roman" panose="02020603050405020304" pitchFamily="18" charset="0"/>
                  </a:rPr>
                  <a:t>条件下，使得</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mj-ea"/>
                    <a:cs typeface="Times New Roman" panose="02020603050405020304" pitchFamily="18" charset="0"/>
                  </a:rPr>
                  <a:t>（</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𝑗</m:t>
                    </m:r>
                    <m:r>
                      <a:rPr lang="en-US" altLang="zh-CN" i="1" dirty="0">
                        <a:latin typeface="Cambria Math" panose="02040503050406030204" pitchFamily="18" charset="0"/>
                        <a:cs typeface="Times New Roman" panose="02020603050405020304" pitchFamily="18" charset="0"/>
                      </a:rPr>
                      <m:t>=1,2,…,</m:t>
                    </m:r>
                    <m:r>
                      <a:rPr lang="en-US" altLang="zh-CN" i="1" dirty="0">
                        <a:latin typeface="Cambria Math" panose="02040503050406030204" pitchFamily="18" charset="0"/>
                        <a:cs typeface="Times New Roman" panose="02020603050405020304" pitchFamily="18" charset="0"/>
                      </a:rPr>
                      <m:t>𝑛</m:t>
                    </m:r>
                  </m:oMath>
                </a14:m>
                <a:r>
                  <a:rPr lang="zh-CN" altLang="en-US" dirty="0">
                    <a:latin typeface="+mj-ea"/>
                    <a:cs typeface="Times New Roman" panose="02020603050405020304" pitchFamily="18" charset="0"/>
                  </a:rPr>
                  <a:t>）最大的</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ea typeface="+mj-ea"/>
                    <a:cs typeface="Times New Roman" panose="02020603050405020304" pitchFamily="18" charset="0"/>
                  </a:rPr>
                  <a:t>的线性变换；一般地，样本</a:t>
                </a:r>
                <a:r>
                  <a:rPr lang="zh-CN" altLang="en-US" dirty="0">
                    <a:latin typeface="+mj-ea"/>
                    <a:cs typeface="Times New Roman" panose="02020603050405020304" pitchFamily="18" charset="0"/>
                  </a:rPr>
                  <a:t>第</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𝑖</m:t>
                    </m:r>
                  </m:oMath>
                </a14:m>
                <a:r>
                  <a:rPr lang="zh-CN" altLang="en-US" dirty="0">
                    <a:latin typeface="+mj-ea"/>
                    <a:ea typeface="+mj-ea"/>
                    <a:cs typeface="Times New Roman" panose="02020603050405020304" pitchFamily="18" charset="0"/>
                  </a:rPr>
                  <a:t>主成分</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cs typeface="Times New Roman" panose="020206030504050203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zh-CN" altLang="en-US" dirty="0">
                    <a:latin typeface="+mj-ea"/>
                    <a:ea typeface="+mj-ea"/>
                    <a:cs typeface="Times New Roman" panose="02020603050405020304" pitchFamily="18" charset="0"/>
                  </a:rPr>
                  <a:t>是在</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a:latin typeface="Cambria Math" panose="02040503050406030204" pitchFamily="18" charset="0"/>
                      </a:rPr>
                      <m:t>=1</m:t>
                    </m:r>
                  </m:oMath>
                </a14:m>
                <a:r>
                  <a:rPr lang="zh-CN" altLang="en-US" dirty="0">
                    <a:latin typeface="+mj-ea"/>
                    <a:ea typeface="+mj-ea"/>
                    <a:cs typeface="Times New Roman" panose="02020603050405020304" pitchFamily="18" charset="0"/>
                  </a:rPr>
                  <a:t>和</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mj-ea"/>
                    <a:ea typeface="+mj-ea"/>
                    <a:cs typeface="Times New Roman" panose="02020603050405020304" pitchFamily="18" charset="0"/>
                  </a:rPr>
                  <a:t>和</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mj-ea"/>
                    <a:ea typeface="+mj-ea"/>
                    <a:cs typeface="Times New Roman" panose="02020603050405020304" pitchFamily="18" charset="0"/>
                  </a:rPr>
                  <a:t>（</a:t>
                </a:r>
                <a14:m>
                  <m:oMath xmlns:m="http://schemas.openxmlformats.org/officeDocument/2006/math">
                    <m:r>
                      <a:rPr lang="en-US" altLang="zh-CN" b="0" i="1" dirty="0" smtClean="0">
                        <a:latin typeface="Cambria Math" panose="02040503050406030204" pitchFamily="18" charset="0"/>
                        <a:ea typeface="+mj-ea"/>
                        <a:cs typeface="Times New Roman" panose="02020603050405020304" pitchFamily="18" charset="0"/>
                      </a:rPr>
                      <m:t>𝑘</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&lt;</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𝑗</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=1,2,…,</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𝑛</m:t>
                    </m:r>
                  </m:oMath>
                </a14:m>
                <a:r>
                  <a:rPr lang="zh-CN" altLang="en-US" dirty="0">
                    <a:latin typeface="+mj-ea"/>
                    <a:ea typeface="+mj-ea"/>
                    <a:cs typeface="Times New Roman" panose="02020603050405020304" pitchFamily="18" charset="0"/>
                  </a:rPr>
                  <a:t>）的样本协方差</a:t>
                </a:r>
                <a14:m>
                  <m:oMath xmlns:m="http://schemas.openxmlformats.org/officeDocument/2006/math">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𝑘</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i="1">
                            <a:latin typeface="Cambria Math" panose="02040503050406030204" pitchFamily="18" charset="0"/>
                            <a:cs typeface="Times New Roman" panose="02020603050405020304" pitchFamily="18" charset="0"/>
                          </a:rPr>
                          <m:t>𝑆</m:t>
                        </m:r>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zh-CN" altLang="en-US" dirty="0">
                    <a:latin typeface="+mj-ea"/>
                    <a:ea typeface="+mj-ea"/>
                    <a:cs typeface="Times New Roman" panose="02020603050405020304" pitchFamily="18" charset="0"/>
                  </a:rPr>
                  <a:t>条件下，使得</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𝑗</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=1,2,…,</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rPr>
                      <m:t>)</m:t>
                    </m:r>
                  </m:oMath>
                </a14:m>
                <a:r>
                  <a:rPr lang="zh-CN" altLang="en-US" dirty="0">
                    <a:latin typeface="+mj-ea"/>
                    <a:ea typeface="+mj-ea"/>
                    <a:cs typeface="Times New Roman" panose="02020603050405020304" pitchFamily="18" charset="0"/>
                  </a:rPr>
                  <a:t>的样本方差</a:t>
                </a:r>
                <a14:m>
                  <m:oMath xmlns:m="http://schemas.openxmlformats.org/officeDocument/2006/math">
                    <m:sSub>
                      <m:sSubPr>
                        <m:ctrlPr>
                          <a:rPr lang="en-US" altLang="zh-CN" i="1">
                            <a:latin typeface="Cambria Math" panose="020405030504060302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i="1">
                            <a:latin typeface="Cambria Math" panose="02040503050406030204" pitchFamily="18" charset="0"/>
                            <a:cs typeface="Times New Roman" panose="02020603050405020304" pitchFamily="18" charset="0"/>
                          </a:rPr>
                          <m:t>𝑆</m:t>
                        </m:r>
                        <m:r>
                          <a:rPr lang="zh-CN" altLang="en-US" i="1">
                            <a:latin typeface="Cambria Math" panose="02040503050406030204" pitchFamily="18" charset="0"/>
                          </a:rPr>
                          <m:t>𝛼</m:t>
                        </m:r>
                      </m:e>
                      <m:sub>
                        <m:r>
                          <a:rPr lang="en-US" altLang="zh-CN" i="1">
                            <a:latin typeface="Cambria Math" panose="02040503050406030204" pitchFamily="18" charset="0"/>
                          </a:rPr>
                          <m:t>𝑖</m:t>
                        </m:r>
                      </m:sub>
                    </m:sSub>
                  </m:oMath>
                </a14:m>
                <a:r>
                  <a:rPr lang="zh-CN" altLang="en-US" dirty="0">
                    <a:latin typeface="+mj-ea"/>
                    <a:ea typeface="+mj-ea"/>
                    <a:cs typeface="Times New Roman" panose="02020603050405020304" pitchFamily="18" charset="0"/>
                  </a:rPr>
                  <a:t>最大的</a:t>
                </a:r>
                <a14:m>
                  <m:oMath xmlns:m="http://schemas.openxmlformats.org/officeDocument/2006/math">
                    <m:r>
                      <a:rPr lang="en-US" altLang="zh-CN" b="1" i="1">
                        <a:latin typeface="Cambria Math" panose="02040503050406030204" pitchFamily="18" charset="0"/>
                        <a:cs typeface="Times New Roman" panose="02020603050405020304" pitchFamily="18" charset="0"/>
                      </a:rPr>
                      <m:t>𝒙</m:t>
                    </m:r>
                  </m:oMath>
                </a14:m>
                <a:r>
                  <a:rPr lang="zh-CN" altLang="en-US" dirty="0">
                    <a:latin typeface="+mj-ea"/>
                    <a:cs typeface="Times New Roman" panose="02020603050405020304" pitchFamily="18" charset="0"/>
                  </a:rPr>
                  <a:t>的线性变换。</a:t>
                </a:r>
                <a:endParaRPr lang="en-US" altLang="zh-CN"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393539" y="1295021"/>
                <a:ext cx="11423811" cy="4264694"/>
              </a:xfrm>
              <a:prstGeom prst="rect">
                <a:avLst/>
              </a:prstGeom>
              <a:blipFill>
                <a:blip r:embed="rId3"/>
                <a:stretch>
                  <a:fillRect l="-854" r="-374" b="-1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7044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4" name="文本框 3">
            <a:extLst>
              <a:ext uri="{FF2B5EF4-FFF2-40B4-BE49-F238E27FC236}">
                <a16:creationId xmlns:a16="http://schemas.microsoft.com/office/drawing/2014/main" id="{6DF10F2B-3710-12C4-D01E-2EB9D3D84AD6}"/>
              </a:ext>
            </a:extLst>
          </p:cNvPr>
          <p:cNvSpPr txBox="1"/>
          <p:nvPr/>
        </p:nvSpPr>
        <p:spPr>
          <a:xfrm>
            <a:off x="722593" y="1491790"/>
            <a:ext cx="10275892" cy="2357825"/>
          </a:xfrm>
          <a:prstGeom prst="rect">
            <a:avLst/>
          </a:prstGeom>
          <a:noFill/>
        </p:spPr>
        <p:txBody>
          <a:bodyPr wrap="square">
            <a:spAutoFit/>
          </a:bodyPr>
          <a:lstStyle/>
          <a:p>
            <a:pPr>
              <a:lnSpc>
                <a:spcPct val="150000"/>
              </a:lnSpc>
              <a:spcBef>
                <a:spcPts val="900"/>
              </a:spcBef>
              <a:spcAft>
                <a:spcPts val="900"/>
              </a:spcAft>
            </a:pPr>
            <a:r>
              <a:rPr lang="en-US" altLang="zh-CN" b="1" dirty="0">
                <a:latin typeface="+mj-ea"/>
                <a:ea typeface="+mj-ea"/>
                <a:cs typeface="Times New Roman" panose="02020603050405020304" pitchFamily="18" charset="0"/>
              </a:rPr>
              <a:t>PCA</a:t>
            </a:r>
            <a:r>
              <a:rPr lang="zh-CN" altLang="en-US" b="1" dirty="0">
                <a:latin typeface="+mj-ea"/>
                <a:ea typeface="+mj-ea"/>
                <a:cs typeface="Times New Roman" panose="02020603050405020304" pitchFamily="18" charset="0"/>
              </a:rPr>
              <a:t>的算法两种实现方法</a:t>
            </a:r>
          </a:p>
          <a:p>
            <a:pPr>
              <a:lnSpc>
                <a:spcPct val="150000"/>
              </a:lnSpc>
            </a:pPr>
            <a:r>
              <a:rPr lang="en-US" altLang="zh-CN" b="1" dirty="0">
                <a:solidFill>
                  <a:srgbClr val="0070C0"/>
                </a:solidFill>
              </a:rPr>
              <a:t>(1) </a:t>
            </a:r>
            <a:r>
              <a:rPr lang="zh-CN" altLang="en-US" b="1" dirty="0">
                <a:solidFill>
                  <a:srgbClr val="0070C0"/>
                </a:solidFill>
              </a:rPr>
              <a:t>基于特征值分解协方差矩阵实现</a:t>
            </a:r>
            <a:r>
              <a:rPr lang="en-US" altLang="zh-CN" b="1" dirty="0">
                <a:solidFill>
                  <a:srgbClr val="0070C0"/>
                </a:solidFill>
              </a:rPr>
              <a:t>PCA</a:t>
            </a:r>
            <a:r>
              <a:rPr lang="zh-CN" altLang="en-US" b="1" dirty="0">
                <a:solidFill>
                  <a:srgbClr val="0070C0"/>
                </a:solidFill>
              </a:rPr>
              <a:t>算法</a:t>
            </a:r>
          </a:p>
          <a:p>
            <a:pPr>
              <a:lnSpc>
                <a:spcPct val="150000"/>
              </a:lnSpc>
            </a:pPr>
            <a:r>
              <a:rPr lang="en-US" altLang="zh-CN" dirty="0"/>
              <a:t>(2) </a:t>
            </a:r>
            <a:r>
              <a:rPr lang="zh-CN" altLang="en-US" dirty="0"/>
              <a:t>基于奇异值分解 </a:t>
            </a:r>
            <a:r>
              <a:rPr lang="en-US" altLang="zh-CN" dirty="0"/>
              <a:t>(Singular Value Decomposition</a:t>
            </a:r>
            <a:r>
              <a:rPr lang="zh-CN" altLang="en-US" dirty="0"/>
              <a:t>，</a:t>
            </a:r>
            <a:r>
              <a:rPr lang="en-US" altLang="zh-CN" dirty="0"/>
              <a:t>SVD) </a:t>
            </a:r>
            <a:r>
              <a:rPr lang="zh-CN" altLang="en-US" dirty="0"/>
              <a:t>分解协方差矩阵实现</a:t>
            </a:r>
            <a:r>
              <a:rPr lang="en-US" altLang="zh-CN" dirty="0"/>
              <a:t>PCA</a:t>
            </a:r>
            <a:r>
              <a:rPr lang="zh-CN" altLang="en-US" dirty="0"/>
              <a:t>算法（课后了解）</a:t>
            </a:r>
          </a:p>
        </p:txBody>
      </p:sp>
    </p:spTree>
    <p:extLst>
      <p:ext uri="{BB962C8B-B14F-4D97-AF65-F5344CB8AC3E}">
        <p14:creationId xmlns:p14="http://schemas.microsoft.com/office/powerpoint/2010/main" val="371941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F10F2B-3710-12C4-D01E-2EB9D3D84AD6}"/>
                  </a:ext>
                </a:extLst>
              </p:cNvPr>
              <p:cNvSpPr txBox="1"/>
              <p:nvPr/>
            </p:nvSpPr>
            <p:spPr>
              <a:xfrm>
                <a:off x="722593" y="1491790"/>
                <a:ext cx="10275892" cy="5036122"/>
              </a:xfrm>
              <a:prstGeom prst="rect">
                <a:avLst/>
              </a:prstGeom>
              <a:noFill/>
            </p:spPr>
            <p:txBody>
              <a:bodyPr wrap="square">
                <a:spAutoFit/>
              </a:bodyPr>
              <a:lstStyle/>
              <a:p>
                <a:pPr>
                  <a:lnSpc>
                    <a:spcPct val="150000"/>
                  </a:lnSpc>
                  <a:spcBef>
                    <a:spcPts val="900"/>
                  </a:spcBef>
                  <a:spcAft>
                    <a:spcPts val="900"/>
                  </a:spcAft>
                </a:pPr>
                <a:r>
                  <a:rPr lang="zh-CN" altLang="en-US" b="1" dirty="0">
                    <a:latin typeface="+mj-ea"/>
                    <a:ea typeface="+mj-ea"/>
                    <a:cs typeface="Times New Roman" panose="02020603050405020304" pitchFamily="18" charset="0"/>
                  </a:rPr>
                  <a:t>基于特征值分解协方差矩阵实现</a:t>
                </a:r>
                <a:r>
                  <a:rPr lang="en-US" altLang="zh-CN" b="1" dirty="0">
                    <a:latin typeface="+mj-ea"/>
                    <a:ea typeface="+mj-ea"/>
                    <a:cs typeface="Times New Roman" panose="02020603050405020304" pitchFamily="18" charset="0"/>
                  </a:rPr>
                  <a:t>PCA</a:t>
                </a:r>
                <a:r>
                  <a:rPr lang="zh-CN" altLang="en-US" b="1" dirty="0">
                    <a:latin typeface="+mj-ea"/>
                    <a:ea typeface="+mj-ea"/>
                    <a:cs typeface="Times New Roman" panose="02020603050405020304" pitchFamily="18" charset="0"/>
                  </a:rPr>
                  <a:t>算法</a:t>
                </a:r>
                <a:endParaRPr lang="en-US" altLang="zh-CN" b="1" dirty="0">
                  <a:latin typeface="+mj-ea"/>
                  <a:ea typeface="+mj-ea"/>
                  <a:cs typeface="Times New Roman" panose="02020603050405020304" pitchFamily="18" charset="0"/>
                </a:endParaRPr>
              </a:p>
              <a:p>
                <a:pPr>
                  <a:lnSpc>
                    <a:spcPct val="150000"/>
                  </a:lnSpc>
                  <a:spcBef>
                    <a:spcPts val="900"/>
                  </a:spcBef>
                  <a:spcAft>
                    <a:spcPts val="900"/>
                  </a:spcAft>
                </a:pPr>
                <a:r>
                  <a:rPr lang="zh-CN" altLang="en-US" b="1" dirty="0">
                    <a:latin typeface="+mj-ea"/>
                    <a:ea typeface="+mj-ea"/>
                    <a:cs typeface="Times New Roman" panose="02020603050405020304" pitchFamily="18" charset="0"/>
                  </a:rPr>
                  <a:t>背景知识</a:t>
                </a:r>
                <a:endParaRPr lang="en-US" altLang="zh-CN" b="1" dirty="0">
                  <a:latin typeface="+mj-ea"/>
                  <a:ea typeface="+mj-ea"/>
                  <a:cs typeface="Times New Roman" panose="02020603050405020304" pitchFamily="18" charset="0"/>
                </a:endParaRPr>
              </a:p>
              <a:p>
                <a:pPr>
                  <a:lnSpc>
                    <a:spcPct val="150000"/>
                  </a:lnSpc>
                  <a:spcBef>
                    <a:spcPts val="900"/>
                  </a:spcBef>
                  <a:spcAft>
                    <a:spcPts val="900"/>
                  </a:spcAft>
                </a:pPr>
                <a:r>
                  <a:rPr lang="en-US" altLang="zh-CN" dirty="0">
                    <a:latin typeface="+mj-ea"/>
                    <a:ea typeface="+mj-ea"/>
                    <a:cs typeface="Times New Roman" panose="02020603050405020304" pitchFamily="18" charset="0"/>
                  </a:rPr>
                  <a:t>1) </a:t>
                </a:r>
                <a:r>
                  <a:rPr lang="zh-CN" altLang="en-US" dirty="0">
                    <a:latin typeface="+mj-ea"/>
                    <a:ea typeface="+mj-ea"/>
                    <a:cs typeface="Times New Roman" panose="02020603050405020304" pitchFamily="18" charset="0"/>
                  </a:rPr>
                  <a:t>特征值与特征向量</a:t>
                </a:r>
              </a:p>
              <a:p>
                <a:pPr>
                  <a:lnSpc>
                    <a:spcPct val="150000"/>
                  </a:lnSpc>
                  <a:spcBef>
                    <a:spcPts val="900"/>
                  </a:spcBef>
                  <a:spcAft>
                    <a:spcPts val="900"/>
                  </a:spcAft>
                </a:pPr>
                <a:r>
                  <a:rPr lang="zh-CN" altLang="en-US" dirty="0">
                    <a:latin typeface="+mj-ea"/>
                    <a:ea typeface="+mj-ea"/>
                    <a:cs typeface="Times New Roman" panose="02020603050405020304" pitchFamily="18" charset="0"/>
                  </a:rPr>
                  <a:t>如果一个向量</a:t>
                </a:r>
                <a14:m>
                  <m:oMath xmlns:m="http://schemas.openxmlformats.org/officeDocument/2006/math">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𝑣</m:t>
                    </m:r>
                  </m:oMath>
                </a14:m>
                <a:r>
                  <a:rPr lang="zh-CN" altLang="en-US" dirty="0">
                    <a:latin typeface="+mj-ea"/>
                    <a:ea typeface="+mj-ea"/>
                    <a:cs typeface="Times New Roman" panose="02020603050405020304" pitchFamily="18" charset="0"/>
                  </a:rPr>
                  <a:t>是矩阵</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latin typeface="+mj-ea"/>
                    <a:ea typeface="+mj-ea"/>
                    <a:cs typeface="Times New Roman" panose="02020603050405020304" pitchFamily="18" charset="0"/>
                  </a:rPr>
                  <a:t>的特征向量，将一定可以表示成下面的形式：</a:t>
                </a:r>
                <a:endParaRPr lang="en-US" altLang="zh-CN" dirty="0">
                  <a:latin typeface="+mj-ea"/>
                  <a:ea typeface="+mj-ea"/>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𝐴𝑣</m:t>
                      </m:r>
                      <m:r>
                        <a:rPr lang="en-US" altLang="zh-CN" sz="2800" b="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800" b="0" i="1" smtClean="0">
                          <a:effectLst/>
                          <a:latin typeface="Cambria Math" panose="02040503050406030204" pitchFamily="18" charset="0"/>
                          <a:ea typeface="宋体" panose="02010600030101010101" pitchFamily="2" charset="-122"/>
                          <a:cs typeface="Times New Roman" panose="02020603050405020304" pitchFamily="18" charset="0"/>
                        </a:rPr>
                        <m:t>𝑣</m:t>
                      </m:r>
                    </m:oMath>
                  </m:oMathPara>
                </a14:m>
                <a:endParaRPr lang="zh-CN" altLang="zh-CN" sz="28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dirty="0">
                    <a:latin typeface="+mj-ea"/>
                    <a:ea typeface="+mj-ea"/>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en-US" dirty="0">
                    <a:latin typeface="+mj-ea"/>
                    <a:ea typeface="+mj-ea"/>
                    <a:cs typeface="Times New Roman" panose="02020603050405020304" pitchFamily="18" charset="0"/>
                  </a:rPr>
                  <a:t>是特征向量</a:t>
                </a:r>
                <a14:m>
                  <m:oMath xmlns:m="http://schemas.openxmlformats.org/officeDocument/2006/math">
                    <m:r>
                      <a:rPr lang="en-US" altLang="zh-CN" b="0" i="1" smtClean="0">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latin typeface="+mj-ea"/>
                    <a:ea typeface="+mj-ea"/>
                    <a:cs typeface="Times New Roman" panose="02020603050405020304" pitchFamily="18" charset="0"/>
                  </a:rPr>
                  <a:t>对应的特征值，一个矩阵的一组特征向量是一组正交向量。</a:t>
                </a:r>
              </a:p>
            </p:txBody>
          </p:sp>
        </mc:Choice>
        <mc:Fallback xmlns="">
          <p:sp>
            <p:nvSpPr>
              <p:cNvPr id="4" name="文本框 3">
                <a:extLst>
                  <a:ext uri="{FF2B5EF4-FFF2-40B4-BE49-F238E27FC236}">
                    <a16:creationId xmlns:a16="http://schemas.microsoft.com/office/drawing/2014/main" id="{6DF10F2B-3710-12C4-D01E-2EB9D3D84AD6}"/>
                  </a:ext>
                </a:extLst>
              </p:cNvPr>
              <p:cNvSpPr txBox="1">
                <a:spLocks noRot="1" noChangeAspect="1" noMove="1" noResize="1" noEditPoints="1" noAdjustHandles="1" noChangeArrowheads="1" noChangeShapeType="1" noTextEdit="1"/>
              </p:cNvSpPr>
              <p:nvPr/>
            </p:nvSpPr>
            <p:spPr>
              <a:xfrm>
                <a:off x="722593" y="1491790"/>
                <a:ext cx="10275892" cy="5036122"/>
              </a:xfrm>
              <a:prstGeom prst="rect">
                <a:avLst/>
              </a:prstGeom>
              <a:blipFill>
                <a:blip r:embed="rId3"/>
                <a:stretch>
                  <a:fillRect l="-950" b="-18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7990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0B45EAE-F268-0174-9D4B-CD919280BB48}"/>
                  </a:ext>
                </a:extLst>
              </p:cNvPr>
              <p:cNvSpPr txBox="1"/>
              <p:nvPr/>
            </p:nvSpPr>
            <p:spPr>
              <a:xfrm>
                <a:off x="722593" y="1656679"/>
                <a:ext cx="10491650" cy="4712187"/>
              </a:xfrm>
              <a:prstGeom prst="rect">
                <a:avLst/>
              </a:prstGeom>
              <a:noFill/>
            </p:spPr>
            <p:txBody>
              <a:bodyPr wrap="square">
                <a:spAutoFit/>
              </a:bodyPr>
              <a:lstStyle/>
              <a:p>
                <a:pPr>
                  <a:lnSpc>
                    <a:spcPct val="150000"/>
                  </a:lnSpc>
                  <a:spcBef>
                    <a:spcPts val="900"/>
                  </a:spcBef>
                  <a:spcAft>
                    <a:spcPts val="900"/>
                  </a:spcAft>
                </a:pPr>
                <a:r>
                  <a:rPr lang="en-US" altLang="zh-CN" dirty="0">
                    <a:latin typeface="+mj-ea"/>
                    <a:ea typeface="+mj-ea"/>
                    <a:cs typeface="Times New Roman" panose="02020603050405020304" pitchFamily="18" charset="0"/>
                  </a:rPr>
                  <a:t>2) </a:t>
                </a:r>
                <a:r>
                  <a:rPr lang="zh-CN" altLang="en-US" dirty="0">
                    <a:latin typeface="+mj-ea"/>
                    <a:ea typeface="+mj-ea"/>
                    <a:cs typeface="Times New Roman" panose="02020603050405020304" pitchFamily="18" charset="0"/>
                  </a:rPr>
                  <a:t>特征值分解矩阵</a:t>
                </a:r>
              </a:p>
              <a:p>
                <a:pPr>
                  <a:lnSpc>
                    <a:spcPct val="150000"/>
                  </a:lnSpc>
                  <a:spcBef>
                    <a:spcPts val="900"/>
                  </a:spcBef>
                  <a:spcAft>
                    <a:spcPts val="900"/>
                  </a:spcAft>
                </a:pPr>
                <a:r>
                  <a:rPr lang="zh-CN" altLang="en-US" dirty="0">
                    <a:latin typeface="+mj-ea"/>
                    <a:ea typeface="+mj-ea"/>
                    <a:cs typeface="Times New Roman" panose="02020603050405020304" pitchFamily="18" charset="0"/>
                  </a:rPr>
                  <a:t>对于矩阵</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dirty="0">
                    <a:latin typeface="+mj-ea"/>
                    <a:ea typeface="+mj-ea"/>
                    <a:cs typeface="Times New Roman" panose="02020603050405020304" pitchFamily="18" charset="0"/>
                  </a:rPr>
                  <a:t>，有一组特征向量</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𝑣</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dirty="0">
                    <a:latin typeface="+mj-ea"/>
                    <a:ea typeface="+mj-ea"/>
                    <a:cs typeface="Times New Roman" panose="02020603050405020304" pitchFamily="18" charset="0"/>
                  </a:rPr>
                  <a:t>，将这组向量进行正交化单位化，就能得到一组正交单位向量。特征值分解，就是将矩阵</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latin typeface="+mj-ea"/>
                    <a:ea typeface="+mj-ea"/>
                    <a:cs typeface="Times New Roman" panose="02020603050405020304" pitchFamily="18" charset="0"/>
                  </a:rPr>
                  <a:t>分解为如下式：</a:t>
                </a:r>
                <a:endParaRPr lang="en-US" altLang="zh-CN" dirty="0">
                  <a:latin typeface="+mj-ea"/>
                  <a:ea typeface="+mj-ea"/>
                  <a:cs typeface="Times New Roman" panose="02020603050405020304" pitchFamily="18" charset="0"/>
                </a:endParaRPr>
              </a:p>
              <a:p>
                <a:pPr>
                  <a:lnSpc>
                    <a:spcPct val="150000"/>
                  </a:lnSpc>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𝛴</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sup>
                      </m:sSup>
                    </m:oMath>
                  </m:oMathPara>
                </a14:m>
                <a:endParaRPr lang="zh-CN" altLang="zh-CN"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spcBef>
                    <a:spcPts val="900"/>
                  </a:spcBef>
                  <a:spcAft>
                    <a:spcPts val="900"/>
                  </a:spcAft>
                </a:pPr>
                <a:r>
                  <a:rPr lang="zh-CN" altLang="en-US" dirty="0">
                    <a:latin typeface="+mj-ea"/>
                    <a:ea typeface="+mj-ea"/>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en-US" dirty="0">
                    <a:latin typeface="+mj-ea"/>
                    <a:ea typeface="+mj-ea"/>
                    <a:cs typeface="Times New Roman" panose="02020603050405020304" pitchFamily="18" charset="0"/>
                  </a:rPr>
                  <a:t>是矩阵</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en-US" dirty="0">
                    <a:latin typeface="+mj-ea"/>
                    <a:ea typeface="+mj-ea"/>
                    <a:cs typeface="Times New Roman" panose="02020603050405020304" pitchFamily="18" charset="0"/>
                  </a:rPr>
                  <a:t>的特征向量组成的矩阵，</a:t>
                </a:r>
                <a:r>
                  <a:rPr lang="en-US" altLang="zh-CN" dirty="0">
                    <a:effectLst/>
                    <a:ea typeface="+mj-ea"/>
                    <a:cs typeface="Times New Roman" panose="02020603050405020304" pitchFamily="18" charset="0"/>
                  </a:rPr>
                  <a:t> </a:t>
                </a:r>
                <a14:m>
                  <m:oMath xmlns:m="http://schemas.openxmlformats.org/officeDocument/2006/math">
                    <m:r>
                      <a:rPr lang="en-US" altLang="zh-CN" b="0" i="1" smtClean="0">
                        <a:effectLst/>
                        <a:latin typeface="Cambria Math" panose="02040503050406030204" pitchFamily="18" charset="0"/>
                        <a:ea typeface="+mj-ea"/>
                        <a:cs typeface="Times New Roman" panose="02020603050405020304" pitchFamily="18" charset="0"/>
                      </a:rPr>
                      <m:t>𝛴</m:t>
                    </m:r>
                  </m:oMath>
                </a14:m>
                <a:r>
                  <a:rPr lang="zh-CN" altLang="en-US" dirty="0">
                    <a:latin typeface="+mj-ea"/>
                    <a:ea typeface="+mj-ea"/>
                    <a:cs typeface="Times New Roman" panose="02020603050405020304" pitchFamily="18" charset="0"/>
                  </a:rPr>
                  <a:t>则是一个对角阵，对角线上的元素就是特征值。</a:t>
                </a:r>
                <a:endParaRPr lang="en-US" altLang="zh-CN" dirty="0">
                  <a:latin typeface="+mj-ea"/>
                  <a:ea typeface="+mj-ea"/>
                  <a:cs typeface="Times New Roman" panose="02020603050405020304" pitchFamily="18" charset="0"/>
                </a:endParaRPr>
              </a:p>
              <a:p>
                <a:pPr>
                  <a:lnSpc>
                    <a:spcPct val="150000"/>
                  </a:lnSpc>
                  <a:spcBef>
                    <a:spcPts val="900"/>
                  </a:spcBef>
                  <a:spcAft>
                    <a:spcPts val="900"/>
                  </a:spcAft>
                </a:pPr>
                <a:r>
                  <a:rPr lang="zh-CN" altLang="en-US" dirty="0">
                    <a:solidFill>
                      <a:srgbClr val="FF0000"/>
                    </a:solidFill>
                    <a:latin typeface="+mj-ea"/>
                    <a:ea typeface="+mj-ea"/>
                    <a:cs typeface="Times New Roman" panose="02020603050405020304" pitchFamily="18" charset="0"/>
                  </a:rPr>
                  <a:t>备注：对于正交矩阵</a:t>
                </a:r>
                <a14:m>
                  <m:oMath xmlns:m="http://schemas.openxmlformats.org/officeDocument/2006/math">
                    <m:r>
                      <a:rPr lang="en-US" altLang="zh-CN"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en-US" dirty="0">
                    <a:solidFill>
                      <a:srgbClr val="FF0000"/>
                    </a:solidFill>
                    <a:latin typeface="+mj-ea"/>
                    <a:ea typeface="+mj-ea"/>
                  </a:rPr>
                  <a:t>，有</a:t>
                </a:r>
                <a14:m>
                  <m:oMath xmlns:m="http://schemas.openxmlformats.org/officeDocument/2006/math">
                    <m:sSup>
                      <m:sSup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i="1">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p>
                    </m:sSup>
                  </m:oMath>
                </a14:m>
                <a:r>
                  <a:rPr lang="en-US" altLang="zh-CN" dirty="0">
                    <a:solidFill>
                      <a:srgbClr val="FF0000"/>
                    </a:solidFill>
                    <a:latin typeface="+mj-ea"/>
                    <a:ea typeface="+mj-ea"/>
                  </a:rPr>
                  <a:t>=</a:t>
                </a:r>
                <a:r>
                  <a:rPr lang="zh-CN" altLang="zh-CN"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b="0"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altLang="en-US" dirty="0">
                  <a:solidFill>
                    <a:srgbClr val="FF0000"/>
                  </a:solidFill>
                  <a:latin typeface="+mj-ea"/>
                  <a:ea typeface="+mj-ea"/>
                </a:endParaRPr>
              </a:p>
            </p:txBody>
          </p:sp>
        </mc:Choice>
        <mc:Fallback xmlns="">
          <p:sp>
            <p:nvSpPr>
              <p:cNvPr id="6" name="文本框 5">
                <a:extLst>
                  <a:ext uri="{FF2B5EF4-FFF2-40B4-BE49-F238E27FC236}">
                    <a16:creationId xmlns:a16="http://schemas.microsoft.com/office/drawing/2014/main" id="{10B45EAE-F268-0174-9D4B-CD919280BB48}"/>
                  </a:ext>
                </a:extLst>
              </p:cNvPr>
              <p:cNvSpPr txBox="1">
                <a:spLocks noRot="1" noChangeAspect="1" noMove="1" noResize="1" noEditPoints="1" noAdjustHandles="1" noChangeArrowheads="1" noChangeShapeType="1" noTextEdit="1"/>
              </p:cNvSpPr>
              <p:nvPr/>
            </p:nvSpPr>
            <p:spPr>
              <a:xfrm>
                <a:off x="722593" y="1656679"/>
                <a:ext cx="10491650" cy="4712187"/>
              </a:xfrm>
              <a:prstGeom prst="rect">
                <a:avLst/>
              </a:prstGeom>
              <a:blipFill>
                <a:blip r:embed="rId3"/>
                <a:stretch>
                  <a:fillRect l="-930" r="-349" b="-20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0073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16" name="文本框 15">
            <a:extLst>
              <a:ext uri="{FF2B5EF4-FFF2-40B4-BE49-F238E27FC236}">
                <a16:creationId xmlns:a16="http://schemas.microsoft.com/office/drawing/2014/main" id="{C035B087-2294-EC7D-CE73-49093056671E}"/>
              </a:ext>
            </a:extLst>
          </p:cNvPr>
          <p:cNvSpPr txBox="1"/>
          <p:nvPr/>
        </p:nvSpPr>
        <p:spPr>
          <a:xfrm>
            <a:off x="293688" y="1288040"/>
            <a:ext cx="3846683" cy="523220"/>
          </a:xfrm>
          <a:prstGeom prst="rect">
            <a:avLst/>
          </a:prstGeom>
          <a:noFill/>
        </p:spPr>
        <p:txBody>
          <a:bodyPr wrap="square" rtlCol="0">
            <a:spAutoFit/>
          </a:bodyPr>
          <a:lstStyle/>
          <a:p>
            <a:r>
              <a:rPr lang="zh-CN" altLang="en-US" sz="2800" b="1" dirty="0"/>
              <a:t>主成分分析具体步骤</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CD2996-B461-F485-25C2-3D2A8C322F5F}"/>
                  </a:ext>
                </a:extLst>
              </p:cNvPr>
              <p:cNvSpPr txBox="1"/>
              <p:nvPr/>
            </p:nvSpPr>
            <p:spPr>
              <a:xfrm>
                <a:off x="293688" y="2457161"/>
                <a:ext cx="11680140" cy="1689052"/>
              </a:xfrm>
              <a:prstGeom prst="rect">
                <a:avLst/>
              </a:prstGeom>
              <a:noFill/>
            </p:spPr>
            <p:txBody>
              <a:bodyPr wrap="square">
                <a:spAutoFit/>
              </a:bodyPr>
              <a:lstStyle/>
              <a:p>
                <a:pPr>
                  <a:lnSpc>
                    <a:spcPct val="150000"/>
                  </a:lnSpc>
                </a:pPr>
                <a:r>
                  <a:rPr lang="zh-CN" altLang="en-US" dirty="0">
                    <a:effectLst/>
                    <a:latin typeface="+mj-ea"/>
                    <a:ea typeface="+mj-ea"/>
                    <a:cs typeface="Euclid" panose="02020503060505020303" pitchFamily="18" charset="0"/>
                  </a:rPr>
                  <a:t>（</a:t>
                </a:r>
                <a:r>
                  <a:rPr lang="en-US" altLang="zh-CN" dirty="0">
                    <a:effectLst/>
                    <a:latin typeface="+mj-ea"/>
                    <a:ea typeface="+mj-ea"/>
                    <a:cs typeface="Euclid" panose="02020503060505020303" pitchFamily="18" charset="0"/>
                  </a:rPr>
                  <a:t>1</a:t>
                </a:r>
                <a:r>
                  <a:rPr lang="zh-CN" altLang="en-US" dirty="0">
                    <a:effectLst/>
                    <a:latin typeface="+mj-ea"/>
                    <a:ea typeface="+mj-ea"/>
                    <a:cs typeface="Euclid" panose="02020503060505020303" pitchFamily="18" charset="0"/>
                  </a:rPr>
                  <a:t>）对观测数据进行规范化处理，得到规范化数据矩阵，仍以</a:t>
                </a:r>
                <a14:m>
                  <m:oMath xmlns:m="http://schemas.openxmlformats.org/officeDocument/2006/math">
                    <m:r>
                      <a:rPr lang="en-US" altLang="zh-CN" b="0" i="1" smtClean="0">
                        <a:effectLst/>
                        <a:latin typeface="Cambria Math" panose="02040503050406030204" pitchFamily="18" charset="0"/>
                        <a:ea typeface="+mj-ea"/>
                        <a:cs typeface="Euclid" panose="02020503060505020303" pitchFamily="18" charset="0"/>
                      </a:rPr>
                      <m:t>𝑋</m:t>
                    </m:r>
                  </m:oMath>
                </a14:m>
                <a:r>
                  <a:rPr lang="zh-CN" altLang="en-US" dirty="0">
                    <a:effectLst/>
                    <a:latin typeface="+mj-ea"/>
                    <a:ea typeface="+mj-ea"/>
                    <a:cs typeface="Euclid" panose="02020503060505020303" pitchFamily="18" charset="0"/>
                  </a:rPr>
                  <a:t>表示</a:t>
                </a:r>
                <a:r>
                  <a:rPr lang="zh-CN" altLang="zh-CN" dirty="0">
                    <a:effectLst/>
                    <a:latin typeface="+mj-ea"/>
                    <a:ea typeface="+mj-ea"/>
                    <a:cs typeface="Euclid" panose="02020503060505020303" pitchFamily="18" charset="0"/>
                  </a:rPr>
                  <a:t>。</a:t>
                </a:r>
                <a:endParaRPr lang="en-US" altLang="zh-CN" dirty="0">
                  <a:effectLst/>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变换过程如下</a:t>
                </a:r>
                <a14:m>
                  <m:oMath xmlns:m="http://schemas.openxmlformats.org/officeDocument/2006/math">
                    <m:r>
                      <a:rPr lang="zh-CN" altLang="en-US" i="1" dirty="0">
                        <a:effectLst/>
                        <a:latin typeface="Cambria Math" panose="02040503050406030204" pitchFamily="18" charset="0"/>
                        <a:ea typeface="+mj-ea"/>
                        <a:cs typeface="Euclid" panose="02020503060505020303" pitchFamily="18" charset="0"/>
                      </a:rPr>
                      <m:t>：</m:t>
                    </m:r>
                  </m:oMath>
                </a14:m>
                <a:endParaRPr lang="en-US" altLang="zh-CN" i="1" dirty="0">
                  <a:effectLst/>
                  <a:latin typeface="Cambria Math" panose="02040503050406030204" pitchFamily="18" charset="0"/>
                  <a:ea typeface="+mj-ea"/>
                  <a:cs typeface="Euclid" panose="02020503060505020303" pitchFamily="18" charset="0"/>
                </a:endParaRPr>
              </a:p>
              <a:p>
                <a:pPr>
                  <a:lnSpc>
                    <a:spcPct val="150000"/>
                  </a:lnSpc>
                </a:pPr>
                <a:endParaRPr lang="zh-CN" altLang="zh-CN" dirty="0">
                  <a:effectLst/>
                  <a:latin typeface="+mj-ea"/>
                  <a:ea typeface="+mj-ea"/>
                  <a:cs typeface="Euclid" panose="02020503060505020303" pitchFamily="18" charset="0"/>
                </a:endParaRPr>
              </a:p>
            </p:txBody>
          </p:sp>
        </mc:Choice>
        <mc:Fallback xmlns="">
          <p:sp>
            <p:nvSpPr>
              <p:cNvPr id="3" name="文本框 2">
                <a:extLst>
                  <a:ext uri="{FF2B5EF4-FFF2-40B4-BE49-F238E27FC236}">
                    <a16:creationId xmlns:a16="http://schemas.microsoft.com/office/drawing/2014/main" id="{64CD2996-B461-F485-25C2-3D2A8C322F5F}"/>
                  </a:ext>
                </a:extLst>
              </p:cNvPr>
              <p:cNvSpPr txBox="1">
                <a:spLocks noRot="1" noChangeAspect="1" noMove="1" noResize="1" noEditPoints="1" noAdjustHandles="1" noChangeArrowheads="1" noChangeShapeType="1" noTextEdit="1"/>
              </p:cNvSpPr>
              <p:nvPr/>
            </p:nvSpPr>
            <p:spPr>
              <a:xfrm>
                <a:off x="293688" y="2457161"/>
                <a:ext cx="11680140" cy="1689052"/>
              </a:xfrm>
              <a:prstGeom prst="rect">
                <a:avLst/>
              </a:prstGeom>
              <a:blipFill>
                <a:blip r:embed="rId3"/>
                <a:stretch>
                  <a:fillRect l="-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C07872D-0000-9F1E-29FD-7A6FAC59B3BC}"/>
                  </a:ext>
                </a:extLst>
              </p:cNvPr>
              <p:cNvSpPr txBox="1"/>
              <p:nvPr/>
            </p:nvSpPr>
            <p:spPr>
              <a:xfrm>
                <a:off x="3753031" y="3368308"/>
                <a:ext cx="5381794" cy="615553"/>
              </a:xfrm>
              <a:prstGeom prst="rect">
                <a:avLst/>
              </a:prstGeom>
              <a:noFill/>
            </p:spPr>
            <p:txBody>
              <a:bodyPr wrap="none" lIns="0" tIns="0" rIns="0" bIns="0"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𝑖𝑗</m:t>
                            </m:r>
                          </m:sub>
                        </m:sSub>
                        <m:r>
                          <a:rPr lang="en-US" altLang="zh-CN" i="1">
                            <a:latin typeface="Cambria Math" panose="02040503050406030204" pitchFamily="18" charset="0"/>
                            <a:cs typeface="Euclid" panose="02020503060505020303" pitchFamily="18" charset="0"/>
                          </a:rPr>
                          <m:t>−</m:t>
                        </m:r>
                        <m:acc>
                          <m:accPr>
                            <m:chr m:val="̅"/>
                            <m:ctrlPr>
                              <a:rPr lang="en-US" altLang="zh-CN" i="1">
                                <a:latin typeface="Cambria Math" panose="02040503050406030204" pitchFamily="18" charset="0"/>
                              </a:rPr>
                            </m:ctrlPr>
                          </m:accPr>
                          <m:e>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m:t>
                                </m:r>
                              </m:sub>
                            </m:sSub>
                          </m:e>
                        </m:acc>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𝑖𝑖</m:t>
                                </m:r>
                              </m:sub>
                            </m:sSub>
                          </m:e>
                        </m:rad>
                      </m:den>
                    </m:f>
                  </m:oMath>
                </a14:m>
                <a:r>
                  <a:rPr lang="en-US" altLang="zh-CN" dirty="0"/>
                  <a:t>,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𝑚</m:t>
                    </m:r>
                  </m:oMath>
                </a14:m>
                <a:r>
                  <a:rPr lang="zh-CN" altLang="en-US" dirty="0"/>
                  <a:t>，</a:t>
                </a:r>
                <a14:m>
                  <m:oMath xmlns:m="http://schemas.openxmlformats.org/officeDocument/2006/math">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=1,2,…,</m:t>
                    </m:r>
                    <m:r>
                      <a:rPr lang="en-US" altLang="zh-CN" b="0" i="1" dirty="0" smtClean="0">
                        <a:latin typeface="Cambria Math" panose="02040503050406030204" pitchFamily="18" charset="0"/>
                      </a:rPr>
                      <m:t>𝑛</m:t>
                    </m:r>
                  </m:oMath>
                </a14:m>
                <a:endParaRPr lang="zh-CN" altLang="en-US" dirty="0"/>
              </a:p>
            </p:txBody>
          </p:sp>
        </mc:Choice>
        <mc:Fallback xmlns="">
          <p:sp>
            <p:nvSpPr>
              <p:cNvPr id="4" name="文本框 3">
                <a:extLst>
                  <a:ext uri="{FF2B5EF4-FFF2-40B4-BE49-F238E27FC236}">
                    <a16:creationId xmlns:a16="http://schemas.microsoft.com/office/drawing/2014/main" id="{9C07872D-0000-9F1E-29FD-7A6FAC59B3BC}"/>
                  </a:ext>
                </a:extLst>
              </p:cNvPr>
              <p:cNvSpPr txBox="1">
                <a:spLocks noRot="1" noChangeAspect="1" noMove="1" noResize="1" noEditPoints="1" noAdjustHandles="1" noChangeArrowheads="1" noChangeShapeType="1" noTextEdit="1"/>
              </p:cNvSpPr>
              <p:nvPr/>
            </p:nvSpPr>
            <p:spPr>
              <a:xfrm>
                <a:off x="3753031" y="3368308"/>
                <a:ext cx="5381794" cy="615553"/>
              </a:xfrm>
              <a:prstGeom prst="rect">
                <a:avLst/>
              </a:prstGeom>
              <a:blipFill>
                <a:blip r:embed="rId4"/>
                <a:stretch>
                  <a:fillRect b="-5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CD42489-7A8A-2623-D89E-1A4F85D90833}"/>
                  </a:ext>
                </a:extLst>
              </p:cNvPr>
              <p:cNvSpPr txBox="1"/>
              <p:nvPr/>
            </p:nvSpPr>
            <p:spPr>
              <a:xfrm>
                <a:off x="293688" y="1806352"/>
                <a:ext cx="11523662" cy="581057"/>
              </a:xfrm>
              <a:prstGeom prst="rect">
                <a:avLst/>
              </a:prstGeom>
              <a:noFill/>
            </p:spPr>
            <p:txBody>
              <a:bodyPr wrap="square">
                <a:spAutoFit/>
              </a:bodyPr>
              <a:lstStyle/>
              <a:p>
                <a:pPr>
                  <a:lnSpc>
                    <a:spcPct val="150000"/>
                  </a:lnSpc>
                </a:pPr>
                <a:r>
                  <a:rPr lang="zh-CN" altLang="en-US" dirty="0">
                    <a:latin typeface="+mj-ea"/>
                    <a:ea typeface="+mj-ea"/>
                  </a:rPr>
                  <a:t>设有</a:t>
                </a:r>
                <a14:m>
                  <m:oMath xmlns:m="http://schemas.openxmlformats.org/officeDocument/2006/math">
                    <m:r>
                      <a:rPr lang="en-US" altLang="zh-CN" i="1" smtClean="0">
                        <a:effectLst/>
                        <a:latin typeface="Cambria Math" panose="02040503050406030204" pitchFamily="18" charset="0"/>
                        <a:ea typeface="+mj-ea"/>
                        <a:cs typeface="Euclid" panose="02020503060505020303" pitchFamily="18" charset="0"/>
                      </a:rPr>
                      <m:t>𝑚</m:t>
                    </m:r>
                  </m:oMath>
                </a14:m>
                <a:r>
                  <a:rPr lang="zh-CN" altLang="en-US" dirty="0">
                    <a:latin typeface="+mj-ea"/>
                    <a:ea typeface="+mj-ea"/>
                  </a:rPr>
                  <a:t>条</a:t>
                </a:r>
                <a14:m>
                  <m:oMath xmlns:m="http://schemas.openxmlformats.org/officeDocument/2006/math">
                    <m:r>
                      <a:rPr lang="en-US" altLang="zh-CN" i="1">
                        <a:latin typeface="Cambria Math" panose="02040503050406030204" pitchFamily="18" charset="0"/>
                        <a:cs typeface="Euclid" panose="02020503060505020303" pitchFamily="18" charset="0"/>
                      </a:rPr>
                      <m:t>𝑛</m:t>
                    </m:r>
                  </m:oMath>
                </a14:m>
                <a:r>
                  <a:rPr lang="zh-CN" altLang="en-US" dirty="0">
                    <a:latin typeface="+mj-ea"/>
                    <a:ea typeface="+mj-ea"/>
                  </a:rPr>
                  <a:t>维数据，将原始数据按列组成</a:t>
                </a:r>
                <a14:m>
                  <m:oMath xmlns:m="http://schemas.openxmlformats.org/officeDocument/2006/math">
                    <m:r>
                      <a:rPr lang="en-US" altLang="zh-CN" i="1">
                        <a:latin typeface="Cambria Math" panose="02040503050406030204" pitchFamily="18" charset="0"/>
                        <a:cs typeface="Euclid" panose="02020503060505020303" pitchFamily="18" charset="0"/>
                      </a:rPr>
                      <m:t>𝑛</m:t>
                    </m:r>
                  </m:oMath>
                </a14:m>
                <a:r>
                  <a:rPr lang="zh-CN" altLang="en-US" dirty="0">
                    <a:latin typeface="+mj-ea"/>
                    <a:ea typeface="+mj-ea"/>
                  </a:rPr>
                  <a:t>行</a:t>
                </a:r>
                <a14:m>
                  <m:oMath xmlns:m="http://schemas.openxmlformats.org/officeDocument/2006/math">
                    <m:r>
                      <a:rPr lang="en-US" altLang="zh-CN" i="1">
                        <a:latin typeface="Cambria Math" panose="02040503050406030204" pitchFamily="18" charset="0"/>
                        <a:cs typeface="Euclid" panose="02020503060505020303" pitchFamily="18" charset="0"/>
                      </a:rPr>
                      <m:t>𝑚</m:t>
                    </m:r>
                  </m:oMath>
                </a14:m>
                <a:r>
                  <a:rPr lang="zh-CN" altLang="en-US" dirty="0">
                    <a:latin typeface="+mj-ea"/>
                    <a:ea typeface="+mj-ea"/>
                  </a:rPr>
                  <a:t>列矩阵</a:t>
                </a:r>
                <a14:m>
                  <m:oMath xmlns:m="http://schemas.openxmlformats.org/officeDocument/2006/math">
                    <m:r>
                      <a:rPr lang="en-US" altLang="zh-CN" i="1">
                        <a:latin typeface="Cambria Math" panose="02040503050406030204" pitchFamily="18" charset="0"/>
                      </a:rPr>
                      <m:t>𝑋</m:t>
                    </m:r>
                  </m:oMath>
                </a14:m>
                <a:endParaRPr lang="en-US" altLang="zh-CN" dirty="0">
                  <a:effectLst/>
                  <a:latin typeface="+mj-ea"/>
                  <a:ea typeface="+mj-ea"/>
                  <a:cs typeface="Euclid" panose="02020503060505020303" pitchFamily="18" charset="0"/>
                </a:endParaRPr>
              </a:p>
            </p:txBody>
          </p:sp>
        </mc:Choice>
        <mc:Fallback xmlns="">
          <p:sp>
            <p:nvSpPr>
              <p:cNvPr id="9" name="文本框 8">
                <a:extLst>
                  <a:ext uri="{FF2B5EF4-FFF2-40B4-BE49-F238E27FC236}">
                    <a16:creationId xmlns:a16="http://schemas.microsoft.com/office/drawing/2014/main" id="{ACD42489-7A8A-2623-D89E-1A4F85D90833}"/>
                  </a:ext>
                </a:extLst>
              </p:cNvPr>
              <p:cNvSpPr txBox="1">
                <a:spLocks noRot="1" noChangeAspect="1" noMove="1" noResize="1" noEditPoints="1" noAdjustHandles="1" noChangeArrowheads="1" noChangeShapeType="1" noTextEdit="1"/>
              </p:cNvSpPr>
              <p:nvPr/>
            </p:nvSpPr>
            <p:spPr>
              <a:xfrm>
                <a:off x="293688" y="1806352"/>
                <a:ext cx="11523662" cy="581057"/>
              </a:xfrm>
              <a:prstGeom prst="rect">
                <a:avLst/>
              </a:prstGeom>
              <a:blipFill>
                <a:blip r:embed="rId5"/>
                <a:stretch>
                  <a:fillRect l="-793" b="-229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8AB2595-4CCF-47B3-AD2B-B1A56A951A3D}"/>
              </a:ext>
            </a:extLst>
          </p:cNvPr>
          <p:cNvSpPr txBox="1"/>
          <p:nvPr/>
        </p:nvSpPr>
        <p:spPr>
          <a:xfrm>
            <a:off x="293688" y="3798270"/>
            <a:ext cx="11680140" cy="1135054"/>
          </a:xfrm>
          <a:prstGeom prst="rect">
            <a:avLst/>
          </a:prstGeom>
          <a:noFill/>
        </p:spPr>
        <p:txBody>
          <a:bodyPr wrap="square">
            <a:spAutoFit/>
          </a:bodyPr>
          <a:lstStyle/>
          <a:p>
            <a:pPr>
              <a:lnSpc>
                <a:spcPct val="150000"/>
              </a:lnSpc>
            </a:pPr>
            <a:r>
              <a:rPr lang="zh-CN" altLang="en-US" dirty="0">
                <a:latin typeface="+mj-ea"/>
                <a:ea typeface="+mj-ea"/>
                <a:cs typeface="Euclid" panose="02020503060505020303" pitchFamily="18" charset="0"/>
              </a:rPr>
              <a:t>其中</a:t>
            </a:r>
          </a:p>
          <a:p>
            <a:pPr>
              <a:lnSpc>
                <a:spcPct val="150000"/>
              </a:lnSpc>
            </a:pPr>
            <a:endParaRPr lang="zh-CN" altLang="zh-CN" dirty="0">
              <a:effectLst/>
              <a:latin typeface="+mj-ea"/>
              <a:ea typeface="+mj-ea"/>
              <a:cs typeface="Euclid" panose="02020503060505020303"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75E79C8-DFB8-00AF-A83B-FF973B61BD2B}"/>
                  </a:ext>
                </a:extLst>
              </p:cNvPr>
              <p:cNvSpPr txBox="1"/>
              <p:nvPr/>
            </p:nvSpPr>
            <p:spPr>
              <a:xfrm>
                <a:off x="3753031" y="4429912"/>
                <a:ext cx="6094070" cy="615874"/>
              </a:xfrm>
              <a:prstGeom prst="rect">
                <a:avLst/>
              </a:prstGeom>
              <a:noFill/>
            </p:spPr>
            <p:txBody>
              <a:bodyPr wrap="square">
                <a:spAutoFit/>
              </a:bodyPr>
              <a:lstStyle/>
              <a:p>
                <a14:m>
                  <m:oMath xmlns:m="http://schemas.openxmlformats.org/officeDocument/2006/math">
                    <m:acc>
                      <m:accPr>
                        <m:chr m:val="̅"/>
                        <m:ctrlPr>
                          <a:rPr lang="en-US" altLang="zh-CN" i="1" smtClean="0">
                            <a:latin typeface="Cambria Math" panose="02040503050406030204" pitchFamily="18" charset="0"/>
                          </a:rPr>
                        </m:ctrlPr>
                      </m:accPr>
                      <m:e>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m:t>
                            </m:r>
                          </m:sub>
                        </m:sSub>
                      </m:e>
                    </m:acc>
                    <m:r>
                      <a:rPr lang="en-US" altLang="zh-CN" b="0" i="1" smtClean="0">
                        <a:latin typeface="Cambria Math" panose="02040503050406030204" pitchFamily="18" charset="0"/>
                        <a:cs typeface="Euclid" panose="02020503060505020303"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𝑖𝑗</m:t>
                            </m:r>
                          </m:sub>
                        </m:sSub>
                      </m:e>
                    </m:nary>
                  </m:oMath>
                </a14:m>
                <a:r>
                  <a:rPr lang="en-US" altLang="zh-CN" dirty="0"/>
                  <a:t> ,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𝑚</m:t>
                    </m:r>
                  </m:oMath>
                </a14:m>
                <a:endParaRPr lang="zh-CN" altLang="en-US" dirty="0"/>
              </a:p>
            </p:txBody>
          </p:sp>
        </mc:Choice>
        <mc:Fallback xmlns="">
          <p:sp>
            <p:nvSpPr>
              <p:cNvPr id="12" name="文本框 11">
                <a:extLst>
                  <a:ext uri="{FF2B5EF4-FFF2-40B4-BE49-F238E27FC236}">
                    <a16:creationId xmlns:a16="http://schemas.microsoft.com/office/drawing/2014/main" id="{F75E79C8-DFB8-00AF-A83B-FF973B61BD2B}"/>
                  </a:ext>
                </a:extLst>
              </p:cNvPr>
              <p:cNvSpPr txBox="1">
                <a:spLocks noRot="1" noChangeAspect="1" noMove="1" noResize="1" noEditPoints="1" noAdjustHandles="1" noChangeArrowheads="1" noChangeShapeType="1" noTextEdit="1"/>
              </p:cNvSpPr>
              <p:nvPr/>
            </p:nvSpPr>
            <p:spPr>
              <a:xfrm>
                <a:off x="3753031" y="4429912"/>
                <a:ext cx="6094070" cy="615874"/>
              </a:xfrm>
              <a:prstGeom prst="rect">
                <a:avLst/>
              </a:prstGeom>
              <a:blipFill>
                <a:blip r:embed="rId6"/>
                <a:stretch>
                  <a:fillRect b="-89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53F6812-FF47-6F2A-FF3D-AA0155819378}"/>
                  </a:ext>
                </a:extLst>
              </p:cNvPr>
              <p:cNvSpPr txBox="1"/>
              <p:nvPr/>
            </p:nvSpPr>
            <p:spPr>
              <a:xfrm>
                <a:off x="3753031" y="5175014"/>
                <a:ext cx="6094070" cy="639278"/>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𝑖𝑖</m:t>
                        </m:r>
                      </m:sub>
                    </m:sSub>
                    <m:r>
                      <a:rPr lang="en-US" altLang="zh-CN" b="0" i="1" smtClean="0">
                        <a:latin typeface="Cambria Math" panose="02040503050406030204" pitchFamily="18" charset="0"/>
                        <a:cs typeface="Euclid" panose="02020503060505020303"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𝑖𝑗</m:t>
                                </m:r>
                              </m:sub>
                            </m:sSub>
                            <m:r>
                              <a:rPr lang="en-US" altLang="zh-CN" i="1">
                                <a:latin typeface="Cambria Math" panose="02040503050406030204" pitchFamily="18" charset="0"/>
                                <a:cs typeface="Euclid" panose="02020503060505020303" pitchFamily="18" charset="0"/>
                              </a:rPr>
                              <m:t>−</m:t>
                            </m:r>
                            <m:acc>
                              <m:accPr>
                                <m:chr m:val="̅"/>
                                <m:ctrlPr>
                                  <a:rPr lang="en-US" altLang="zh-CN" i="1">
                                    <a:latin typeface="Cambria Math" panose="02040503050406030204" pitchFamily="18" charset="0"/>
                                  </a:rPr>
                                </m:ctrlPr>
                              </m:accPr>
                              <m:e>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m:t>
                                    </m:r>
                                  </m:sub>
                                </m:sSub>
                              </m:e>
                            </m:acc>
                            <m:r>
                              <a:rPr lang="en-US" altLang="zh-CN" i="1">
                                <a:latin typeface="Cambria Math" panose="02040503050406030204" pitchFamily="18" charset="0"/>
                                <a:cs typeface="Euclid" panose="02020503060505020303" pitchFamily="18" charset="0"/>
                              </a:rPr>
                              <m:t>)</m:t>
                            </m:r>
                          </m:e>
                          <m:sup>
                            <m:r>
                              <a:rPr lang="en-US" altLang="zh-CN" b="0" i="1" smtClean="0">
                                <a:latin typeface="Cambria Math" panose="02040503050406030204" pitchFamily="18" charset="0"/>
                              </a:rPr>
                              <m:t>2</m:t>
                            </m:r>
                          </m:sup>
                        </m:sSup>
                      </m:e>
                    </m:nary>
                  </m:oMath>
                </a14:m>
                <a:r>
                  <a:rPr lang="en-US" altLang="zh-CN" dirty="0"/>
                  <a:t> ,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𝑚</m:t>
                    </m:r>
                  </m:oMath>
                </a14:m>
                <a:endParaRPr lang="zh-CN" altLang="en-US" dirty="0"/>
              </a:p>
            </p:txBody>
          </p:sp>
        </mc:Choice>
        <mc:Fallback xmlns="">
          <p:sp>
            <p:nvSpPr>
              <p:cNvPr id="13" name="文本框 12">
                <a:extLst>
                  <a:ext uri="{FF2B5EF4-FFF2-40B4-BE49-F238E27FC236}">
                    <a16:creationId xmlns:a16="http://schemas.microsoft.com/office/drawing/2014/main" id="{953F6812-FF47-6F2A-FF3D-AA0155819378}"/>
                  </a:ext>
                </a:extLst>
              </p:cNvPr>
              <p:cNvSpPr txBox="1">
                <a:spLocks noRot="1" noChangeAspect="1" noMove="1" noResize="1" noEditPoints="1" noAdjustHandles="1" noChangeArrowheads="1" noChangeShapeType="1" noTextEdit="1"/>
              </p:cNvSpPr>
              <p:nvPr/>
            </p:nvSpPr>
            <p:spPr>
              <a:xfrm>
                <a:off x="3753031" y="5175014"/>
                <a:ext cx="6094070" cy="639278"/>
              </a:xfrm>
              <a:prstGeom prst="rect">
                <a:avLst/>
              </a:prstGeom>
              <a:blipFill>
                <a:blip r:embed="rId7"/>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D0B4B5C-F709-FEDB-4071-CDA840996D16}"/>
                  </a:ext>
                </a:extLst>
              </p:cNvPr>
              <p:cNvSpPr txBox="1"/>
              <p:nvPr/>
            </p:nvSpPr>
            <p:spPr>
              <a:xfrm>
                <a:off x="293688" y="5828457"/>
                <a:ext cx="11680140" cy="658001"/>
              </a:xfrm>
              <a:prstGeom prst="rect">
                <a:avLst/>
              </a:prstGeom>
              <a:noFill/>
            </p:spPr>
            <p:txBody>
              <a:bodyPr wrap="square">
                <a:spAutoFit/>
              </a:bodyPr>
              <a:lstStyle/>
              <a:p>
                <a:pPr>
                  <a:lnSpc>
                    <a:spcPct val="150000"/>
                  </a:lnSpc>
                </a:pPr>
                <a:r>
                  <a:rPr lang="zh-CN" altLang="en-US" dirty="0">
                    <a:latin typeface="+mj-ea"/>
                    <a:ea typeface="+mj-ea"/>
                    <a:cs typeface="Euclid" panose="02020503060505020303" pitchFamily="18" charset="0"/>
                  </a:rPr>
                  <a:t>为了方便，以下将规范化变量</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m:t>
                        </m:r>
                      </m:sup>
                    </m:sSubSup>
                  </m:oMath>
                </a14:m>
                <a:r>
                  <a:rPr lang="zh-CN" altLang="en-US" dirty="0">
                    <a:effectLst/>
                    <a:latin typeface="Cambria Math" panose="02040503050406030204" pitchFamily="18" charset="0"/>
                    <a:ea typeface="+mj-ea"/>
                    <a:cs typeface="Euclid" panose="02020503060505020303" pitchFamily="18" charset="0"/>
                  </a:rPr>
                  <a:t>仍记作</a:t>
                </a:r>
                <a14:m>
                  <m:oMath xmlns:m="http://schemas.openxmlformats.org/officeDocument/2006/math">
                    <m:sSub>
                      <m:sSubPr>
                        <m:ctrlPr>
                          <a:rPr lang="zh-CN" altLang="zh-CN" i="1">
                            <a:latin typeface="Cambria Math" panose="02040503050406030204" pitchFamily="18" charset="0"/>
                            <a:cs typeface="Euclid" panose="02020503060505020303" pitchFamily="18" charset="0"/>
                          </a:rPr>
                        </m:ctrlPr>
                      </m:sSubPr>
                      <m:e>
                        <m:r>
                          <a:rPr lang="en-US" altLang="zh-CN" i="1">
                            <a:latin typeface="Cambria Math" panose="02040503050406030204" pitchFamily="18" charset="0"/>
                            <a:cs typeface="Euclid" panose="02020503060505020303" pitchFamily="18" charset="0"/>
                          </a:rPr>
                          <m:t>𝑥</m:t>
                        </m:r>
                      </m:e>
                      <m:sub>
                        <m:r>
                          <a:rPr lang="en-US" altLang="zh-CN" i="1">
                            <a:latin typeface="Cambria Math" panose="02040503050406030204" pitchFamily="18" charset="0"/>
                            <a:cs typeface="Euclid" panose="02020503060505020303" pitchFamily="18" charset="0"/>
                          </a:rPr>
                          <m:t>𝑖𝑗</m:t>
                        </m:r>
                      </m:sub>
                    </m:sSub>
                  </m:oMath>
                </a14:m>
                <a:r>
                  <a:rPr lang="zh-CN" altLang="en-US" dirty="0">
                    <a:effectLst/>
                    <a:latin typeface="Cambria Math" panose="02040503050406030204" pitchFamily="18" charset="0"/>
                    <a:ea typeface="+mj-ea"/>
                    <a:cs typeface="Euclid" panose="02020503060505020303" pitchFamily="18" charset="0"/>
                  </a:rPr>
                  <a:t>，规范化的样本矩阵仍记作</a:t>
                </a:r>
                <a14:m>
                  <m:oMath xmlns:m="http://schemas.openxmlformats.org/officeDocument/2006/math">
                    <m:r>
                      <a:rPr lang="en-US" altLang="zh-CN" i="1">
                        <a:latin typeface="Cambria Math" panose="02040503050406030204" pitchFamily="18" charset="0"/>
                      </a:rPr>
                      <m:t>𝑋</m:t>
                    </m:r>
                  </m:oMath>
                </a14:m>
                <a:r>
                  <a:rPr lang="zh-CN" altLang="en-US" dirty="0">
                    <a:effectLst/>
                    <a:latin typeface="Cambria Math" panose="02040503050406030204" pitchFamily="18" charset="0"/>
                    <a:ea typeface="+mj-ea"/>
                    <a:cs typeface="Euclid" panose="02020503060505020303" pitchFamily="18" charset="0"/>
                  </a:rPr>
                  <a:t>。</a:t>
                </a:r>
                <a:endParaRPr lang="en-US" altLang="zh-CN" dirty="0">
                  <a:effectLst/>
                  <a:latin typeface="Cambria Math" panose="02040503050406030204" pitchFamily="18" charset="0"/>
                  <a:ea typeface="+mj-ea"/>
                  <a:cs typeface="Euclid" panose="02020503060505020303" pitchFamily="18" charset="0"/>
                </a:endParaRPr>
              </a:p>
            </p:txBody>
          </p:sp>
        </mc:Choice>
        <mc:Fallback xmlns="">
          <p:sp>
            <p:nvSpPr>
              <p:cNvPr id="14" name="文本框 13">
                <a:extLst>
                  <a:ext uri="{FF2B5EF4-FFF2-40B4-BE49-F238E27FC236}">
                    <a16:creationId xmlns:a16="http://schemas.microsoft.com/office/drawing/2014/main" id="{2D0B4B5C-F709-FEDB-4071-CDA840996D16}"/>
                  </a:ext>
                </a:extLst>
              </p:cNvPr>
              <p:cNvSpPr txBox="1">
                <a:spLocks noRot="1" noChangeAspect="1" noMove="1" noResize="1" noEditPoints="1" noAdjustHandles="1" noChangeArrowheads="1" noChangeShapeType="1" noTextEdit="1"/>
              </p:cNvSpPr>
              <p:nvPr/>
            </p:nvSpPr>
            <p:spPr>
              <a:xfrm>
                <a:off x="293688" y="5828457"/>
                <a:ext cx="11680140" cy="658001"/>
              </a:xfrm>
              <a:prstGeom prst="rect">
                <a:avLst/>
              </a:prstGeom>
              <a:blipFill>
                <a:blip r:embed="rId8"/>
                <a:stretch>
                  <a:fillRect l="-783" b="-13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3795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16" name="文本框 15">
            <a:extLst>
              <a:ext uri="{FF2B5EF4-FFF2-40B4-BE49-F238E27FC236}">
                <a16:creationId xmlns:a16="http://schemas.microsoft.com/office/drawing/2014/main" id="{C035B087-2294-EC7D-CE73-49093056671E}"/>
              </a:ext>
            </a:extLst>
          </p:cNvPr>
          <p:cNvSpPr txBox="1"/>
          <p:nvPr/>
        </p:nvSpPr>
        <p:spPr>
          <a:xfrm>
            <a:off x="293688" y="1359195"/>
            <a:ext cx="3846683" cy="523220"/>
          </a:xfrm>
          <a:prstGeom prst="rect">
            <a:avLst/>
          </a:prstGeom>
          <a:noFill/>
        </p:spPr>
        <p:txBody>
          <a:bodyPr wrap="square" rtlCol="0">
            <a:spAutoFit/>
          </a:bodyPr>
          <a:lstStyle/>
          <a:p>
            <a:r>
              <a:rPr lang="zh-CN" altLang="en-US" sz="2800" b="1" dirty="0"/>
              <a:t>主成分分析具体步骤</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CD2996-B461-F485-25C2-3D2A8C322F5F}"/>
                  </a:ext>
                </a:extLst>
              </p:cNvPr>
              <p:cNvSpPr txBox="1"/>
              <p:nvPr/>
            </p:nvSpPr>
            <p:spPr>
              <a:xfrm>
                <a:off x="293688" y="1955848"/>
                <a:ext cx="11680140" cy="581057"/>
              </a:xfrm>
              <a:prstGeom prst="rect">
                <a:avLst/>
              </a:prstGeom>
              <a:noFill/>
            </p:spPr>
            <p:txBody>
              <a:bodyPr wrap="square">
                <a:spAutoFit/>
              </a:bodyPr>
              <a:lstStyle/>
              <a:p>
                <a:pPr>
                  <a:lnSpc>
                    <a:spcPct val="150000"/>
                  </a:lnSpc>
                </a:pPr>
                <a:r>
                  <a:rPr lang="zh-CN" altLang="en-US" dirty="0">
                    <a:effectLst/>
                    <a:latin typeface="+mj-ea"/>
                    <a:ea typeface="+mj-ea"/>
                    <a:cs typeface="Euclid" panose="02020503060505020303" pitchFamily="18" charset="0"/>
                  </a:rPr>
                  <a:t>（</a:t>
                </a:r>
                <a:r>
                  <a:rPr lang="en-US" altLang="zh-CN" dirty="0">
                    <a:effectLst/>
                    <a:latin typeface="+mj-ea"/>
                    <a:ea typeface="+mj-ea"/>
                    <a:cs typeface="Euclid" panose="02020503060505020303" pitchFamily="18" charset="0"/>
                  </a:rPr>
                  <a:t>2</a:t>
                </a:r>
                <a:r>
                  <a:rPr lang="zh-CN" altLang="en-US" dirty="0">
                    <a:effectLst/>
                    <a:latin typeface="+mj-ea"/>
                    <a:ea typeface="+mj-ea"/>
                    <a:cs typeface="Euclid" panose="02020503060505020303" pitchFamily="18" charset="0"/>
                  </a:rPr>
                  <a:t>）依据规范化数据矩阵，计算样本相关矩阵</a:t>
                </a:r>
                <a14:m>
                  <m:oMath xmlns:m="http://schemas.openxmlformats.org/officeDocument/2006/math">
                    <m:r>
                      <a:rPr lang="en-US" altLang="zh-CN" b="0" i="1" smtClean="0">
                        <a:effectLst/>
                        <a:latin typeface="Cambria Math" panose="02040503050406030204" pitchFamily="18" charset="0"/>
                        <a:ea typeface="+mj-ea"/>
                        <a:cs typeface="Euclid" panose="02020503060505020303" pitchFamily="18" charset="0"/>
                      </a:rPr>
                      <m:t>𝑅</m:t>
                    </m:r>
                  </m:oMath>
                </a14:m>
                <a:endParaRPr lang="zh-CN" altLang="zh-CN" dirty="0">
                  <a:effectLst/>
                  <a:latin typeface="+mj-ea"/>
                  <a:ea typeface="+mj-ea"/>
                  <a:cs typeface="Euclid" panose="02020503060505020303" pitchFamily="18" charset="0"/>
                </a:endParaRPr>
              </a:p>
            </p:txBody>
          </p:sp>
        </mc:Choice>
        <mc:Fallback xmlns="">
          <p:sp>
            <p:nvSpPr>
              <p:cNvPr id="3" name="文本框 2">
                <a:extLst>
                  <a:ext uri="{FF2B5EF4-FFF2-40B4-BE49-F238E27FC236}">
                    <a16:creationId xmlns:a16="http://schemas.microsoft.com/office/drawing/2014/main" id="{64CD2996-B461-F485-25C2-3D2A8C322F5F}"/>
                  </a:ext>
                </a:extLst>
              </p:cNvPr>
              <p:cNvSpPr txBox="1">
                <a:spLocks noRot="1" noChangeAspect="1" noMove="1" noResize="1" noEditPoints="1" noAdjustHandles="1" noChangeArrowheads="1" noChangeShapeType="1" noTextEdit="1"/>
              </p:cNvSpPr>
              <p:nvPr/>
            </p:nvSpPr>
            <p:spPr>
              <a:xfrm>
                <a:off x="293688" y="1955848"/>
                <a:ext cx="11680140" cy="581057"/>
              </a:xfrm>
              <a:prstGeom prst="rect">
                <a:avLst/>
              </a:prstGeom>
              <a:blipFill>
                <a:blip r:embed="rId3"/>
                <a:stretch>
                  <a:fillRect l="-783" b="-2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703DBE7-FB9F-6DC8-74CA-ABC1CB5EB2E5}"/>
                  </a:ext>
                </a:extLst>
              </p:cNvPr>
              <p:cNvSpPr txBox="1"/>
              <p:nvPr/>
            </p:nvSpPr>
            <p:spPr>
              <a:xfrm>
                <a:off x="1808545" y="2683771"/>
                <a:ext cx="6094070" cy="8156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ea typeface="+mj-ea"/>
                          <a:cs typeface="Euclid" panose="02020503060505020303" pitchFamily="18" charset="0"/>
                        </a:rPr>
                        <m:t>𝑅</m:t>
                      </m:r>
                      <m:r>
                        <a:rPr lang="en-US" altLang="zh-CN" b="0" i="1" smtClean="0">
                          <a:effectLst/>
                          <a:latin typeface="Cambria Math" panose="02040503050406030204" pitchFamily="18" charset="0"/>
                          <a:ea typeface="+mj-ea"/>
                          <a:cs typeface="Euclid" panose="02020503060505020303" pitchFamily="18" charset="0"/>
                        </a:rPr>
                        <m:t>=[</m:t>
                      </m:r>
                      <m:sSub>
                        <m:sSubPr>
                          <m:ctrlPr>
                            <a:rPr lang="en-US" altLang="zh-CN" b="0" i="1" smtClean="0">
                              <a:effectLst/>
                              <a:latin typeface="Cambria Math" panose="02040503050406030204" pitchFamily="18" charset="0"/>
                              <a:ea typeface="+mj-ea"/>
                            </a:rPr>
                          </m:ctrlPr>
                        </m:sSubPr>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𝑖𝑗</m:t>
                              </m:r>
                            </m:sub>
                          </m:sSub>
                          <m:r>
                            <a:rPr lang="en-US" altLang="zh-CN" i="1">
                              <a:latin typeface="Cambria Math" panose="02040503050406030204" pitchFamily="18" charset="0"/>
                              <a:cs typeface="Euclid" panose="02020503060505020303" pitchFamily="18" charset="0"/>
                            </a:rPr>
                            <m:t>]</m:t>
                          </m:r>
                        </m:e>
                        <m:sub>
                          <m:r>
                            <a:rPr lang="en-US" altLang="zh-CN" b="0" i="1" smtClean="0">
                              <a:effectLst/>
                              <a:latin typeface="Cambria Math" panose="02040503050406030204" pitchFamily="18" charset="0"/>
                              <a:ea typeface="+mj-ea"/>
                            </a:rPr>
                            <m:t>𝑚</m:t>
                          </m:r>
                          <m:r>
                            <a:rPr lang="en-US" altLang="zh-CN" b="0" i="1" smtClean="0">
                              <a:effectLst/>
                              <a:latin typeface="Cambria Math" panose="02040503050406030204" pitchFamily="18" charset="0"/>
                              <a:ea typeface="Cambria Math" panose="02040503050406030204" pitchFamily="18" charset="0"/>
                            </a:rPr>
                            <m:t>×</m:t>
                          </m:r>
                          <m:r>
                            <a:rPr lang="en-US" altLang="zh-CN" b="0" i="1" smtClean="0">
                              <a:effectLst/>
                              <a:latin typeface="Cambria Math" panose="02040503050406030204" pitchFamily="18" charset="0"/>
                              <a:ea typeface="Cambria Math" panose="02040503050406030204" pitchFamily="18" charset="0"/>
                            </a:rPr>
                            <m:t>𝑚</m:t>
                          </m:r>
                        </m:sub>
                      </m:sSub>
                      <m:r>
                        <a:rPr lang="en-US" altLang="zh-CN" b="0" i="1" smtClean="0">
                          <a:effectLst/>
                          <a:latin typeface="Cambria Math" panose="02040503050406030204" pitchFamily="18" charset="0"/>
                          <a:ea typeface="+mj-ea"/>
                        </a:rPr>
                        <m:t>=</m:t>
                      </m:r>
                      <m:f>
                        <m:fPr>
                          <m:ctrlPr>
                            <a:rPr lang="en-US" altLang="zh-CN" b="0" i="1" smtClean="0">
                              <a:effectLst/>
                              <a:latin typeface="Cambria Math" panose="02040503050406030204" pitchFamily="18" charset="0"/>
                              <a:ea typeface="+mj-ea"/>
                            </a:rPr>
                          </m:ctrlPr>
                        </m:fPr>
                        <m:num>
                          <m:r>
                            <a:rPr lang="en-US" altLang="zh-CN" b="0" i="1" smtClean="0">
                              <a:effectLst/>
                              <a:latin typeface="Cambria Math" panose="02040503050406030204" pitchFamily="18" charset="0"/>
                              <a:ea typeface="+mj-ea"/>
                            </a:rPr>
                            <m:t>1</m:t>
                          </m:r>
                        </m:num>
                        <m:den>
                          <m:r>
                            <a:rPr lang="en-US" altLang="zh-CN" b="0" i="1" smtClean="0">
                              <a:effectLst/>
                              <a:latin typeface="Cambria Math" panose="02040503050406030204" pitchFamily="18" charset="0"/>
                              <a:ea typeface="+mj-ea"/>
                            </a:rPr>
                            <m:t>𝑛</m:t>
                          </m:r>
                          <m:r>
                            <a:rPr lang="en-US" altLang="zh-CN" b="0" i="1" smtClean="0">
                              <a:effectLst/>
                              <a:latin typeface="Cambria Math" panose="02040503050406030204" pitchFamily="18" charset="0"/>
                              <a:ea typeface="+mj-ea"/>
                            </a:rPr>
                            <m:t>−1</m:t>
                          </m:r>
                        </m:den>
                      </m:f>
                      <m:r>
                        <a:rPr lang="en-US" altLang="zh-CN" b="0" i="1" smtClean="0">
                          <a:effectLst/>
                          <a:latin typeface="Cambria Math" panose="02040503050406030204" pitchFamily="18" charset="0"/>
                          <a:ea typeface="+mj-ea"/>
                        </a:rPr>
                        <m:t>𝑋</m:t>
                      </m:r>
                      <m:sSup>
                        <m:sSupPr>
                          <m:ctrlPr>
                            <a:rPr lang="en-US" altLang="zh-CN" b="0" i="1" smtClean="0">
                              <a:effectLst/>
                              <a:latin typeface="Cambria Math" panose="02040503050406030204" pitchFamily="18" charset="0"/>
                              <a:ea typeface="+mj-ea"/>
                            </a:rPr>
                          </m:ctrlPr>
                        </m:sSupPr>
                        <m:e>
                          <m:r>
                            <a:rPr lang="en-US" altLang="zh-CN" i="1">
                              <a:latin typeface="Cambria Math" panose="02040503050406030204" pitchFamily="18" charset="0"/>
                            </a:rPr>
                            <m:t>𝑋</m:t>
                          </m:r>
                        </m:e>
                        <m:sup>
                          <m:r>
                            <m:rPr>
                              <m:sty m:val="p"/>
                            </m:rPr>
                            <a:rPr lang="en-US" altLang="zh-CN" b="0" i="0" smtClean="0">
                              <a:effectLst/>
                              <a:latin typeface="Cambria Math" panose="02040503050406030204" pitchFamily="18" charset="0"/>
                              <a:ea typeface="+mj-ea"/>
                            </a:rPr>
                            <m:t>T</m:t>
                          </m:r>
                        </m:sup>
                      </m:sSup>
                    </m:oMath>
                  </m:oMathPara>
                </a14:m>
                <a:endParaRPr lang="zh-CN" altLang="en-US" dirty="0"/>
              </a:p>
            </p:txBody>
          </p:sp>
        </mc:Choice>
        <mc:Fallback xmlns="">
          <p:sp>
            <p:nvSpPr>
              <p:cNvPr id="6" name="文本框 5">
                <a:extLst>
                  <a:ext uri="{FF2B5EF4-FFF2-40B4-BE49-F238E27FC236}">
                    <a16:creationId xmlns:a16="http://schemas.microsoft.com/office/drawing/2014/main" id="{1703DBE7-FB9F-6DC8-74CA-ABC1CB5EB2E5}"/>
                  </a:ext>
                </a:extLst>
              </p:cNvPr>
              <p:cNvSpPr txBox="1">
                <a:spLocks noRot="1" noChangeAspect="1" noMove="1" noResize="1" noEditPoints="1" noAdjustHandles="1" noChangeArrowheads="1" noChangeShapeType="1" noTextEdit="1"/>
              </p:cNvSpPr>
              <p:nvPr/>
            </p:nvSpPr>
            <p:spPr>
              <a:xfrm>
                <a:off x="1808545" y="2683771"/>
                <a:ext cx="6094070" cy="815673"/>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C4EFEB60-D82E-4E27-F06A-5036692B5795}"/>
              </a:ext>
            </a:extLst>
          </p:cNvPr>
          <p:cNvSpPr txBox="1"/>
          <p:nvPr/>
        </p:nvSpPr>
        <p:spPr>
          <a:xfrm>
            <a:off x="5636871" y="2974693"/>
            <a:ext cx="65" cy="369332"/>
          </a:xfrm>
          <a:prstGeom prst="rect">
            <a:avLst/>
          </a:prstGeom>
          <a:noFill/>
        </p:spPr>
        <p:txBody>
          <a:bodyPr wrap="none" lIns="0" tIns="0" rIns="0" bIns="0" rtlCol="0">
            <a:spAutoFit/>
          </a:bodyPr>
          <a:lstStyle/>
          <a:p>
            <a:endParaRPr lang="zh-CN" altLang="en-US" dirty="0"/>
          </a:p>
        </p:txBody>
      </p:sp>
      <p:sp>
        <p:nvSpPr>
          <p:cNvPr id="8" name="文本框 7">
            <a:extLst>
              <a:ext uri="{FF2B5EF4-FFF2-40B4-BE49-F238E27FC236}">
                <a16:creationId xmlns:a16="http://schemas.microsoft.com/office/drawing/2014/main" id="{BA0740C8-9718-B44F-B76E-257E6F069C12}"/>
              </a:ext>
            </a:extLst>
          </p:cNvPr>
          <p:cNvSpPr txBox="1"/>
          <p:nvPr/>
        </p:nvSpPr>
        <p:spPr>
          <a:xfrm>
            <a:off x="293688" y="4090263"/>
            <a:ext cx="11523661" cy="461665"/>
          </a:xfrm>
          <a:prstGeom prst="rect">
            <a:avLst/>
          </a:prstGeom>
          <a:noFill/>
        </p:spPr>
        <p:txBody>
          <a:bodyPr wrap="square" rtlCol="0">
            <a:spAutoFit/>
          </a:bodyPr>
          <a:lstStyle/>
          <a:p>
            <a:r>
              <a:rPr lang="zh-CN" altLang="en-US" dirty="0"/>
              <a:t>其中</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A664D6B-438F-5020-248E-A3C4957C5E1A}"/>
                  </a:ext>
                </a:extLst>
              </p:cNvPr>
              <p:cNvSpPr txBox="1"/>
              <p:nvPr/>
            </p:nvSpPr>
            <p:spPr>
              <a:xfrm>
                <a:off x="3058140" y="4393270"/>
                <a:ext cx="5443029"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r>
                            <a:rPr lang="en-US" altLang="zh-CN" i="1">
                              <a:latin typeface="Cambria Math" panose="02040503050406030204" pitchFamily="18" charset="0"/>
                            </a:rPr>
                            <m:t>−1</m:t>
                          </m:r>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𝑙</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𝑖𝑙</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𝑙</m:t>
                              </m:r>
                              <m:r>
                                <a:rPr lang="en-US" altLang="zh-CN" b="0" i="1" smtClean="0">
                                  <a:latin typeface="Cambria Math" panose="02040503050406030204" pitchFamily="18" charset="0"/>
                                </a:rPr>
                                <m:t>𝑗</m:t>
                              </m:r>
                            </m:sub>
                          </m:sSub>
                        </m:e>
                      </m:nary>
                      <m:r>
                        <a:rPr lang="en-US" altLang="zh-CN" b="0" i="1" smtClean="0">
                          <a:latin typeface="Cambria Math" panose="02040503050406030204" pitchFamily="18" charset="0"/>
                        </a:rPr>
                        <m:t>,   </m:t>
                      </m:r>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r>
                        <a:rPr lang="en-US" altLang="zh-CN" i="1">
                          <a:latin typeface="Cambria Math" panose="02040503050406030204" pitchFamily="18" charset="0"/>
                        </a:rPr>
                        <m:t>𝑚</m:t>
                      </m:r>
                    </m:oMath>
                  </m:oMathPara>
                </a14:m>
                <a:endParaRPr lang="zh-CN" altLang="en-US" dirty="0"/>
              </a:p>
            </p:txBody>
          </p:sp>
        </mc:Choice>
        <mc:Fallback xmlns="">
          <p:sp>
            <p:nvSpPr>
              <p:cNvPr id="15" name="文本框 14">
                <a:extLst>
                  <a:ext uri="{FF2B5EF4-FFF2-40B4-BE49-F238E27FC236}">
                    <a16:creationId xmlns:a16="http://schemas.microsoft.com/office/drawing/2014/main" id="{DA664D6B-438F-5020-248E-A3C4957C5E1A}"/>
                  </a:ext>
                </a:extLst>
              </p:cNvPr>
              <p:cNvSpPr txBox="1">
                <a:spLocks noRot="1" noChangeAspect="1" noMove="1" noResize="1" noEditPoints="1" noAdjustHandles="1" noChangeArrowheads="1" noChangeShapeType="1" noTextEdit="1"/>
              </p:cNvSpPr>
              <p:nvPr/>
            </p:nvSpPr>
            <p:spPr>
              <a:xfrm>
                <a:off x="3058140" y="4393270"/>
                <a:ext cx="5443029" cy="100822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957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CD2996-B461-F485-25C2-3D2A8C322F5F}"/>
                  </a:ext>
                </a:extLst>
              </p:cNvPr>
              <p:cNvSpPr txBox="1"/>
              <p:nvPr/>
            </p:nvSpPr>
            <p:spPr>
              <a:xfrm>
                <a:off x="293688" y="1955848"/>
                <a:ext cx="11680140" cy="3495124"/>
              </a:xfrm>
              <a:prstGeom prst="rect">
                <a:avLst/>
              </a:prstGeom>
              <a:noFill/>
            </p:spPr>
            <p:txBody>
              <a:bodyPr wrap="square">
                <a:spAutoFit/>
              </a:bodyPr>
              <a:lstStyle/>
              <a:p>
                <a:pPr>
                  <a:lnSpc>
                    <a:spcPct val="150000"/>
                  </a:lnSpc>
                </a:pPr>
                <a:r>
                  <a:rPr lang="zh-CN" altLang="en-US" dirty="0">
                    <a:latin typeface="+mj-ea"/>
                    <a:ea typeface="+mj-ea"/>
                    <a:cs typeface="Euclid" panose="02020503060505020303" pitchFamily="18" charset="0"/>
                  </a:rPr>
                  <a:t>（</a:t>
                </a:r>
                <a:r>
                  <a:rPr lang="en-US" altLang="zh-CN" dirty="0">
                    <a:latin typeface="+mj-ea"/>
                    <a:ea typeface="+mj-ea"/>
                    <a:cs typeface="Euclid" panose="02020503060505020303" pitchFamily="18" charset="0"/>
                  </a:rPr>
                  <a:t>3</a:t>
                </a:r>
                <a:r>
                  <a:rPr lang="zh-CN" altLang="en-US" dirty="0">
                    <a:latin typeface="+mj-ea"/>
                    <a:ea typeface="+mj-ea"/>
                    <a:cs typeface="Euclid" panose="02020503060505020303" pitchFamily="18" charset="0"/>
                  </a:rPr>
                  <a:t>） 求样本相关矩阵</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𝑅</m:t>
                    </m:r>
                  </m:oMath>
                </a14:m>
                <a:r>
                  <a:rPr lang="zh-CN" altLang="en-US" dirty="0">
                    <a:latin typeface="+mj-ea"/>
                    <a:ea typeface="+mj-ea"/>
                    <a:cs typeface="Euclid" panose="02020503060505020303" pitchFamily="18" charset="0"/>
                  </a:rPr>
                  <a:t>的</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𝑘</m:t>
                    </m:r>
                  </m:oMath>
                </a14:m>
                <a:r>
                  <a:rPr lang="zh-CN" altLang="en-US" dirty="0">
                    <a:latin typeface="+mj-ea"/>
                    <a:ea typeface="+mj-ea"/>
                    <a:cs typeface="Euclid" panose="02020503060505020303" pitchFamily="18" charset="0"/>
                  </a:rPr>
                  <a:t>个特征值和对应的</a:t>
                </a:r>
                <a14:m>
                  <m:oMath xmlns:m="http://schemas.openxmlformats.org/officeDocument/2006/math">
                    <m:r>
                      <a:rPr lang="en-US" altLang="zh-CN" i="1" dirty="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个单位特征向量</a:t>
                </a:r>
              </a:p>
              <a:p>
                <a:pPr>
                  <a:lnSpc>
                    <a:spcPct val="150000"/>
                  </a:lnSpc>
                </a:pPr>
                <a:r>
                  <a:rPr lang="zh-CN" altLang="en-US" dirty="0">
                    <a:latin typeface="+mj-ea"/>
                    <a:ea typeface="+mj-ea"/>
                    <a:cs typeface="Euclid" panose="02020503060505020303" pitchFamily="18" charset="0"/>
                  </a:rPr>
                  <a:t>求解</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𝑅</m:t>
                    </m:r>
                  </m:oMath>
                </a14:m>
                <a:r>
                  <a:rPr lang="zh-CN" altLang="en-US" dirty="0">
                    <a:latin typeface="+mj-ea"/>
                    <a:ea typeface="+mj-ea"/>
                    <a:cs typeface="Euclid" panose="02020503060505020303" pitchFamily="18" charset="0"/>
                  </a:rPr>
                  <a:t>的特征方程</a:t>
                </a:r>
                <a14:m>
                  <m:oMath xmlns:m="http://schemas.openxmlformats.org/officeDocument/2006/math">
                    <m:d>
                      <m:dPr>
                        <m:begChr m:val="|"/>
                        <m:endChr m:val="|"/>
                        <m:ctrlPr>
                          <a:rPr lang="en-US" altLang="zh-CN" b="0" i="1" smtClean="0">
                            <a:latin typeface="Cambria Math" panose="02040503050406030204" pitchFamily="18" charset="0"/>
                            <a:ea typeface="+mj-ea"/>
                            <a:cs typeface="Euclid" panose="02020503060505020303" pitchFamily="18" charset="0"/>
                          </a:rPr>
                        </m:ctrlPr>
                      </m:dPr>
                      <m:e>
                        <m:r>
                          <a:rPr lang="en-US" altLang="zh-CN" b="0" i="1" smtClean="0">
                            <a:latin typeface="Cambria Math" panose="02040503050406030204" pitchFamily="18" charset="0"/>
                            <a:ea typeface="+mj-ea"/>
                            <a:cs typeface="Euclid" panose="02020503060505020303" pitchFamily="18" charset="0"/>
                          </a:rPr>
                          <m:t>𝑅</m:t>
                        </m:r>
                        <m:r>
                          <a:rPr lang="en-US" altLang="zh-CN" b="0" i="1" smtClean="0">
                            <a:latin typeface="Cambria Math" panose="02040503050406030204" pitchFamily="18" charset="0"/>
                            <a:ea typeface="+mj-ea"/>
                            <a:cs typeface="Euclid" panose="02020503060505020303" pitchFamily="18" charset="0"/>
                          </a:rPr>
                          <m:t>−</m:t>
                        </m:r>
                        <m:r>
                          <a:rPr lang="zh-CN" altLang="en-US" b="0" i="1" smtClean="0">
                            <a:latin typeface="Cambria Math" panose="02040503050406030204" pitchFamily="18" charset="0"/>
                            <a:ea typeface="+mj-ea"/>
                            <a:cs typeface="Euclid" panose="02020503060505020303" pitchFamily="18" charset="0"/>
                          </a:rPr>
                          <m:t>𝜆</m:t>
                        </m:r>
                        <m:r>
                          <a:rPr lang="en-US" altLang="zh-CN" b="0" i="1" smtClean="0">
                            <a:latin typeface="Cambria Math" panose="02040503050406030204" pitchFamily="18" charset="0"/>
                            <a:ea typeface="+mj-ea"/>
                            <a:cs typeface="Euclid" panose="02020503060505020303" pitchFamily="18" charset="0"/>
                          </a:rPr>
                          <m:t>𝐼</m:t>
                        </m:r>
                      </m:e>
                    </m:d>
                    <m:r>
                      <a:rPr lang="en-US" altLang="zh-CN" b="0" i="1" smtClean="0">
                        <a:latin typeface="Cambria Math" panose="02040503050406030204" pitchFamily="18" charset="0"/>
                        <a:ea typeface="+mj-ea"/>
                        <a:cs typeface="Euclid" panose="02020503060505020303" pitchFamily="18" charset="0"/>
                      </a:rPr>
                      <m:t>=0</m:t>
                    </m:r>
                  </m:oMath>
                </a14:m>
                <a:endParaRPr lang="zh-CN" altLang="en-US"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得</a:t>
                </a:r>
                <a14:m>
                  <m:oMath xmlns:m="http://schemas.openxmlformats.org/officeDocument/2006/math">
                    <m:r>
                      <a:rPr lang="en-US" altLang="zh-CN" i="1" dirty="0">
                        <a:latin typeface="Cambria Math" panose="02040503050406030204" pitchFamily="18" charset="0"/>
                        <a:cs typeface="Euclid" panose="02020503060505020303" pitchFamily="18" charset="0"/>
                      </a:rPr>
                      <m:t>𝑅</m:t>
                    </m:r>
                  </m:oMath>
                </a14:m>
                <a:r>
                  <a:rPr lang="zh-CN" altLang="en-US" dirty="0">
                    <a:latin typeface="+mj-ea"/>
                    <a:ea typeface="+mj-ea"/>
                    <a:cs typeface="Euclid" panose="02020503060505020303" pitchFamily="18" charset="0"/>
                  </a:rPr>
                  <a:t>的</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𝑚</m:t>
                    </m:r>
                  </m:oMath>
                </a14:m>
                <a:r>
                  <a:rPr lang="zh-CN" altLang="en-US" dirty="0">
                    <a:latin typeface="+mj-ea"/>
                    <a:ea typeface="+mj-ea"/>
                    <a:cs typeface="Euclid" panose="02020503060505020303" pitchFamily="18" charset="0"/>
                  </a:rPr>
                  <a:t>个特征值</a:t>
                </a:r>
              </a:p>
              <a:p>
                <a:pPr>
                  <a:lnSpc>
                    <a:spcPct val="150000"/>
                  </a:lnSpc>
                </a:pPr>
                <a:endParaRPr lang="zh-CN" altLang="en-US"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求方差贡献率</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𝜂</m:t>
                            </m:r>
                          </m:e>
                          <m:sub>
                            <m:r>
                              <a:rPr lang="en-US" altLang="zh-CN" i="1">
                                <a:latin typeface="Cambria Math" panose="02040503050406030204" pitchFamily="18" charset="0"/>
                              </a:rPr>
                              <m:t>𝑖</m:t>
                            </m:r>
                          </m:sub>
                        </m:sSub>
                      </m:e>
                    </m:nary>
                  </m:oMath>
                </a14:m>
                <a:r>
                  <a:rPr lang="zh-CN" altLang="en-US" dirty="0">
                    <a:latin typeface="+mj-ea"/>
                    <a:ea typeface="+mj-ea"/>
                    <a:cs typeface="Euclid" panose="02020503060505020303" pitchFamily="18" charset="0"/>
                  </a:rPr>
                  <a:t>达到预定值的主成分个数</a:t>
                </a:r>
                <a14:m>
                  <m:oMath xmlns:m="http://schemas.openxmlformats.org/officeDocument/2006/math">
                    <m:r>
                      <a:rPr lang="en-US" altLang="zh-CN" i="1" dirty="0" smtClean="0">
                        <a:latin typeface="Cambria Math" panose="02040503050406030204" pitchFamily="18" charset="0"/>
                        <a:cs typeface="Euclid" panose="02020503060505020303" pitchFamily="18" charset="0"/>
                      </a:rPr>
                      <m:t>𝑘</m:t>
                    </m:r>
                  </m:oMath>
                </a14:m>
                <a:endParaRPr lang="en-US" altLang="zh-CN"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求前</a:t>
                </a:r>
                <a14:m>
                  <m:oMath xmlns:m="http://schemas.openxmlformats.org/officeDocument/2006/math">
                    <m:r>
                      <a:rPr lang="en-US" altLang="zh-CN" i="1" dirty="0" smtClean="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个特征值对应的单位特征向量</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2</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𝑚𝑖</m:t>
                            </m:r>
                          </m:sub>
                        </m:sSub>
                        <m:r>
                          <a:rPr lang="en-US" altLang="zh-CN" i="1">
                            <a:latin typeface="Cambria Math" panose="02040503050406030204" pitchFamily="18" charset="0"/>
                          </a:rPr>
                          <m:t>)</m:t>
                        </m:r>
                      </m:e>
                      <m:sup>
                        <m:r>
                          <m:rPr>
                            <m:sty m:val="p"/>
                          </m:rPr>
                          <a:rPr lang="en-US" altLang="zh-CN" b="0" i="0" smtClean="0">
                            <a:latin typeface="Cambria Math" panose="02040503050406030204" pitchFamily="18" charset="0"/>
                          </a:rPr>
                          <m:t>T</m:t>
                        </m:r>
                      </m:sup>
                    </m:sSup>
                  </m:oMath>
                </a14:m>
                <a:r>
                  <a:rPr lang="zh-CN" altLang="en-US" dirty="0">
                    <a:latin typeface="+mj-ea"/>
                    <a:ea typeface="+mj-ea"/>
                    <a:cs typeface="Euclid" panose="02020503060505020303" pitchFamily="18" charset="0"/>
                  </a:rPr>
                  <a:t>，</a:t>
                </a:r>
                <a:r>
                  <a:rPr lang="en-US" altLang="zh-CN" dirty="0"/>
                  <a:t>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b="0" i="1" smtClean="0">
                        <a:latin typeface="Cambria Math" panose="02040503050406030204" pitchFamily="18" charset="0"/>
                      </a:rPr>
                      <m:t>𝑘</m:t>
                    </m:r>
                  </m:oMath>
                </a14:m>
                <a:endParaRPr lang="zh-CN" altLang="en-US" dirty="0">
                  <a:latin typeface="+mj-ea"/>
                  <a:ea typeface="+mj-ea"/>
                  <a:cs typeface="Euclid" panose="02020503060505020303" pitchFamily="18" charset="0"/>
                </a:endParaRPr>
              </a:p>
            </p:txBody>
          </p:sp>
        </mc:Choice>
        <mc:Fallback xmlns="">
          <p:sp>
            <p:nvSpPr>
              <p:cNvPr id="3" name="文本框 2">
                <a:extLst>
                  <a:ext uri="{FF2B5EF4-FFF2-40B4-BE49-F238E27FC236}">
                    <a16:creationId xmlns:a16="http://schemas.microsoft.com/office/drawing/2014/main" id="{64CD2996-B461-F485-25C2-3D2A8C322F5F}"/>
                  </a:ext>
                </a:extLst>
              </p:cNvPr>
              <p:cNvSpPr txBox="1">
                <a:spLocks noRot="1" noChangeAspect="1" noMove="1" noResize="1" noEditPoints="1" noAdjustHandles="1" noChangeArrowheads="1" noChangeShapeType="1" noTextEdit="1"/>
              </p:cNvSpPr>
              <p:nvPr/>
            </p:nvSpPr>
            <p:spPr>
              <a:xfrm>
                <a:off x="293688" y="1955848"/>
                <a:ext cx="11680140" cy="3495124"/>
              </a:xfrm>
              <a:prstGeom prst="rect">
                <a:avLst/>
              </a:prstGeom>
              <a:blipFill>
                <a:blip r:embed="rId3"/>
                <a:stretch>
                  <a:fillRect l="-783" b="-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6CAF824-C2F6-5E13-3C90-63F235A591C1}"/>
                  </a:ext>
                </a:extLst>
              </p:cNvPr>
              <p:cNvSpPr txBox="1"/>
              <p:nvPr/>
            </p:nvSpPr>
            <p:spPr>
              <a:xfrm>
                <a:off x="3665707" y="3539358"/>
                <a:ext cx="6094070" cy="461665"/>
              </a:xfrm>
              <a:prstGeom prst="rect">
                <a:avLst/>
              </a:prstGeom>
              <a:noFill/>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2</m:t>
                        </m:r>
                      </m:sub>
                    </m:sSub>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b="0" i="1" smtClean="0">
                            <a:latin typeface="Cambria Math" panose="02040503050406030204" pitchFamily="18" charset="0"/>
                          </a:rPr>
                          <m:t>𝑚</m:t>
                        </m:r>
                      </m:sub>
                    </m:sSub>
                  </m:oMath>
                </a14:m>
                <a:endParaRPr lang="zh-CN" altLang="en-US" dirty="0"/>
              </a:p>
            </p:txBody>
          </p:sp>
        </mc:Choice>
        <mc:Fallback xmlns="">
          <p:sp>
            <p:nvSpPr>
              <p:cNvPr id="17" name="文本框 16">
                <a:extLst>
                  <a:ext uri="{FF2B5EF4-FFF2-40B4-BE49-F238E27FC236}">
                    <a16:creationId xmlns:a16="http://schemas.microsoft.com/office/drawing/2014/main" id="{B6CAF824-C2F6-5E13-3C90-63F235A591C1}"/>
                  </a:ext>
                </a:extLst>
              </p:cNvPr>
              <p:cNvSpPr txBox="1">
                <a:spLocks noRot="1" noChangeAspect="1" noMove="1" noResize="1" noEditPoints="1" noAdjustHandles="1" noChangeArrowheads="1" noChangeShapeType="1" noTextEdit="1"/>
              </p:cNvSpPr>
              <p:nvPr/>
            </p:nvSpPr>
            <p:spPr>
              <a:xfrm>
                <a:off x="3665707" y="3539358"/>
                <a:ext cx="6094070" cy="461665"/>
              </a:xfrm>
              <a:prstGeom prst="rect">
                <a:avLst/>
              </a:prstGeom>
              <a:blipFill>
                <a:blip r:embed="rId4"/>
                <a:stretch>
                  <a:fillRect l="-300" t="-9333" b="-3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38DA5E8-C693-2273-188F-AB94084749AD}"/>
              </a:ext>
            </a:extLst>
          </p:cNvPr>
          <p:cNvSpPr txBox="1"/>
          <p:nvPr/>
        </p:nvSpPr>
        <p:spPr>
          <a:xfrm>
            <a:off x="293688" y="1359195"/>
            <a:ext cx="3846683" cy="523220"/>
          </a:xfrm>
          <a:prstGeom prst="rect">
            <a:avLst/>
          </a:prstGeom>
          <a:noFill/>
        </p:spPr>
        <p:txBody>
          <a:bodyPr wrap="square" rtlCol="0">
            <a:spAutoFit/>
          </a:bodyPr>
          <a:lstStyle/>
          <a:p>
            <a:r>
              <a:rPr lang="zh-CN" altLang="en-US" sz="2800" b="1" dirty="0"/>
              <a:t>主成分分析具体步骤</a:t>
            </a:r>
          </a:p>
        </p:txBody>
      </p:sp>
    </p:spTree>
    <p:extLst>
      <p:ext uri="{BB962C8B-B14F-4D97-AF65-F5344CB8AC3E}">
        <p14:creationId xmlns:p14="http://schemas.microsoft.com/office/powerpoint/2010/main" val="1444240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CD2996-B461-F485-25C2-3D2A8C322F5F}"/>
                  </a:ext>
                </a:extLst>
              </p:cNvPr>
              <p:cNvSpPr txBox="1"/>
              <p:nvPr/>
            </p:nvSpPr>
            <p:spPr>
              <a:xfrm>
                <a:off x="293688" y="1955848"/>
                <a:ext cx="11680140" cy="3435299"/>
              </a:xfrm>
              <a:prstGeom prst="rect">
                <a:avLst/>
              </a:prstGeom>
              <a:noFill/>
            </p:spPr>
            <p:txBody>
              <a:bodyPr wrap="square">
                <a:spAutoFit/>
              </a:bodyPr>
              <a:lstStyle/>
              <a:p>
                <a:pPr>
                  <a:lnSpc>
                    <a:spcPct val="150000"/>
                  </a:lnSpc>
                </a:pPr>
                <a:r>
                  <a:rPr lang="zh-CN" altLang="en-US" dirty="0">
                    <a:latin typeface="+mj-ea"/>
                    <a:ea typeface="+mj-ea"/>
                    <a:cs typeface="Euclid" panose="02020503060505020303" pitchFamily="18" charset="0"/>
                  </a:rPr>
                  <a:t>（</a:t>
                </a:r>
                <a:r>
                  <a:rPr lang="en-US" altLang="zh-CN" dirty="0">
                    <a:latin typeface="+mj-ea"/>
                    <a:ea typeface="+mj-ea"/>
                    <a:cs typeface="Euclid" panose="02020503060505020303" pitchFamily="18" charset="0"/>
                  </a:rPr>
                  <a:t>4</a:t>
                </a:r>
                <a:r>
                  <a:rPr lang="zh-CN" altLang="en-US" dirty="0">
                    <a:latin typeface="+mj-ea"/>
                    <a:ea typeface="+mj-ea"/>
                    <a:cs typeface="Euclid" panose="02020503060505020303" pitchFamily="18" charset="0"/>
                  </a:rPr>
                  <a:t>）求</a:t>
                </a:r>
                <a14:m>
                  <m:oMath xmlns:m="http://schemas.openxmlformats.org/officeDocument/2006/math">
                    <m:r>
                      <a:rPr lang="en-US" altLang="zh-CN" i="1" dirty="0" smtClean="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个样本主成分</a:t>
                </a:r>
              </a:p>
              <a:p>
                <a:pPr>
                  <a:lnSpc>
                    <a:spcPct val="150000"/>
                  </a:lnSpc>
                </a:pPr>
                <a:r>
                  <a:rPr lang="zh-CN" altLang="en-US" dirty="0">
                    <a:latin typeface="+mj-ea"/>
                    <a:ea typeface="+mj-ea"/>
                    <a:cs typeface="Euclid" panose="02020503060505020303" pitchFamily="18" charset="0"/>
                  </a:rPr>
                  <a:t>以</a:t>
                </a:r>
                <a14:m>
                  <m:oMath xmlns:m="http://schemas.openxmlformats.org/officeDocument/2006/math">
                    <m:r>
                      <a:rPr lang="en-US" altLang="zh-CN" i="1" dirty="0" smtClean="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个单位特征向量为系数进行线性变换，求出</a:t>
                </a:r>
                <a14:m>
                  <m:oMath xmlns:m="http://schemas.openxmlformats.org/officeDocument/2006/math">
                    <m:r>
                      <a:rPr lang="en-US" altLang="zh-CN" i="1" dirty="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个样本主成分</a:t>
                </a:r>
              </a:p>
              <a:p>
                <a:pPr>
                  <a:lnSpc>
                    <a:spcPct val="150000"/>
                  </a:lnSpc>
                </a:pPr>
                <a:endParaRPr lang="zh-CN" altLang="en-US" dirty="0">
                  <a:latin typeface="+mj-ea"/>
                  <a:ea typeface="+mj-ea"/>
                  <a:cs typeface="Euclid" panose="02020503060505020303" pitchFamily="18" charset="0"/>
                </a:endParaRPr>
              </a:p>
              <a:p>
                <a:pPr>
                  <a:lnSpc>
                    <a:spcPct val="150000"/>
                  </a:lnSpc>
                </a:pPr>
                <a:endParaRPr lang="zh-CN" altLang="en-US"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a:t>
                </a:r>
                <a:r>
                  <a:rPr lang="en-US" altLang="zh-CN" dirty="0">
                    <a:latin typeface="+mj-ea"/>
                    <a:ea typeface="+mj-ea"/>
                    <a:cs typeface="Euclid" panose="02020503060505020303" pitchFamily="18" charset="0"/>
                  </a:rPr>
                  <a:t>5</a:t>
                </a:r>
                <a:r>
                  <a:rPr lang="zh-CN" altLang="en-US" dirty="0">
                    <a:latin typeface="+mj-ea"/>
                    <a:ea typeface="+mj-ea"/>
                    <a:cs typeface="Euclid" panose="02020503060505020303" pitchFamily="18" charset="0"/>
                  </a:rPr>
                  <a:t>）计算</a:t>
                </a:r>
                <a14:m>
                  <m:oMath xmlns:m="http://schemas.openxmlformats.org/officeDocument/2006/math">
                    <m:r>
                      <a:rPr lang="en-US" altLang="zh-CN" i="1" dirty="0" smtClean="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个主成分 </a:t>
                </a:r>
                <a14:m>
                  <m:oMath xmlns:m="http://schemas.openxmlformats.org/officeDocument/2006/math">
                    <m:sSub>
                      <m:sSubPr>
                        <m:ctrlPr>
                          <a:rPr lang="en-US" altLang="zh-CN" i="1" dirty="0" smtClean="0">
                            <a:latin typeface="Cambria Math" panose="02040503050406030204" pitchFamily="18" charset="0"/>
                            <a:ea typeface="+mj-ea"/>
                          </a:rPr>
                        </m:ctrlPr>
                      </m:sSubPr>
                      <m:e>
                        <m:r>
                          <a:rPr lang="en-US" altLang="zh-CN" i="1" dirty="0">
                            <a:latin typeface="Cambria Math" panose="02040503050406030204" pitchFamily="18" charset="0"/>
                            <a:cs typeface="Euclid" panose="02020503060505020303" pitchFamily="18" charset="0"/>
                          </a:rPr>
                          <m:t>𝑦</m:t>
                        </m:r>
                      </m:e>
                      <m:sub>
                        <m:r>
                          <a:rPr lang="en-US" altLang="zh-CN" i="1" dirty="0">
                            <a:latin typeface="Cambria Math" panose="02040503050406030204" pitchFamily="18" charset="0"/>
                            <a:cs typeface="Euclid" panose="02020503060505020303" pitchFamily="18" charset="0"/>
                          </a:rPr>
                          <m:t>𝑗</m:t>
                        </m:r>
                      </m:sub>
                    </m:sSub>
                  </m:oMath>
                </a14:m>
                <a:r>
                  <a:rPr lang="zh-CN" altLang="en-US" dirty="0">
                    <a:latin typeface="+mj-ea"/>
                    <a:ea typeface="+mj-ea"/>
                    <a:cs typeface="Euclid" panose="02020503060505020303" pitchFamily="18" charset="0"/>
                  </a:rPr>
                  <a:t>与原变量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cs typeface="Euclid" panose="02020503060505020303" pitchFamily="18" charset="0"/>
                          </a:rPr>
                          <m:t>𝑖</m:t>
                        </m:r>
                      </m:sub>
                    </m:sSub>
                  </m:oMath>
                </a14:m>
                <a:r>
                  <a:rPr lang="en-US" altLang="zh-CN" dirty="0">
                    <a:latin typeface="+mj-ea"/>
                    <a:ea typeface="+mj-ea"/>
                    <a:cs typeface="Euclid" panose="02020503060505020303" pitchFamily="18" charset="0"/>
                  </a:rPr>
                  <a:t> </a:t>
                </a:r>
                <a:r>
                  <a:rPr lang="zh-CN" altLang="en-US" dirty="0">
                    <a:latin typeface="+mj-ea"/>
                    <a:ea typeface="+mj-ea"/>
                    <a:cs typeface="Euclid" panose="02020503060505020303" pitchFamily="18" charset="0"/>
                  </a:rPr>
                  <a:t>的相关系数</a:t>
                </a:r>
                <a14:m>
                  <m:oMath xmlns:m="http://schemas.openxmlformats.org/officeDocument/2006/math">
                    <m:r>
                      <a:rPr lang="zh-CN" altLang="en-US" i="1">
                        <a:latin typeface="Cambria Math" panose="02040503050406030204" pitchFamily="18" charset="0"/>
                      </a:rPr>
                      <m:t>𝜌</m:t>
                    </m:r>
                    <m:d>
                      <m:dPr>
                        <m:ctrlPr>
                          <a:rPr lang="en-US"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cs typeface="Euclid" panose="02020503060505020303" pitchFamily="18" charset="0"/>
                              </a:rPr>
                              <m:t>𝑖</m:t>
                            </m:r>
                          </m:sub>
                        </m:sSub>
                        <m:r>
                          <a:rPr lang="en-US" altLang="zh-CN" i="1">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cs typeface="Euclid" panose="02020503060505020303" pitchFamily="18" charset="0"/>
                              </a:rPr>
                              <m:t>𝑦</m:t>
                            </m:r>
                          </m:e>
                          <m:sub>
                            <m:r>
                              <a:rPr lang="en-US" altLang="zh-CN" i="1" dirty="0">
                                <a:latin typeface="Cambria Math" panose="02040503050406030204" pitchFamily="18" charset="0"/>
                                <a:cs typeface="Euclid" panose="02020503060505020303" pitchFamily="18" charset="0"/>
                              </a:rPr>
                              <m:t>𝑗</m:t>
                            </m:r>
                          </m:sub>
                        </m:sSub>
                      </m:e>
                    </m:d>
                    <m:r>
                      <a:rPr lang="en-US" altLang="zh-CN" i="1">
                        <a:latin typeface="Cambria Math" panose="02040503050406030204" pitchFamily="18" charset="0"/>
                      </a:rPr>
                      <m:t> </m:t>
                    </m:r>
                  </m:oMath>
                </a14:m>
                <a:r>
                  <a:rPr lang="zh-CN" altLang="en-US" dirty="0">
                    <a:latin typeface="+mj-ea"/>
                    <a:ea typeface="+mj-ea"/>
                    <a:cs typeface="Euclid" panose="02020503060505020303" pitchFamily="18" charset="0"/>
                  </a:rPr>
                  <a:t>，以及</a:t>
                </a:r>
                <a14:m>
                  <m:oMath xmlns:m="http://schemas.openxmlformats.org/officeDocument/2006/math">
                    <m:r>
                      <a:rPr lang="en-US" altLang="zh-CN" i="1" dirty="0">
                        <a:latin typeface="Cambria Math" panose="02040503050406030204" pitchFamily="18" charset="0"/>
                        <a:cs typeface="Euclid" panose="02020503060505020303" pitchFamily="18" charset="0"/>
                      </a:rPr>
                      <m:t>𝑘</m:t>
                    </m:r>
                  </m:oMath>
                </a14:m>
                <a:r>
                  <a:rPr lang="zh-CN" altLang="en-US" dirty="0">
                    <a:latin typeface="+mj-ea"/>
                    <a:ea typeface="+mj-ea"/>
                    <a:cs typeface="Euclid" panose="02020503060505020303" pitchFamily="18" charset="0"/>
                  </a:rPr>
                  <a:t>个主成分对原变量</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cs typeface="Euclid" panose="02020503060505020303" pitchFamily="18" charset="0"/>
                          </a:rPr>
                          <m:t>𝑖</m:t>
                        </m:r>
                      </m:sub>
                    </m:sSub>
                  </m:oMath>
                </a14:m>
                <a:r>
                  <a:rPr lang="zh-CN" altLang="en-US" dirty="0">
                    <a:latin typeface="+mj-ea"/>
                    <a:ea typeface="+mj-ea"/>
                    <a:cs typeface="Euclid" panose="02020503060505020303" pitchFamily="18" charset="0"/>
                  </a:rPr>
                  <a:t>的贡献率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𝜈</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latin typeface="+mj-ea"/>
                    <a:ea typeface="+mj-ea"/>
                    <a:cs typeface="Euclid" panose="02020503060505020303" pitchFamily="18" charset="0"/>
                  </a:rPr>
                  <a:t>。</a:t>
                </a:r>
              </a:p>
            </p:txBody>
          </p:sp>
        </mc:Choice>
        <mc:Fallback xmlns="">
          <p:sp>
            <p:nvSpPr>
              <p:cNvPr id="3" name="文本框 2">
                <a:extLst>
                  <a:ext uri="{FF2B5EF4-FFF2-40B4-BE49-F238E27FC236}">
                    <a16:creationId xmlns:a16="http://schemas.microsoft.com/office/drawing/2014/main" id="{64CD2996-B461-F485-25C2-3D2A8C322F5F}"/>
                  </a:ext>
                </a:extLst>
              </p:cNvPr>
              <p:cNvSpPr txBox="1">
                <a:spLocks noRot="1" noChangeAspect="1" noMove="1" noResize="1" noEditPoints="1" noAdjustHandles="1" noChangeArrowheads="1" noChangeShapeType="1" noTextEdit="1"/>
              </p:cNvSpPr>
              <p:nvPr/>
            </p:nvSpPr>
            <p:spPr>
              <a:xfrm>
                <a:off x="293688" y="1955848"/>
                <a:ext cx="11680140" cy="3435299"/>
              </a:xfrm>
              <a:prstGeom prst="rect">
                <a:avLst/>
              </a:prstGeom>
              <a:blipFill>
                <a:blip r:embed="rId3"/>
                <a:stretch>
                  <a:fillRect l="-783" b="-3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6CAF824-C2F6-5E13-3C90-63F235A591C1}"/>
                  </a:ext>
                </a:extLst>
              </p:cNvPr>
              <p:cNvSpPr txBox="1"/>
              <p:nvPr/>
            </p:nvSpPr>
            <p:spPr>
              <a:xfrm>
                <a:off x="3931924" y="3194897"/>
                <a:ext cx="6094070" cy="468205"/>
              </a:xfrm>
              <a:prstGeom prst="rect">
                <a:avLst/>
              </a:prstGeom>
              <a:noFill/>
            </p:spPr>
            <p:txBody>
              <a:bodyPr wrap="square">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en-US" altLang="zh-CN" dirty="0"/>
                  <a:t>,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b="0" i="1" smtClean="0">
                        <a:latin typeface="Cambria Math" panose="02040503050406030204" pitchFamily="18" charset="0"/>
                      </a:rPr>
                      <m:t>𝑘</m:t>
                    </m:r>
                  </m:oMath>
                </a14:m>
                <a:endParaRPr lang="zh-CN" altLang="en-US" dirty="0"/>
              </a:p>
            </p:txBody>
          </p:sp>
        </mc:Choice>
        <mc:Fallback xmlns="">
          <p:sp>
            <p:nvSpPr>
              <p:cNvPr id="17" name="文本框 16">
                <a:extLst>
                  <a:ext uri="{FF2B5EF4-FFF2-40B4-BE49-F238E27FC236}">
                    <a16:creationId xmlns:a16="http://schemas.microsoft.com/office/drawing/2014/main" id="{B6CAF824-C2F6-5E13-3C90-63F235A591C1}"/>
                  </a:ext>
                </a:extLst>
              </p:cNvPr>
              <p:cNvSpPr txBox="1">
                <a:spLocks noRot="1" noChangeAspect="1" noMove="1" noResize="1" noEditPoints="1" noAdjustHandles="1" noChangeArrowheads="1" noChangeShapeType="1" noTextEdit="1"/>
              </p:cNvSpPr>
              <p:nvPr/>
            </p:nvSpPr>
            <p:spPr>
              <a:xfrm>
                <a:off x="3931924" y="3194897"/>
                <a:ext cx="6094070" cy="468205"/>
              </a:xfrm>
              <a:prstGeom prst="rect">
                <a:avLst/>
              </a:prstGeom>
              <a:blipFill>
                <a:blip r:embed="rId4"/>
                <a:stretch>
                  <a:fillRect l="-300" t="-7792" b="-2987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73892AF-4774-C999-52AA-44172AE5DDD4}"/>
              </a:ext>
            </a:extLst>
          </p:cNvPr>
          <p:cNvSpPr txBox="1"/>
          <p:nvPr/>
        </p:nvSpPr>
        <p:spPr>
          <a:xfrm>
            <a:off x="293688" y="1359195"/>
            <a:ext cx="3846683" cy="523220"/>
          </a:xfrm>
          <a:prstGeom prst="rect">
            <a:avLst/>
          </a:prstGeom>
          <a:noFill/>
        </p:spPr>
        <p:txBody>
          <a:bodyPr wrap="square" rtlCol="0">
            <a:spAutoFit/>
          </a:bodyPr>
          <a:lstStyle/>
          <a:p>
            <a:r>
              <a:rPr lang="zh-CN" altLang="en-US" sz="2800" b="1" dirty="0"/>
              <a:t>主成分分析具体步骤</a:t>
            </a:r>
          </a:p>
        </p:txBody>
      </p:sp>
    </p:spTree>
    <p:extLst>
      <p:ext uri="{BB962C8B-B14F-4D97-AF65-F5344CB8AC3E}">
        <p14:creationId xmlns:p14="http://schemas.microsoft.com/office/powerpoint/2010/main" val="3542480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25992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None/>
              <a:defRPr/>
            </a:pPr>
            <a:r>
              <a:rPr lang="zh-CN" altLang="en-US" sz="2800" b="1" dirty="0">
                <a:solidFill>
                  <a:schemeClr val="tx2"/>
                </a:solidFill>
                <a:ea typeface="微软雅黑" panose="020B0503020204020204" pitchFamily="34" charset="-122"/>
              </a:rPr>
              <a:t>距离度量：</a:t>
            </a:r>
            <a:r>
              <a:rPr lang="zh-CN" altLang="en-US" sz="2800" b="1" kern="100" dirty="0">
                <a:effectLst/>
                <a:latin typeface="+mj-ea"/>
                <a:ea typeface="+mj-ea"/>
                <a:cs typeface="Times New Roman" panose="02020603050405020304" pitchFamily="18" charset="0"/>
              </a:rPr>
              <a:t>曼哈顿距离</a:t>
            </a:r>
            <a:r>
              <a:rPr lang="en-US" altLang="zh-CN" sz="2800" b="1" kern="100" dirty="0">
                <a:effectLst/>
                <a:latin typeface="+mj-ea"/>
                <a:ea typeface="+mj-ea"/>
                <a:cs typeface="Times New Roman" panose="02020603050405020304" pitchFamily="18" charset="0"/>
              </a:rPr>
              <a:t>(Manhattan distance)</a:t>
            </a:r>
          </a:p>
          <a:p>
            <a:pPr marL="0" marR="0" lvl="0" indent="0" fontAlgn="auto">
              <a:lnSpc>
                <a:spcPct val="80000"/>
              </a:lnSpc>
              <a:spcAft>
                <a:spcPts val="0"/>
              </a:spcAft>
              <a:buNone/>
              <a:tabLst/>
              <a:defRPr/>
            </a:pPr>
            <a:endParaRPr lang="en-US" sz="2800" b="1" dirty="0">
              <a:solidFill>
                <a:schemeClr val="tx2"/>
              </a:solidFill>
              <a:ea typeface="微软雅黑" panose="020B0503020204020204" pitchFamily="34" charset="-122"/>
            </a:endParaRPr>
          </a:p>
        </p:txBody>
      </p:sp>
      <p:pic>
        <p:nvPicPr>
          <p:cNvPr id="16" name="图片 15">
            <a:extLst>
              <a:ext uri="{FF2B5EF4-FFF2-40B4-BE49-F238E27FC236}">
                <a16:creationId xmlns:a16="http://schemas.microsoft.com/office/drawing/2014/main" id="{35DC841F-8EBC-BF8E-B958-8F097F7728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7575" y="2217738"/>
            <a:ext cx="4000500" cy="4175125"/>
          </a:xfrm>
          <a:prstGeom prst="rect">
            <a:avLst/>
          </a:prstGeom>
          <a:noFill/>
          <a:ln>
            <a:noFill/>
          </a:ln>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72153E9-11C5-59E8-B6A0-E74DE171111E}"/>
                  </a:ext>
                </a:extLst>
              </p:cNvPr>
              <p:cNvSpPr txBox="1"/>
              <p:nvPr/>
            </p:nvSpPr>
            <p:spPr>
              <a:xfrm>
                <a:off x="5726790" y="1986056"/>
                <a:ext cx="6096000" cy="11378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𝑑</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nary>
                        <m:naryPr>
                          <m:chr m:val="∑"/>
                          <m:limLoc m:val="undOvr"/>
                          <m:supHide m:val="on"/>
                          <m:ctrlPr>
                            <a:rPr lang="zh-CN" altLang="zh-CN" sz="2800" i="1">
                              <a:latin typeface="Cambria Math" panose="02040503050406030204" pitchFamily="18" charset="0"/>
                            </a:rPr>
                          </m:ctrlPr>
                        </m:naryPr>
                        <m:sub>
                          <m:r>
                            <a:rPr lang="en-US" altLang="zh-CN" sz="2800" i="1">
                              <a:latin typeface="Cambria Math" panose="02040503050406030204" pitchFamily="18" charset="0"/>
                            </a:rPr>
                            <m:t>𝑖</m:t>
                          </m:r>
                        </m:sub>
                        <m:sup/>
                        <m:e>
                          <m:r>
                            <a:rPr lang="en-US" altLang="zh-CN" sz="2800" i="1">
                              <a:latin typeface="Cambria Math" panose="02040503050406030204" pitchFamily="18" charset="0"/>
                            </a:rPr>
                            <m:t>|</m:t>
                          </m:r>
                        </m:e>
                      </m:nary>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oMath>
                  </m:oMathPara>
                </a14:m>
                <a:endParaRPr lang="zh-CN" altLang="en-US" sz="2800" dirty="0"/>
              </a:p>
            </p:txBody>
          </p:sp>
        </mc:Choice>
        <mc:Fallback xmlns="">
          <p:sp>
            <p:nvSpPr>
              <p:cNvPr id="17" name="文本框 16">
                <a:extLst>
                  <a:ext uri="{FF2B5EF4-FFF2-40B4-BE49-F238E27FC236}">
                    <a16:creationId xmlns:a16="http://schemas.microsoft.com/office/drawing/2014/main" id="{172153E9-11C5-59E8-B6A0-E74DE171111E}"/>
                  </a:ext>
                </a:extLst>
              </p:cNvPr>
              <p:cNvSpPr txBox="1">
                <a:spLocks noRot="1" noChangeAspect="1" noMove="1" noResize="1" noEditPoints="1" noAdjustHandles="1" noChangeArrowheads="1" noChangeShapeType="1" noTextEdit="1"/>
              </p:cNvSpPr>
              <p:nvPr/>
            </p:nvSpPr>
            <p:spPr>
              <a:xfrm>
                <a:off x="5726790" y="1986056"/>
                <a:ext cx="6096000" cy="1137876"/>
              </a:xfrm>
              <a:prstGeom prst="rect">
                <a:avLst/>
              </a:prstGeom>
              <a:blipFill>
                <a:blip r:embed="rId3"/>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3B75AA0-587E-9B12-555E-2DEACAA2428B}"/>
              </a:ext>
            </a:extLst>
          </p:cNvPr>
          <p:cNvSpPr txBox="1"/>
          <p:nvPr/>
        </p:nvSpPr>
        <p:spPr>
          <a:xfrm>
            <a:off x="5686425" y="3046630"/>
            <a:ext cx="6298572" cy="3351046"/>
          </a:xfrm>
          <a:prstGeom prst="rect">
            <a:avLst/>
          </a:prstGeom>
          <a:noFill/>
        </p:spPr>
        <p:txBody>
          <a:bodyPr wrap="square">
            <a:spAutoFit/>
          </a:bodyPr>
          <a:lstStyle/>
          <a:p>
            <a:pPr algn="just">
              <a:lnSpc>
                <a:spcPct val="150000"/>
              </a:lnSpc>
            </a:pPr>
            <a:r>
              <a:rPr lang="zh-CN" altLang="zh-CN" sz="2400" kern="100" dirty="0">
                <a:effectLst/>
                <a:latin typeface="+mj-ea"/>
                <a:ea typeface="+mj-ea"/>
              </a:rPr>
              <a:t>想象你在城市道路里，要从一个十字路口开车到另外一个十字路口，驾驶距离是两点间的直线距离吗？显然不是，除非你能穿越大楼。实际驾驶距离就是这个</a:t>
            </a:r>
            <a:r>
              <a:rPr lang="en-US" altLang="zh-CN" sz="2400" kern="100" dirty="0">
                <a:effectLst/>
                <a:latin typeface="+mj-ea"/>
                <a:ea typeface="+mj-ea"/>
              </a:rPr>
              <a:t>“</a:t>
            </a:r>
            <a:r>
              <a:rPr lang="zh-CN" altLang="zh-CN" sz="2400" kern="100" dirty="0">
                <a:effectLst/>
                <a:latin typeface="+mj-ea"/>
                <a:ea typeface="+mj-ea"/>
              </a:rPr>
              <a:t>曼哈顿距离</a:t>
            </a:r>
            <a:r>
              <a:rPr lang="en-US" altLang="zh-CN" sz="2400" kern="100" dirty="0">
                <a:effectLst/>
                <a:latin typeface="+mj-ea"/>
                <a:ea typeface="+mj-ea"/>
              </a:rPr>
              <a:t>”</a:t>
            </a:r>
            <a:r>
              <a:rPr lang="zh-CN" altLang="zh-CN" sz="2400" kern="100" dirty="0">
                <a:effectLst/>
                <a:latin typeface="+mj-ea"/>
                <a:ea typeface="+mj-ea"/>
              </a:rPr>
              <a:t>。而这也是曼哈顿距离名称的来源， 曼哈顿距离也称为城市街区距离</a:t>
            </a:r>
            <a:r>
              <a:rPr lang="en-US" altLang="zh-CN" sz="2400" kern="100" dirty="0">
                <a:effectLst/>
                <a:latin typeface="+mj-ea"/>
                <a:ea typeface="+mj-ea"/>
              </a:rPr>
              <a:t>(City Block distance)</a:t>
            </a:r>
            <a:r>
              <a:rPr lang="zh-CN" altLang="zh-CN" sz="2400" kern="100" dirty="0">
                <a:effectLst/>
                <a:latin typeface="+mj-ea"/>
                <a:ea typeface="+mj-ea"/>
              </a:rPr>
              <a:t>。</a:t>
            </a:r>
          </a:p>
        </p:txBody>
      </p:sp>
    </p:spTree>
    <p:extLst>
      <p:ext uri="{BB962C8B-B14F-4D97-AF65-F5344CB8AC3E}">
        <p14:creationId xmlns:p14="http://schemas.microsoft.com/office/powerpoint/2010/main" val="105821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16" name="文本框 15">
            <a:extLst>
              <a:ext uri="{FF2B5EF4-FFF2-40B4-BE49-F238E27FC236}">
                <a16:creationId xmlns:a16="http://schemas.microsoft.com/office/drawing/2014/main" id="{C035B087-2294-EC7D-CE73-49093056671E}"/>
              </a:ext>
            </a:extLst>
          </p:cNvPr>
          <p:cNvSpPr txBox="1"/>
          <p:nvPr/>
        </p:nvSpPr>
        <p:spPr>
          <a:xfrm>
            <a:off x="612774" y="1347317"/>
            <a:ext cx="3846683" cy="461665"/>
          </a:xfrm>
          <a:prstGeom prst="rect">
            <a:avLst/>
          </a:prstGeom>
          <a:noFill/>
        </p:spPr>
        <p:txBody>
          <a:bodyPr wrap="square" rtlCol="0">
            <a:spAutoFit/>
          </a:bodyPr>
          <a:lstStyle/>
          <a:p>
            <a:r>
              <a:rPr lang="zh-CN" altLang="en-US" dirty="0"/>
              <a:t>主成分分析具体步骤</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4CD2996-B461-F485-25C2-3D2A8C322F5F}"/>
                  </a:ext>
                </a:extLst>
              </p:cNvPr>
              <p:cNvSpPr txBox="1"/>
              <p:nvPr/>
            </p:nvSpPr>
            <p:spPr>
              <a:xfrm>
                <a:off x="293688" y="1955848"/>
                <a:ext cx="11680140" cy="2887650"/>
              </a:xfrm>
              <a:prstGeom prst="rect">
                <a:avLst/>
              </a:prstGeom>
              <a:noFill/>
            </p:spPr>
            <p:txBody>
              <a:bodyPr wrap="square">
                <a:spAutoFit/>
              </a:bodyPr>
              <a:lstStyle/>
              <a:p>
                <a:pPr>
                  <a:lnSpc>
                    <a:spcPct val="150000"/>
                  </a:lnSpc>
                </a:pPr>
                <a:r>
                  <a:rPr lang="zh-CN" altLang="en-US" dirty="0">
                    <a:latin typeface="+mj-ea"/>
                    <a:ea typeface="+mj-ea"/>
                    <a:cs typeface="Euclid" panose="02020503060505020303" pitchFamily="18" charset="0"/>
                  </a:rPr>
                  <a:t>（</a:t>
                </a:r>
                <a:r>
                  <a:rPr lang="en-US" altLang="zh-CN" dirty="0">
                    <a:latin typeface="+mj-ea"/>
                    <a:ea typeface="+mj-ea"/>
                    <a:cs typeface="Euclid" panose="02020503060505020303" pitchFamily="18" charset="0"/>
                  </a:rPr>
                  <a:t>6</a:t>
                </a:r>
                <a:r>
                  <a:rPr lang="zh-CN" altLang="en-US" dirty="0">
                    <a:latin typeface="+mj-ea"/>
                    <a:ea typeface="+mj-ea"/>
                    <a:cs typeface="Euclid" panose="02020503060505020303" pitchFamily="18" charset="0"/>
                  </a:rPr>
                  <a:t>）计算</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𝑛</m:t>
                    </m:r>
                  </m:oMath>
                </a14:m>
                <a:r>
                  <a:rPr lang="zh-CN" altLang="en-US" dirty="0">
                    <a:latin typeface="+mj-ea"/>
                    <a:ea typeface="+mj-ea"/>
                    <a:cs typeface="Euclid" panose="02020503060505020303" pitchFamily="18" charset="0"/>
                  </a:rPr>
                  <a:t>个样本的</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𝑘</m:t>
                    </m:r>
                  </m:oMath>
                </a14:m>
                <a:r>
                  <a:rPr lang="zh-CN" altLang="en-US" dirty="0">
                    <a:latin typeface="+mj-ea"/>
                    <a:ea typeface="+mj-ea"/>
                    <a:cs typeface="Euclid" panose="02020503060505020303" pitchFamily="18" charset="0"/>
                  </a:rPr>
                  <a:t>个主成分值</a:t>
                </a:r>
              </a:p>
              <a:p>
                <a:pPr>
                  <a:lnSpc>
                    <a:spcPct val="150000"/>
                  </a:lnSpc>
                </a:pPr>
                <a:r>
                  <a:rPr lang="zh-CN" altLang="en-US" dirty="0">
                    <a:latin typeface="+mj-ea"/>
                    <a:ea typeface="+mj-ea"/>
                    <a:cs typeface="Euclid" panose="02020503060505020303" pitchFamily="18" charset="0"/>
                  </a:rPr>
                  <a:t>将规范化样本数据代入</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𝑘</m:t>
                    </m:r>
                  </m:oMath>
                </a14:m>
                <a:r>
                  <a:rPr lang="zh-CN" altLang="en-US" dirty="0">
                    <a:latin typeface="+mj-ea"/>
                    <a:ea typeface="+mj-ea"/>
                    <a:cs typeface="Euclid" panose="02020503060505020303" pitchFamily="18" charset="0"/>
                  </a:rPr>
                  <a:t>个主成分式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en-US" altLang="zh-CN" dirty="0"/>
                  <a:t>, </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𝑘</m:t>
                    </m:r>
                  </m:oMath>
                </a14:m>
                <a:endParaRPr lang="zh-CN" altLang="en-US"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得到</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𝑛</m:t>
                    </m:r>
                  </m:oMath>
                </a14:m>
                <a:r>
                  <a:rPr lang="zh-CN" altLang="en-US" dirty="0">
                    <a:latin typeface="+mj-ea"/>
                    <a:ea typeface="+mj-ea"/>
                    <a:cs typeface="Euclid" panose="02020503060505020303" pitchFamily="18" charset="0"/>
                  </a:rPr>
                  <a:t>个样本的主成分值</a:t>
                </a:r>
              </a:p>
              <a:p>
                <a:pPr>
                  <a:lnSpc>
                    <a:spcPct val="150000"/>
                  </a:lnSpc>
                </a:pPr>
                <a:endParaRPr lang="zh-CN" altLang="en-US" dirty="0">
                  <a:latin typeface="+mj-ea"/>
                  <a:ea typeface="+mj-ea"/>
                  <a:cs typeface="Euclid" panose="02020503060505020303" pitchFamily="18" charset="0"/>
                </a:endParaRPr>
              </a:p>
              <a:p>
                <a:pPr>
                  <a:lnSpc>
                    <a:spcPct val="150000"/>
                  </a:lnSpc>
                </a:pPr>
                <a:r>
                  <a:rPr lang="zh-CN" altLang="en-US" dirty="0">
                    <a:latin typeface="+mj-ea"/>
                    <a:ea typeface="+mj-ea"/>
                    <a:cs typeface="Euclid" panose="02020503060505020303" pitchFamily="18" charset="0"/>
                  </a:rPr>
                  <a:t>第</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𝑗</m:t>
                    </m:r>
                  </m:oMath>
                </a14:m>
                <a:r>
                  <a:rPr lang="zh-CN" altLang="en-US" dirty="0">
                    <a:latin typeface="+mj-ea"/>
                    <a:ea typeface="+mj-ea"/>
                    <a:cs typeface="Euclid" panose="02020503060505020303" pitchFamily="18" charset="0"/>
                  </a:rPr>
                  <a:t>个 样本</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𝑗</m:t>
                        </m:r>
                      </m:sub>
                    </m:sSub>
                    <m:r>
                      <a:rPr lang="en-US" altLang="zh-CN" i="1">
                        <a:latin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𝑚𝑗</m:t>
                            </m:r>
                          </m:sub>
                        </m:sSub>
                        <m:r>
                          <a:rPr lang="en-US" altLang="zh-CN" i="1">
                            <a:latin typeface="Cambria Math" panose="02040503050406030204" pitchFamily="18" charset="0"/>
                          </a:rPr>
                          <m:t>)</m:t>
                        </m:r>
                      </m:e>
                      <m:sup>
                        <m:r>
                          <m:rPr>
                            <m:sty m:val="p"/>
                          </m:rPr>
                          <a:rPr lang="en-US" altLang="zh-CN">
                            <a:latin typeface="Cambria Math" panose="02040503050406030204" pitchFamily="18" charset="0"/>
                            <a:cs typeface="Times New Roman" panose="02020603050405020304" pitchFamily="18" charset="0"/>
                          </a:rPr>
                          <m:t>T</m:t>
                        </m:r>
                      </m:sup>
                    </m:sSup>
                  </m:oMath>
                </a14:m>
                <a:r>
                  <a:rPr lang="zh-CN" altLang="en-US" dirty="0">
                    <a:latin typeface="+mj-ea"/>
                    <a:ea typeface="+mj-ea"/>
                    <a:cs typeface="Euclid" panose="02020503060505020303" pitchFamily="18" charset="0"/>
                  </a:rPr>
                  <a:t>的第</a:t>
                </a:r>
                <a14:m>
                  <m:oMath xmlns:m="http://schemas.openxmlformats.org/officeDocument/2006/math">
                    <m:r>
                      <a:rPr lang="en-US" altLang="zh-CN" i="1" dirty="0" smtClean="0">
                        <a:latin typeface="Cambria Math" panose="02040503050406030204" pitchFamily="18" charset="0"/>
                        <a:ea typeface="+mj-ea"/>
                        <a:cs typeface="Euclid" panose="02020503060505020303" pitchFamily="18" charset="0"/>
                      </a:rPr>
                      <m:t>𝑖</m:t>
                    </m:r>
                  </m:oMath>
                </a14:m>
                <a:r>
                  <a:rPr lang="zh-CN" altLang="en-US" dirty="0">
                    <a:latin typeface="+mj-ea"/>
                    <a:ea typeface="+mj-ea"/>
                    <a:cs typeface="Euclid" panose="02020503060505020303" pitchFamily="18" charset="0"/>
                  </a:rPr>
                  <a:t>主成分值是 </a:t>
                </a:r>
              </a:p>
            </p:txBody>
          </p:sp>
        </mc:Choice>
        <mc:Fallback xmlns="">
          <p:sp>
            <p:nvSpPr>
              <p:cNvPr id="3" name="文本框 2">
                <a:extLst>
                  <a:ext uri="{FF2B5EF4-FFF2-40B4-BE49-F238E27FC236}">
                    <a16:creationId xmlns:a16="http://schemas.microsoft.com/office/drawing/2014/main" id="{64CD2996-B461-F485-25C2-3D2A8C322F5F}"/>
                  </a:ext>
                </a:extLst>
              </p:cNvPr>
              <p:cNvSpPr txBox="1">
                <a:spLocks noRot="1" noChangeAspect="1" noMove="1" noResize="1" noEditPoints="1" noAdjustHandles="1" noChangeArrowheads="1" noChangeShapeType="1" noTextEdit="1"/>
              </p:cNvSpPr>
              <p:nvPr/>
            </p:nvSpPr>
            <p:spPr>
              <a:xfrm>
                <a:off x="293688" y="1955848"/>
                <a:ext cx="11680140" cy="2887650"/>
              </a:xfrm>
              <a:prstGeom prst="rect">
                <a:avLst/>
              </a:prstGeom>
              <a:blipFill>
                <a:blip r:embed="rId3"/>
                <a:stretch>
                  <a:fillRect l="-783" b="-2743"/>
                </a:stretch>
              </a:blipFill>
            </p:spPr>
            <p:txBody>
              <a:bodyPr/>
              <a:lstStyle/>
              <a:p>
                <a:r>
                  <a:rPr lang="zh-CN" altLang="en-US">
                    <a:noFill/>
                  </a:rPr>
                  <a:t> </a:t>
                </a:r>
              </a:p>
            </p:txBody>
          </p:sp>
        </mc:Fallback>
      </mc:AlternateContent>
      <p:pic>
        <p:nvPicPr>
          <p:cNvPr id="7" name="Picture 5">
            <a:extLst>
              <a:ext uri="{FF2B5EF4-FFF2-40B4-BE49-F238E27FC236}">
                <a16:creationId xmlns:a16="http://schemas.microsoft.com/office/drawing/2014/main" id="{AA26A107-40AE-B174-FF69-8F977F2CF961}"/>
              </a:ext>
            </a:extLst>
          </p:cNvPr>
          <p:cNvPicPr>
            <a:picLocks noChangeAspect="1"/>
          </p:cNvPicPr>
          <p:nvPr/>
        </p:nvPicPr>
        <p:blipFill>
          <a:blip r:embed="rId4"/>
          <a:stretch>
            <a:fillRect/>
          </a:stretch>
        </p:blipFill>
        <p:spPr>
          <a:xfrm>
            <a:off x="3149600" y="5076070"/>
            <a:ext cx="5892800" cy="1066800"/>
          </a:xfrm>
          <a:prstGeom prst="rect">
            <a:avLst/>
          </a:prstGeom>
        </p:spPr>
      </p:pic>
    </p:spTree>
    <p:extLst>
      <p:ext uri="{BB962C8B-B14F-4D97-AF65-F5344CB8AC3E}">
        <p14:creationId xmlns:p14="http://schemas.microsoft.com/office/powerpoint/2010/main" val="1978684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5" name="矩形 4">
            <a:extLst>
              <a:ext uri="{FF2B5EF4-FFF2-40B4-BE49-F238E27FC236}">
                <a16:creationId xmlns:a16="http://schemas.microsoft.com/office/drawing/2014/main" id="{453D0ECB-4716-2E4E-E093-AECABCA73EC8}"/>
              </a:ext>
            </a:extLst>
          </p:cNvPr>
          <p:cNvSpPr/>
          <p:nvPr/>
        </p:nvSpPr>
        <p:spPr>
          <a:xfrm>
            <a:off x="293688" y="1230715"/>
            <a:ext cx="4400233" cy="461665"/>
          </a:xfrm>
          <a:prstGeom prst="rect">
            <a:avLst/>
          </a:prstGeom>
        </p:spPr>
        <p:txBody>
          <a:bodyPr wrap="square">
            <a:spAutoFit/>
          </a:bodyPr>
          <a:lstStyle/>
          <a:p>
            <a:pPr>
              <a:spcBef>
                <a:spcPts val="900"/>
              </a:spcBef>
              <a:spcAft>
                <a:spcPts val="900"/>
              </a:spcAft>
            </a:pPr>
            <a:r>
              <a:rPr lang="en-US" altLang="zh-CN" b="1" dirty="0">
                <a:latin typeface="+mj-ea"/>
                <a:ea typeface="+mj-ea"/>
                <a:cs typeface="Times New Roman" panose="02020603050405020304" pitchFamily="18" charset="0"/>
              </a:rPr>
              <a:t>【</a:t>
            </a:r>
            <a:r>
              <a:rPr lang="zh-CN" altLang="en-US" b="1" dirty="0">
                <a:latin typeface="+mj-ea"/>
                <a:ea typeface="+mj-ea"/>
                <a:cs typeface="Times New Roman" panose="02020603050405020304" pitchFamily="18" charset="0"/>
              </a:rPr>
              <a:t>例子</a:t>
            </a:r>
            <a:r>
              <a:rPr lang="en-US" altLang="zh-CN" b="1" dirty="0">
                <a:latin typeface="+mj-ea"/>
                <a:ea typeface="+mj-ea"/>
                <a:cs typeface="Times New Roman" panose="02020603050405020304" pitchFamily="18" charset="0"/>
              </a:rPr>
              <a:t>1】</a:t>
            </a:r>
            <a:endParaRPr lang="zh-CN" altLang="zh-CN" sz="1800" b="1" dirty="0">
              <a:effectLst/>
              <a:latin typeface="+mj-ea"/>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19F9AD8A-C7A3-12D9-EE8B-ABE1BB933F05}"/>
              </a:ext>
            </a:extLst>
          </p:cNvPr>
          <p:cNvSpPr txBox="1"/>
          <p:nvPr/>
        </p:nvSpPr>
        <p:spPr>
          <a:xfrm>
            <a:off x="293688" y="1653448"/>
            <a:ext cx="11523662" cy="3357329"/>
          </a:xfrm>
          <a:prstGeom prst="rect">
            <a:avLst/>
          </a:prstGeom>
          <a:noFill/>
        </p:spPr>
        <p:txBody>
          <a:bodyPr wrap="square">
            <a:spAutoFit/>
          </a:bodyPr>
          <a:lstStyle/>
          <a:p>
            <a:pPr indent="457200">
              <a:lnSpc>
                <a:spcPct val="150000"/>
              </a:lnSpc>
            </a:pPr>
            <a:r>
              <a:rPr lang="zh-CN" altLang="en-US" dirty="0">
                <a:latin typeface="-apple-system"/>
              </a:rPr>
              <a:t>某金融服务公司为了了解贷款客户的信用程度，评价客户的信用等级，采用信用评级常用的 </a:t>
            </a:r>
            <a:r>
              <a:rPr lang="en-US" altLang="zh-CN" dirty="0">
                <a:latin typeface="-apple-system"/>
              </a:rPr>
              <a:t>5C(</a:t>
            </a:r>
            <a:r>
              <a:rPr lang="zh-CN" altLang="en-US" dirty="0">
                <a:latin typeface="-apple-system"/>
              </a:rPr>
              <a:t>能力，品格 ，担保 ，资本，环境</a:t>
            </a:r>
            <a:r>
              <a:rPr lang="en-US" altLang="zh-CN" dirty="0">
                <a:latin typeface="-apple-system"/>
              </a:rPr>
              <a:t>)</a:t>
            </a:r>
            <a:r>
              <a:rPr lang="zh-CN" altLang="en-US" dirty="0">
                <a:latin typeface="-apple-system"/>
              </a:rPr>
              <a:t>方法对</a:t>
            </a:r>
            <a:r>
              <a:rPr lang="en-US" altLang="zh-CN" dirty="0">
                <a:latin typeface="-apple-system"/>
              </a:rPr>
              <a:t>15</a:t>
            </a:r>
            <a:r>
              <a:rPr lang="zh-CN" altLang="en-US" dirty="0">
                <a:latin typeface="-apple-system"/>
              </a:rPr>
              <a:t>名客户进行打分， 由此判断客户违约的可能性。</a:t>
            </a:r>
            <a:endParaRPr lang="en-US" altLang="zh-CN" dirty="0">
              <a:latin typeface="-apple-system"/>
            </a:endParaRPr>
          </a:p>
          <a:p>
            <a:pPr indent="457200">
              <a:lnSpc>
                <a:spcPct val="150000"/>
              </a:lnSpc>
            </a:pPr>
            <a:r>
              <a:rPr lang="zh-CN" altLang="zh-CN" dirty="0">
                <a:latin typeface="-apple-system"/>
              </a:rPr>
              <a:t>由于各项指标的难易程度不同，因此需要对</a:t>
            </a:r>
            <a:r>
              <a:rPr lang="en-US" altLang="zh-CN" dirty="0">
                <a:latin typeface="-apple-system"/>
              </a:rPr>
              <a:t>5</a:t>
            </a:r>
            <a:r>
              <a:rPr lang="zh-CN" altLang="zh-CN" dirty="0">
                <a:latin typeface="-apple-system"/>
              </a:rPr>
              <a:t>项指标进行赋权，以便能够更加合理的对</a:t>
            </a:r>
            <a:r>
              <a:rPr lang="en-US" altLang="zh-CN" dirty="0">
                <a:latin typeface="-apple-system"/>
              </a:rPr>
              <a:t>15</a:t>
            </a:r>
            <a:r>
              <a:rPr lang="zh-CN" altLang="zh-CN" dirty="0">
                <a:latin typeface="-apple-system"/>
              </a:rPr>
              <a:t>名客户进行评价。</a:t>
            </a:r>
            <a:endParaRPr lang="en-US" altLang="zh-CN" dirty="0">
              <a:latin typeface="-apple-system"/>
            </a:endParaRPr>
          </a:p>
          <a:p>
            <a:pPr indent="457200">
              <a:lnSpc>
                <a:spcPct val="150000"/>
              </a:lnSpc>
            </a:pPr>
            <a:r>
              <a:rPr lang="zh-CN" altLang="en-US" b="0" i="0" dirty="0">
                <a:effectLst/>
                <a:latin typeface="-apple-system"/>
              </a:rPr>
              <a:t>试对数据进行主成分分析。</a:t>
            </a:r>
            <a:endParaRPr lang="en-US" altLang="zh-CN" b="0" i="0" dirty="0">
              <a:effectLst/>
              <a:latin typeface="-apple-system"/>
            </a:endParaRPr>
          </a:p>
        </p:txBody>
      </p:sp>
    </p:spTree>
    <p:extLst>
      <p:ext uri="{BB962C8B-B14F-4D97-AF65-F5344CB8AC3E}">
        <p14:creationId xmlns:p14="http://schemas.microsoft.com/office/powerpoint/2010/main" val="2192597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graphicFrame>
        <p:nvGraphicFramePr>
          <p:cNvPr id="4" name="表格 3">
            <a:extLst>
              <a:ext uri="{FF2B5EF4-FFF2-40B4-BE49-F238E27FC236}">
                <a16:creationId xmlns:a16="http://schemas.microsoft.com/office/drawing/2014/main" id="{98C45EF9-3EF8-0C53-23ED-42DB2228A025}"/>
              </a:ext>
            </a:extLst>
          </p:cNvPr>
          <p:cNvGraphicFramePr>
            <a:graphicFrameLocks noGrp="1"/>
          </p:cNvGraphicFramePr>
          <p:nvPr>
            <p:extLst>
              <p:ext uri="{D42A27DB-BD31-4B8C-83A1-F6EECF244321}">
                <p14:modId xmlns:p14="http://schemas.microsoft.com/office/powerpoint/2010/main" val="2283496811"/>
              </p:ext>
            </p:extLst>
          </p:nvPr>
        </p:nvGraphicFramePr>
        <p:xfrm>
          <a:off x="1030515" y="1266986"/>
          <a:ext cx="10130969" cy="5394960"/>
        </p:xfrm>
        <a:graphic>
          <a:graphicData uri="http://schemas.openxmlformats.org/drawingml/2006/table">
            <a:tbl>
              <a:tblPr firstRow="1" bandRow="1">
                <a:tableStyleId>{5940675A-B579-460E-94D1-54222C63F5DA}</a:tableStyleId>
              </a:tblPr>
              <a:tblGrid>
                <a:gridCol w="1436914">
                  <a:extLst>
                    <a:ext uri="{9D8B030D-6E8A-4147-A177-3AD203B41FA5}">
                      <a16:colId xmlns:a16="http://schemas.microsoft.com/office/drawing/2014/main" val="2502835687"/>
                    </a:ext>
                  </a:extLst>
                </a:gridCol>
                <a:gridCol w="1596571">
                  <a:extLst>
                    <a:ext uri="{9D8B030D-6E8A-4147-A177-3AD203B41FA5}">
                      <a16:colId xmlns:a16="http://schemas.microsoft.com/office/drawing/2014/main" val="1939384830"/>
                    </a:ext>
                  </a:extLst>
                </a:gridCol>
                <a:gridCol w="1640114">
                  <a:extLst>
                    <a:ext uri="{9D8B030D-6E8A-4147-A177-3AD203B41FA5}">
                      <a16:colId xmlns:a16="http://schemas.microsoft.com/office/drawing/2014/main" val="3341599365"/>
                    </a:ext>
                  </a:extLst>
                </a:gridCol>
                <a:gridCol w="1799772">
                  <a:extLst>
                    <a:ext uri="{9D8B030D-6E8A-4147-A177-3AD203B41FA5}">
                      <a16:colId xmlns:a16="http://schemas.microsoft.com/office/drawing/2014/main" val="1405239873"/>
                    </a:ext>
                  </a:extLst>
                </a:gridCol>
                <a:gridCol w="1857828">
                  <a:extLst>
                    <a:ext uri="{9D8B030D-6E8A-4147-A177-3AD203B41FA5}">
                      <a16:colId xmlns:a16="http://schemas.microsoft.com/office/drawing/2014/main" val="262005739"/>
                    </a:ext>
                  </a:extLst>
                </a:gridCol>
                <a:gridCol w="1799770">
                  <a:extLst>
                    <a:ext uri="{9D8B030D-6E8A-4147-A177-3AD203B41FA5}">
                      <a16:colId xmlns:a16="http://schemas.microsoft.com/office/drawing/2014/main" val="2902103595"/>
                    </a:ext>
                  </a:extLst>
                </a:gridCol>
              </a:tblGrid>
              <a:tr h="279615">
                <a:tc>
                  <a:txBody>
                    <a:bodyPr/>
                    <a:lstStyle/>
                    <a:p>
                      <a:pPr algn="ctr"/>
                      <a:r>
                        <a:rPr lang="zh-CN" altLang="en-US" sz="1800" b="1" dirty="0">
                          <a:solidFill>
                            <a:schemeClr val="bg1"/>
                          </a:solidFill>
                          <a:latin typeface="+mj-ea"/>
                          <a:ea typeface="+mj-ea"/>
                        </a:rPr>
                        <a:t>客户编号</a:t>
                      </a:r>
                    </a:p>
                  </a:txBody>
                  <a:tcPr anchor="ctr">
                    <a:solidFill>
                      <a:srgbClr val="0066CC"/>
                    </a:solidFill>
                  </a:tcPr>
                </a:tc>
                <a:tc>
                  <a:txBody>
                    <a:bodyPr/>
                    <a:lstStyle/>
                    <a:p>
                      <a:pPr algn="ctr"/>
                      <a:r>
                        <a:rPr lang="zh-CN" altLang="en-US" sz="1800" b="1" dirty="0">
                          <a:solidFill>
                            <a:schemeClr val="bg1"/>
                          </a:solidFill>
                          <a:latin typeface="+mj-ea"/>
                          <a:ea typeface="+mj-ea"/>
                        </a:rPr>
                        <a:t>能力</a:t>
                      </a:r>
                    </a:p>
                  </a:txBody>
                  <a:tcPr anchor="ctr">
                    <a:solidFill>
                      <a:srgbClr val="0066CC"/>
                    </a:solidFill>
                  </a:tcPr>
                </a:tc>
                <a:tc>
                  <a:txBody>
                    <a:bodyPr/>
                    <a:lstStyle/>
                    <a:p>
                      <a:pPr algn="ctr"/>
                      <a:r>
                        <a:rPr lang="zh-CN" altLang="en-US" sz="1800" b="1" dirty="0">
                          <a:solidFill>
                            <a:schemeClr val="bg1"/>
                          </a:solidFill>
                          <a:latin typeface="+mj-ea"/>
                          <a:ea typeface="+mj-ea"/>
                        </a:rPr>
                        <a:t>品格</a:t>
                      </a:r>
                    </a:p>
                  </a:txBody>
                  <a:tcPr anchor="ctr">
                    <a:solidFill>
                      <a:srgbClr val="0066CC"/>
                    </a:solidFill>
                  </a:tcPr>
                </a:tc>
                <a:tc>
                  <a:txBody>
                    <a:bodyPr/>
                    <a:lstStyle/>
                    <a:p>
                      <a:pPr algn="ctr"/>
                      <a:r>
                        <a:rPr lang="zh-CN" altLang="en-US" sz="1800" b="1" dirty="0">
                          <a:solidFill>
                            <a:schemeClr val="bg1"/>
                          </a:solidFill>
                          <a:latin typeface="+mj-ea"/>
                          <a:ea typeface="+mj-ea"/>
                        </a:rPr>
                        <a:t>担保</a:t>
                      </a:r>
                    </a:p>
                  </a:txBody>
                  <a:tcPr anchor="ctr">
                    <a:solidFill>
                      <a:srgbClr val="0066CC"/>
                    </a:solidFill>
                  </a:tcPr>
                </a:tc>
                <a:tc>
                  <a:txBody>
                    <a:bodyPr/>
                    <a:lstStyle/>
                    <a:p>
                      <a:pPr algn="ctr"/>
                      <a:r>
                        <a:rPr lang="zh-CN" altLang="en-US" sz="1800" b="1" dirty="0">
                          <a:solidFill>
                            <a:schemeClr val="bg1"/>
                          </a:solidFill>
                          <a:latin typeface="+mj-ea"/>
                          <a:ea typeface="+mj-ea"/>
                        </a:rPr>
                        <a:t>资本</a:t>
                      </a:r>
                    </a:p>
                  </a:txBody>
                  <a:tcPr anchor="ctr">
                    <a:solidFill>
                      <a:srgbClr val="0066CC"/>
                    </a:solidFill>
                  </a:tcPr>
                </a:tc>
                <a:tc>
                  <a:txBody>
                    <a:bodyPr/>
                    <a:lstStyle/>
                    <a:p>
                      <a:pPr algn="ctr"/>
                      <a:r>
                        <a:rPr lang="zh-CN" altLang="en-US" sz="1800" b="1" dirty="0">
                          <a:solidFill>
                            <a:schemeClr val="bg1"/>
                          </a:solidFill>
                          <a:latin typeface="+mj-ea"/>
                          <a:ea typeface="+mj-ea"/>
                        </a:rPr>
                        <a:t>环境</a:t>
                      </a:r>
                    </a:p>
                  </a:txBody>
                  <a:tcPr anchor="ctr">
                    <a:solidFill>
                      <a:srgbClr val="0066CC"/>
                    </a:solidFill>
                  </a:tcPr>
                </a:tc>
                <a:extLst>
                  <a:ext uri="{0D108BD9-81ED-4DB2-BD59-A6C34878D82A}">
                    <a16:rowId xmlns:a16="http://schemas.microsoft.com/office/drawing/2014/main" val="4209095042"/>
                  </a:ext>
                </a:extLst>
              </a:tr>
              <a:tr h="279615">
                <a:tc>
                  <a:txBody>
                    <a:bodyPr/>
                    <a:lstStyle/>
                    <a:p>
                      <a:pPr algn="ctr"/>
                      <a:r>
                        <a:rPr lang="en-US" altLang="zh-CN" sz="1600" b="1" dirty="0">
                          <a:latin typeface="+mj-ea"/>
                          <a:ea typeface="+mj-ea"/>
                        </a:rPr>
                        <a:t>1</a:t>
                      </a:r>
                      <a:endParaRPr lang="zh-CN" altLang="en-US" sz="1600" b="1"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extLst>
                  <a:ext uri="{0D108BD9-81ED-4DB2-BD59-A6C34878D82A}">
                    <a16:rowId xmlns:a16="http://schemas.microsoft.com/office/drawing/2014/main" val="2342030588"/>
                  </a:ext>
                </a:extLst>
              </a:tr>
              <a:tr h="279615">
                <a:tc>
                  <a:txBody>
                    <a:bodyPr/>
                    <a:lstStyle/>
                    <a:p>
                      <a:pPr algn="ctr"/>
                      <a:r>
                        <a:rPr lang="en-US" altLang="zh-CN" sz="1600" b="1">
                          <a:latin typeface="+mj-ea"/>
                          <a:ea typeface="+mj-ea"/>
                        </a:rPr>
                        <a:t>2</a:t>
                      </a:r>
                      <a:endParaRPr lang="zh-CN" altLang="en-US" sz="1600" b="1"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3730697287"/>
                  </a:ext>
                </a:extLst>
              </a:tr>
              <a:tr h="279615">
                <a:tc>
                  <a:txBody>
                    <a:bodyPr/>
                    <a:lstStyle/>
                    <a:p>
                      <a:pPr algn="ctr"/>
                      <a:r>
                        <a:rPr lang="en-US" altLang="zh-CN" sz="1600" b="1" dirty="0">
                          <a:latin typeface="+mj-ea"/>
                          <a:ea typeface="+mj-ea"/>
                        </a:rPr>
                        <a:t>3</a:t>
                      </a:r>
                      <a:endParaRPr lang="zh-CN" altLang="en-US" sz="1600" b="1" dirty="0">
                        <a:latin typeface="+mj-ea"/>
                        <a:ea typeface="+mj-ea"/>
                      </a:endParaRPr>
                    </a:p>
                  </a:txBody>
                  <a:tcPr anchor="ctr"/>
                </a:tc>
                <a:tc>
                  <a:txBody>
                    <a:bodyPr/>
                    <a:lstStyle/>
                    <a:p>
                      <a:pPr algn="ctr"/>
                      <a:r>
                        <a:rPr lang="en-US" altLang="zh-CN" sz="1600" b="0" dirty="0">
                          <a:latin typeface="+mj-ea"/>
                          <a:ea typeface="+mj-ea"/>
                        </a:rPr>
                        <a:t>57</a:t>
                      </a:r>
                      <a:endParaRPr lang="zh-CN" altLang="en-US" sz="1600" b="0" dirty="0">
                        <a:latin typeface="+mj-ea"/>
                        <a:ea typeface="+mj-ea"/>
                      </a:endParaRPr>
                    </a:p>
                  </a:txBody>
                  <a:tcPr anchor="ctr"/>
                </a:tc>
                <a:tc>
                  <a:txBody>
                    <a:bodyPr/>
                    <a:lstStyle/>
                    <a:p>
                      <a:pPr algn="ctr"/>
                      <a:r>
                        <a:rPr lang="en-US" altLang="zh-CN" sz="1600" b="0" dirty="0">
                          <a:latin typeface="+mj-ea"/>
                          <a:ea typeface="+mj-ea"/>
                        </a:rPr>
                        <a:t>58</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59</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extLst>
                  <a:ext uri="{0D108BD9-81ED-4DB2-BD59-A6C34878D82A}">
                    <a16:rowId xmlns:a16="http://schemas.microsoft.com/office/drawing/2014/main" val="3253860892"/>
                  </a:ext>
                </a:extLst>
              </a:tr>
              <a:tr h="279615">
                <a:tc>
                  <a:txBody>
                    <a:bodyPr/>
                    <a:lstStyle/>
                    <a:p>
                      <a:pPr algn="ctr"/>
                      <a:r>
                        <a:rPr lang="en-US" altLang="zh-CN" sz="1600" b="1" dirty="0">
                          <a:latin typeface="+mj-ea"/>
                          <a:ea typeface="+mj-ea"/>
                        </a:rPr>
                        <a:t>4</a:t>
                      </a:r>
                      <a:endParaRPr lang="zh-CN" altLang="en-US" sz="1600" b="1" dirty="0">
                        <a:latin typeface="+mj-ea"/>
                        <a:ea typeface="+mj-ea"/>
                      </a:endParaRP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tc>
                  <a:txBody>
                    <a:bodyPr/>
                    <a:lstStyle/>
                    <a:p>
                      <a:pPr algn="ctr"/>
                      <a:r>
                        <a:rPr lang="en-US" altLang="zh-CN" sz="1600" b="0" dirty="0">
                          <a:latin typeface="+mj-ea"/>
                          <a:ea typeface="+mj-ea"/>
                        </a:rPr>
                        <a:t>69</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68</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1508902241"/>
                  </a:ext>
                </a:extLst>
              </a:tr>
              <a:tr h="279615">
                <a:tc>
                  <a:txBody>
                    <a:bodyPr/>
                    <a:lstStyle/>
                    <a:p>
                      <a:pPr algn="ctr"/>
                      <a:r>
                        <a:rPr lang="en-US" altLang="zh-CN" sz="1600" b="1" dirty="0">
                          <a:latin typeface="+mj-ea"/>
                          <a:ea typeface="+mj-ea"/>
                        </a:rPr>
                        <a:t>5</a:t>
                      </a:r>
                    </a:p>
                  </a:txBody>
                  <a:tcPr anchor="ctr"/>
                </a:tc>
                <a:tc>
                  <a:txBody>
                    <a:bodyPr/>
                    <a:lstStyle/>
                    <a:p>
                      <a:pPr algn="ctr"/>
                      <a:r>
                        <a:rPr lang="en-US" altLang="zh-CN" sz="1600" b="0" dirty="0">
                          <a:latin typeface="+mj-ea"/>
                          <a:ea typeface="+mj-ea"/>
                        </a:rPr>
                        <a:t>61</a:t>
                      </a:r>
                      <a:endParaRPr lang="zh-CN" altLang="en-US" sz="1600" b="0" dirty="0">
                        <a:latin typeface="+mj-ea"/>
                        <a:ea typeface="+mj-ea"/>
                      </a:endParaRPr>
                    </a:p>
                  </a:txBody>
                  <a:tcPr anchor="ctr"/>
                </a:tc>
                <a:tc>
                  <a:txBody>
                    <a:bodyPr/>
                    <a:lstStyle/>
                    <a:p>
                      <a:pPr algn="ctr"/>
                      <a:r>
                        <a:rPr lang="en-US" altLang="zh-CN" sz="1600" b="0" dirty="0">
                          <a:latin typeface="+mj-ea"/>
                          <a:ea typeface="+mj-ea"/>
                        </a:rPr>
                        <a:t>61</a:t>
                      </a:r>
                      <a:endParaRPr lang="zh-CN" altLang="en-US" sz="1600" b="0" dirty="0">
                        <a:latin typeface="+mj-ea"/>
                        <a:ea typeface="+mj-ea"/>
                      </a:endParaRPr>
                    </a:p>
                  </a:txBody>
                  <a:tcPr anchor="ctr"/>
                </a:tc>
                <a:tc>
                  <a:txBody>
                    <a:bodyPr/>
                    <a:lstStyle/>
                    <a:p>
                      <a:pPr algn="ctr"/>
                      <a:r>
                        <a:rPr lang="en-US" altLang="zh-CN" sz="1600" b="0" dirty="0">
                          <a:latin typeface="+mj-ea"/>
                          <a:ea typeface="+mj-ea"/>
                        </a:rPr>
                        <a:t>62</a:t>
                      </a:r>
                      <a:endParaRPr lang="zh-CN" altLang="en-US" sz="1600" b="0" dirty="0">
                        <a:latin typeface="+mj-ea"/>
                        <a:ea typeface="+mj-ea"/>
                      </a:endParaRPr>
                    </a:p>
                  </a:txBody>
                  <a:tcPr anchor="ctr"/>
                </a:tc>
                <a:tc>
                  <a:txBody>
                    <a:bodyPr/>
                    <a:lstStyle/>
                    <a:p>
                      <a:pPr algn="ctr"/>
                      <a:r>
                        <a:rPr lang="en-US" altLang="zh-CN" sz="1600" b="0" dirty="0">
                          <a:latin typeface="+mj-ea"/>
                          <a:ea typeface="+mj-ea"/>
                        </a:rPr>
                        <a:t>62</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extLst>
                  <a:ext uri="{0D108BD9-81ED-4DB2-BD59-A6C34878D82A}">
                    <a16:rowId xmlns:a16="http://schemas.microsoft.com/office/drawing/2014/main" val="1941922037"/>
                  </a:ext>
                </a:extLst>
              </a:tr>
              <a:tr h="279615">
                <a:tc>
                  <a:txBody>
                    <a:bodyPr/>
                    <a:lstStyle/>
                    <a:p>
                      <a:pPr algn="ctr"/>
                      <a:r>
                        <a:rPr lang="en-US" altLang="zh-CN" sz="1600" b="1" dirty="0">
                          <a:latin typeface="+mj-ea"/>
                          <a:ea typeface="+mj-ea"/>
                        </a:rPr>
                        <a:t>6</a:t>
                      </a: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extLst>
                  <a:ext uri="{0D108BD9-81ED-4DB2-BD59-A6C34878D82A}">
                    <a16:rowId xmlns:a16="http://schemas.microsoft.com/office/drawing/2014/main" val="78263791"/>
                  </a:ext>
                </a:extLst>
              </a:tr>
              <a:tr h="279615">
                <a:tc>
                  <a:txBody>
                    <a:bodyPr/>
                    <a:lstStyle/>
                    <a:p>
                      <a:pPr algn="ctr"/>
                      <a:r>
                        <a:rPr lang="en-US" altLang="zh-CN" sz="1600" b="1" dirty="0">
                          <a:latin typeface="+mj-ea"/>
                          <a:ea typeface="+mj-ea"/>
                        </a:rPr>
                        <a:t>7</a:t>
                      </a: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549900804"/>
                  </a:ext>
                </a:extLst>
              </a:tr>
              <a:tr h="279615">
                <a:tc>
                  <a:txBody>
                    <a:bodyPr/>
                    <a:lstStyle/>
                    <a:p>
                      <a:pPr algn="ctr"/>
                      <a:r>
                        <a:rPr lang="en-US" altLang="zh-CN" sz="1600" b="1" dirty="0">
                          <a:latin typeface="+mj-ea"/>
                          <a:ea typeface="+mj-ea"/>
                        </a:rPr>
                        <a:t>8</a:t>
                      </a: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extLst>
                  <a:ext uri="{0D108BD9-81ED-4DB2-BD59-A6C34878D82A}">
                    <a16:rowId xmlns:a16="http://schemas.microsoft.com/office/drawing/2014/main" val="2854608316"/>
                  </a:ext>
                </a:extLst>
              </a:tr>
              <a:tr h="279615">
                <a:tc>
                  <a:txBody>
                    <a:bodyPr/>
                    <a:lstStyle/>
                    <a:p>
                      <a:pPr algn="ctr"/>
                      <a:r>
                        <a:rPr lang="en-US" altLang="zh-CN" sz="1600" b="1" dirty="0">
                          <a:latin typeface="+mj-ea"/>
                          <a:ea typeface="+mj-ea"/>
                        </a:rPr>
                        <a:t>9</a:t>
                      </a: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322866659"/>
                  </a:ext>
                </a:extLst>
              </a:tr>
              <a:tr h="279615">
                <a:tc>
                  <a:txBody>
                    <a:bodyPr/>
                    <a:lstStyle/>
                    <a:p>
                      <a:pPr algn="ctr"/>
                      <a:r>
                        <a:rPr lang="en-US" altLang="zh-CN" sz="1600" b="1" dirty="0">
                          <a:latin typeface="+mj-ea"/>
                          <a:ea typeface="+mj-ea"/>
                        </a:rPr>
                        <a:t>10</a:t>
                      </a: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tc>
                  <a:txBody>
                    <a:bodyPr/>
                    <a:lstStyle/>
                    <a:p>
                      <a:pPr algn="ctr"/>
                      <a:r>
                        <a:rPr lang="en-US" altLang="zh-CN" sz="1600" b="0" dirty="0">
                          <a:latin typeface="+mj-ea"/>
                          <a:ea typeface="+mj-ea"/>
                        </a:rPr>
                        <a:t>69</a:t>
                      </a:r>
                      <a:endParaRPr lang="zh-CN" altLang="en-US" sz="1600" b="0" dirty="0">
                        <a:latin typeface="+mj-ea"/>
                        <a:ea typeface="+mj-ea"/>
                      </a:endParaRPr>
                    </a:p>
                  </a:txBody>
                  <a:tcPr anchor="ctr"/>
                </a:tc>
                <a:tc>
                  <a:txBody>
                    <a:bodyPr/>
                    <a:lstStyle/>
                    <a:p>
                      <a:pPr algn="ctr"/>
                      <a:r>
                        <a:rPr lang="en-US" altLang="zh-CN" sz="1600" b="0" dirty="0">
                          <a:latin typeface="+mj-ea"/>
                          <a:ea typeface="+mj-ea"/>
                        </a:rPr>
                        <a:t>69</a:t>
                      </a:r>
                      <a:endParaRPr lang="zh-CN" altLang="en-US" sz="1600" b="0" dirty="0">
                        <a:latin typeface="+mj-ea"/>
                        <a:ea typeface="+mj-ea"/>
                      </a:endParaRPr>
                    </a:p>
                  </a:txBody>
                  <a:tcPr anchor="ctr"/>
                </a:tc>
                <a:tc>
                  <a:txBody>
                    <a:bodyPr/>
                    <a:lstStyle/>
                    <a:p>
                      <a:pPr algn="ctr"/>
                      <a:r>
                        <a:rPr lang="en-US" altLang="zh-CN" sz="1600" b="0" dirty="0">
                          <a:latin typeface="+mj-ea"/>
                          <a:ea typeface="+mj-ea"/>
                        </a:rPr>
                        <a:t>68</a:t>
                      </a:r>
                      <a:endParaRPr lang="zh-CN" altLang="en-US" sz="1600" b="0" dirty="0">
                        <a:latin typeface="+mj-ea"/>
                        <a:ea typeface="+mj-ea"/>
                      </a:endParaRP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extLst>
                  <a:ext uri="{0D108BD9-81ED-4DB2-BD59-A6C34878D82A}">
                    <a16:rowId xmlns:a16="http://schemas.microsoft.com/office/drawing/2014/main" val="1963098249"/>
                  </a:ext>
                </a:extLst>
              </a:tr>
              <a:tr h="279615">
                <a:tc>
                  <a:txBody>
                    <a:bodyPr/>
                    <a:lstStyle/>
                    <a:p>
                      <a:pPr algn="ctr"/>
                      <a:r>
                        <a:rPr lang="en-US" altLang="zh-CN" sz="1600" b="1" dirty="0">
                          <a:latin typeface="+mj-ea"/>
                          <a:ea typeface="+mj-ea"/>
                        </a:rPr>
                        <a:t>11</a:t>
                      </a:r>
                    </a:p>
                  </a:txBody>
                  <a:tcPr anchor="ctr"/>
                </a:tc>
                <a:tc>
                  <a:txBody>
                    <a:bodyPr/>
                    <a:lstStyle/>
                    <a:p>
                      <a:pPr algn="ctr"/>
                      <a:r>
                        <a:rPr lang="en-US" altLang="zh-CN" sz="1600" b="0" dirty="0">
                          <a:latin typeface="+mj-ea"/>
                          <a:ea typeface="+mj-ea"/>
                        </a:rPr>
                        <a:t>62</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1596925167"/>
                  </a:ext>
                </a:extLst>
              </a:tr>
              <a:tr h="279615">
                <a:tc>
                  <a:txBody>
                    <a:bodyPr/>
                    <a:lstStyle/>
                    <a:p>
                      <a:pPr algn="ctr"/>
                      <a:r>
                        <a:rPr lang="en-US" altLang="zh-CN" sz="1600" b="1" dirty="0">
                          <a:latin typeface="+mj-ea"/>
                          <a:ea typeface="+mj-ea"/>
                        </a:rPr>
                        <a:t>12</a:t>
                      </a:r>
                    </a:p>
                  </a:txBody>
                  <a:tcPr anchor="ctr"/>
                </a:tc>
                <a:tc>
                  <a:txBody>
                    <a:bodyPr/>
                    <a:lstStyle/>
                    <a:p>
                      <a:pPr algn="ctr"/>
                      <a:r>
                        <a:rPr lang="en-US" altLang="zh-CN" sz="1600" b="0" dirty="0">
                          <a:latin typeface="+mj-ea"/>
                          <a:ea typeface="+mj-ea"/>
                        </a:rPr>
                        <a:t>68</a:t>
                      </a:r>
                      <a:endParaRPr lang="zh-CN" altLang="en-US" sz="1600" b="0" dirty="0">
                        <a:latin typeface="+mj-ea"/>
                        <a:ea typeface="+mj-ea"/>
                      </a:endParaRP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extLst>
                  <a:ext uri="{0D108BD9-81ED-4DB2-BD59-A6C34878D82A}">
                    <a16:rowId xmlns:a16="http://schemas.microsoft.com/office/drawing/2014/main" val="331808535"/>
                  </a:ext>
                </a:extLst>
              </a:tr>
              <a:tr h="279615">
                <a:tc>
                  <a:txBody>
                    <a:bodyPr/>
                    <a:lstStyle/>
                    <a:p>
                      <a:pPr algn="ctr"/>
                      <a:r>
                        <a:rPr lang="en-US" altLang="zh-CN" sz="1600" b="1" dirty="0">
                          <a:latin typeface="+mj-ea"/>
                          <a:ea typeface="+mj-ea"/>
                        </a:rPr>
                        <a:t>13</a:t>
                      </a: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extLst>
                  <a:ext uri="{0D108BD9-81ED-4DB2-BD59-A6C34878D82A}">
                    <a16:rowId xmlns:a16="http://schemas.microsoft.com/office/drawing/2014/main" val="36884642"/>
                  </a:ext>
                </a:extLst>
              </a:tr>
              <a:tr h="279615">
                <a:tc>
                  <a:txBody>
                    <a:bodyPr/>
                    <a:lstStyle/>
                    <a:p>
                      <a:pPr algn="ctr"/>
                      <a:r>
                        <a:rPr lang="en-US" altLang="zh-CN" sz="1600" b="1" dirty="0">
                          <a:latin typeface="+mj-ea"/>
                          <a:ea typeface="+mj-ea"/>
                        </a:rPr>
                        <a:t>14</a:t>
                      </a:r>
                    </a:p>
                  </a:txBody>
                  <a:tcPr anchor="ctr"/>
                </a:tc>
                <a:tc>
                  <a:txBody>
                    <a:bodyPr/>
                    <a:lstStyle/>
                    <a:p>
                      <a:pPr algn="ctr"/>
                      <a:r>
                        <a:rPr lang="en-US" altLang="zh-CN" sz="1600" b="0" dirty="0">
                          <a:latin typeface="+mj-ea"/>
                          <a:ea typeface="+mj-ea"/>
                        </a:rPr>
                        <a:t>62</a:t>
                      </a:r>
                      <a:endParaRPr lang="zh-CN" altLang="en-US" sz="1600" b="0" dirty="0">
                        <a:latin typeface="+mj-ea"/>
                        <a:ea typeface="+mj-ea"/>
                      </a:endParaRPr>
                    </a:p>
                  </a:txBody>
                  <a:tcPr anchor="ctr"/>
                </a:tc>
                <a:tc>
                  <a:txBody>
                    <a:bodyPr/>
                    <a:lstStyle/>
                    <a:p>
                      <a:pPr algn="ctr"/>
                      <a:r>
                        <a:rPr lang="en-US" altLang="zh-CN" sz="1600" b="0" dirty="0">
                          <a:latin typeface="+mj-ea"/>
                          <a:ea typeface="+mj-ea"/>
                        </a:rPr>
                        <a:t>63</a:t>
                      </a:r>
                      <a:endParaRPr lang="zh-CN" altLang="en-US" sz="1600" b="0" dirty="0">
                        <a:latin typeface="+mj-ea"/>
                        <a:ea typeface="+mj-ea"/>
                      </a:endParaRP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62</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extLst>
                  <a:ext uri="{0D108BD9-81ED-4DB2-BD59-A6C34878D82A}">
                    <a16:rowId xmlns:a16="http://schemas.microsoft.com/office/drawing/2014/main" val="2090311154"/>
                  </a:ext>
                </a:extLst>
              </a:tr>
              <a:tr h="279615">
                <a:tc>
                  <a:txBody>
                    <a:bodyPr/>
                    <a:lstStyle/>
                    <a:p>
                      <a:pPr algn="ctr"/>
                      <a:r>
                        <a:rPr lang="en-US" altLang="zh-CN" sz="1600" b="1" dirty="0">
                          <a:latin typeface="+mj-ea"/>
                          <a:ea typeface="+mj-ea"/>
                        </a:rPr>
                        <a:t>15</a:t>
                      </a:r>
                    </a:p>
                  </a:txBody>
                  <a:tcPr anchor="ctr"/>
                </a:tc>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tc>
                  <a:txBody>
                    <a:bodyPr/>
                    <a:lstStyle/>
                    <a:p>
                      <a:pPr algn="ctr"/>
                      <a:r>
                        <a:rPr lang="en-US" altLang="zh-CN" sz="1600" b="0" dirty="0">
                          <a:latin typeface="+mj-ea"/>
                          <a:ea typeface="+mj-ea"/>
                        </a:rPr>
                        <a:t>66</a:t>
                      </a:r>
                      <a:endParaRPr lang="zh-CN" altLang="en-US" sz="1600" b="0" dirty="0">
                        <a:latin typeface="+mj-ea"/>
                        <a:ea typeface="+mj-ea"/>
                      </a:endParaRPr>
                    </a:p>
                  </a:txBody>
                  <a:tcPr anchor="ctr"/>
                </a:tc>
                <a:tc>
                  <a:txBody>
                    <a:bodyPr/>
                    <a:lstStyle/>
                    <a:p>
                      <a:pPr algn="ctr"/>
                      <a:r>
                        <a:rPr lang="en-US" altLang="zh-CN" sz="1600" b="0" dirty="0">
                          <a:latin typeface="+mj-ea"/>
                          <a:ea typeface="+mj-ea"/>
                        </a:rPr>
                        <a:t>65</a:t>
                      </a:r>
                      <a:endParaRPr lang="zh-CN" altLang="en-US" sz="1600" b="0" dirty="0">
                        <a:latin typeface="+mj-ea"/>
                        <a:ea typeface="+mj-ea"/>
                      </a:endParaRPr>
                    </a:p>
                  </a:txBody>
                  <a:tcPr anchor="ctr"/>
                </a:tc>
                <a:tc>
                  <a:txBody>
                    <a:bodyPr/>
                    <a:lstStyle/>
                    <a:p>
                      <a:pPr algn="ctr"/>
                      <a:r>
                        <a:rPr lang="en-US" altLang="zh-CN" sz="1600" b="0" dirty="0">
                          <a:latin typeface="+mj-ea"/>
                          <a:ea typeface="+mj-ea"/>
                        </a:rPr>
                        <a:t>67</a:t>
                      </a:r>
                      <a:endParaRPr lang="zh-CN" altLang="en-US" sz="1600" b="0" dirty="0">
                        <a:latin typeface="+mj-ea"/>
                        <a:ea typeface="+mj-ea"/>
                      </a:endParaRPr>
                    </a:p>
                  </a:txBody>
                  <a:tcPr anchor="ctr"/>
                </a:tc>
                <a:extLst>
                  <a:ext uri="{0D108BD9-81ED-4DB2-BD59-A6C34878D82A}">
                    <a16:rowId xmlns:a16="http://schemas.microsoft.com/office/drawing/2014/main" val="4117741891"/>
                  </a:ext>
                </a:extLst>
              </a:tr>
            </a:tbl>
          </a:graphicData>
        </a:graphic>
      </p:graphicFrame>
    </p:spTree>
    <p:extLst>
      <p:ext uri="{BB962C8B-B14F-4D97-AF65-F5344CB8AC3E}">
        <p14:creationId xmlns:p14="http://schemas.microsoft.com/office/powerpoint/2010/main" val="284539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文本框 2">
            <a:extLst>
              <a:ext uri="{FF2B5EF4-FFF2-40B4-BE49-F238E27FC236}">
                <a16:creationId xmlns:a16="http://schemas.microsoft.com/office/drawing/2014/main" id="{1328CDC9-2DFD-E631-9628-2A23D8A931C6}"/>
              </a:ext>
            </a:extLst>
          </p:cNvPr>
          <p:cNvSpPr txBox="1"/>
          <p:nvPr/>
        </p:nvSpPr>
        <p:spPr>
          <a:xfrm>
            <a:off x="293688" y="1203505"/>
            <a:ext cx="11523662" cy="1688411"/>
          </a:xfrm>
          <a:prstGeom prst="rect">
            <a:avLst/>
          </a:prstGeom>
          <a:noFill/>
        </p:spPr>
        <p:txBody>
          <a:bodyPr wrap="square">
            <a:spAutoFit/>
          </a:bodyPr>
          <a:lstStyle/>
          <a:p>
            <a:pPr indent="457200">
              <a:lnSpc>
                <a:spcPct val="150000"/>
              </a:lnSpc>
            </a:pPr>
            <a:r>
              <a:rPr lang="zh-CN" altLang="en-US" b="1" kern="0" dirty="0">
                <a:solidFill>
                  <a:srgbClr val="121212"/>
                </a:solidFill>
              </a:rPr>
              <a:t>数据规范化处理</a:t>
            </a:r>
            <a:endParaRPr lang="en-US" altLang="zh-CN" b="1" kern="0" dirty="0">
              <a:solidFill>
                <a:srgbClr val="121212"/>
              </a:solidFill>
            </a:endParaRPr>
          </a:p>
          <a:p>
            <a:pPr>
              <a:lnSpc>
                <a:spcPct val="150000"/>
              </a:lnSpc>
            </a:pPr>
            <a:r>
              <a:rPr lang="zh-CN" altLang="en-US" sz="2400" kern="0" dirty="0">
                <a:solidFill>
                  <a:srgbClr val="121212"/>
                </a:solidFill>
                <a:effectLst/>
                <a:ea typeface="微软雅黑" panose="020B0503020204020204" pitchFamily="34" charset="-122"/>
                <a:cs typeface="宋体" panose="02010600030101010101" pitchFamily="2" charset="-122"/>
              </a:rPr>
              <a:t>（</a:t>
            </a:r>
            <a:r>
              <a:rPr lang="en-US" altLang="zh-CN" sz="2400" kern="0" dirty="0">
                <a:solidFill>
                  <a:srgbClr val="121212"/>
                </a:solidFill>
                <a:effectLst/>
                <a:ea typeface="微软雅黑" panose="020B0503020204020204" pitchFamily="34" charset="-122"/>
                <a:cs typeface="宋体" panose="02010600030101010101" pitchFamily="2" charset="-122"/>
              </a:rPr>
              <a:t>1</a:t>
            </a:r>
            <a:r>
              <a:rPr lang="zh-CN" altLang="en-US" sz="2400" kern="0" dirty="0">
                <a:solidFill>
                  <a:srgbClr val="121212"/>
                </a:solidFill>
                <a:effectLst/>
                <a:ea typeface="微软雅黑" panose="020B0503020204020204" pitchFamily="34" charset="-122"/>
                <a:cs typeface="宋体" panose="02010600030101010101" pitchFamily="2" charset="-122"/>
              </a:rPr>
              <a:t>）</a:t>
            </a:r>
            <a:r>
              <a:rPr lang="zh-CN" altLang="zh-CN" dirty="0">
                <a:effectLst/>
                <a:latin typeface="+mj-ea"/>
                <a:ea typeface="+mj-ea"/>
                <a:cs typeface="Euclid" panose="02020503060505020303" pitchFamily="18" charset="0"/>
              </a:rPr>
              <a:t>均值归一化</a:t>
            </a:r>
            <a:endParaRPr lang="en-US" altLang="zh-CN" dirty="0">
              <a:effectLst/>
              <a:latin typeface="+mj-ea"/>
              <a:ea typeface="+mj-ea"/>
              <a:cs typeface="Euclid" panose="02020503060505020303" pitchFamily="18" charset="0"/>
            </a:endParaRPr>
          </a:p>
          <a:p>
            <a:pPr>
              <a:lnSpc>
                <a:spcPct val="150000"/>
              </a:lnSpc>
            </a:pPr>
            <a:r>
              <a:rPr lang="zh-CN" altLang="zh-CN" sz="2400" kern="0" dirty="0">
                <a:solidFill>
                  <a:srgbClr val="121212"/>
                </a:solidFill>
                <a:effectLst/>
                <a:ea typeface="微软雅黑" panose="020B0503020204020204" pitchFamily="34" charset="-122"/>
                <a:cs typeface="宋体" panose="02010600030101010101" pitchFamily="2" charset="-122"/>
              </a:rPr>
              <a:t>计算每一列的平均值</a:t>
            </a:r>
            <a:endParaRPr lang="zh-CN" altLang="en-US" dirty="0"/>
          </a:p>
        </p:txBody>
      </p:sp>
      <p:graphicFrame>
        <p:nvGraphicFramePr>
          <p:cNvPr id="8" name="表格 7">
            <a:extLst>
              <a:ext uri="{FF2B5EF4-FFF2-40B4-BE49-F238E27FC236}">
                <a16:creationId xmlns:a16="http://schemas.microsoft.com/office/drawing/2014/main" id="{EBFD0384-AE2E-FFB8-6F7E-606322D9A3E7}"/>
              </a:ext>
            </a:extLst>
          </p:cNvPr>
          <p:cNvGraphicFramePr>
            <a:graphicFrameLocks noGrp="1"/>
          </p:cNvGraphicFramePr>
          <p:nvPr>
            <p:extLst>
              <p:ext uri="{D42A27DB-BD31-4B8C-83A1-F6EECF244321}">
                <p14:modId xmlns:p14="http://schemas.microsoft.com/office/powerpoint/2010/main" val="2888123457"/>
              </p:ext>
            </p:extLst>
          </p:nvPr>
        </p:nvGraphicFramePr>
        <p:xfrm>
          <a:off x="1708491" y="3088365"/>
          <a:ext cx="8694055" cy="701040"/>
        </p:xfrm>
        <a:graphic>
          <a:graphicData uri="http://schemas.openxmlformats.org/drawingml/2006/table">
            <a:tbl>
              <a:tblPr firstRow="1" bandRow="1">
                <a:tableStyleId>{5940675A-B579-460E-94D1-54222C63F5DA}</a:tableStyleId>
              </a:tblPr>
              <a:tblGrid>
                <a:gridCol w="1596571">
                  <a:extLst>
                    <a:ext uri="{9D8B030D-6E8A-4147-A177-3AD203B41FA5}">
                      <a16:colId xmlns:a16="http://schemas.microsoft.com/office/drawing/2014/main" val="1265633632"/>
                    </a:ext>
                  </a:extLst>
                </a:gridCol>
                <a:gridCol w="1640114">
                  <a:extLst>
                    <a:ext uri="{9D8B030D-6E8A-4147-A177-3AD203B41FA5}">
                      <a16:colId xmlns:a16="http://schemas.microsoft.com/office/drawing/2014/main" val="2589325323"/>
                    </a:ext>
                  </a:extLst>
                </a:gridCol>
                <a:gridCol w="1799772">
                  <a:extLst>
                    <a:ext uri="{9D8B030D-6E8A-4147-A177-3AD203B41FA5}">
                      <a16:colId xmlns:a16="http://schemas.microsoft.com/office/drawing/2014/main" val="869620684"/>
                    </a:ext>
                  </a:extLst>
                </a:gridCol>
                <a:gridCol w="1857828">
                  <a:extLst>
                    <a:ext uri="{9D8B030D-6E8A-4147-A177-3AD203B41FA5}">
                      <a16:colId xmlns:a16="http://schemas.microsoft.com/office/drawing/2014/main" val="984651410"/>
                    </a:ext>
                  </a:extLst>
                </a:gridCol>
                <a:gridCol w="1799770">
                  <a:extLst>
                    <a:ext uri="{9D8B030D-6E8A-4147-A177-3AD203B41FA5}">
                      <a16:colId xmlns:a16="http://schemas.microsoft.com/office/drawing/2014/main" val="3994540371"/>
                    </a:ext>
                  </a:extLst>
                </a:gridCol>
              </a:tblGrid>
              <a:tr h="279615">
                <a:tc>
                  <a:txBody>
                    <a:bodyPr/>
                    <a:lstStyle/>
                    <a:p>
                      <a:pPr algn="ctr"/>
                      <a:r>
                        <a:rPr lang="zh-CN" altLang="en-US" sz="1800" b="1" dirty="0">
                          <a:solidFill>
                            <a:schemeClr val="bg1"/>
                          </a:solidFill>
                          <a:latin typeface="+mj-ea"/>
                          <a:ea typeface="+mj-ea"/>
                        </a:rPr>
                        <a:t>能力</a:t>
                      </a:r>
                    </a:p>
                  </a:txBody>
                  <a:tcPr anchor="ctr">
                    <a:solidFill>
                      <a:srgbClr val="0066CC"/>
                    </a:solidFill>
                  </a:tcPr>
                </a:tc>
                <a:tc>
                  <a:txBody>
                    <a:bodyPr/>
                    <a:lstStyle/>
                    <a:p>
                      <a:pPr algn="ctr"/>
                      <a:r>
                        <a:rPr lang="zh-CN" altLang="en-US" sz="1800" b="1" dirty="0">
                          <a:solidFill>
                            <a:schemeClr val="bg1"/>
                          </a:solidFill>
                          <a:latin typeface="+mj-ea"/>
                          <a:ea typeface="+mj-ea"/>
                        </a:rPr>
                        <a:t>品格</a:t>
                      </a:r>
                    </a:p>
                  </a:txBody>
                  <a:tcPr anchor="ctr">
                    <a:solidFill>
                      <a:srgbClr val="0066CC"/>
                    </a:solidFill>
                  </a:tcPr>
                </a:tc>
                <a:tc>
                  <a:txBody>
                    <a:bodyPr/>
                    <a:lstStyle/>
                    <a:p>
                      <a:pPr algn="ctr"/>
                      <a:r>
                        <a:rPr lang="zh-CN" altLang="en-US" sz="1800" b="1" dirty="0">
                          <a:solidFill>
                            <a:schemeClr val="bg1"/>
                          </a:solidFill>
                          <a:latin typeface="+mj-ea"/>
                          <a:ea typeface="+mj-ea"/>
                        </a:rPr>
                        <a:t>担保</a:t>
                      </a:r>
                    </a:p>
                  </a:txBody>
                  <a:tcPr anchor="ctr">
                    <a:solidFill>
                      <a:srgbClr val="0066CC"/>
                    </a:solidFill>
                  </a:tcPr>
                </a:tc>
                <a:tc>
                  <a:txBody>
                    <a:bodyPr/>
                    <a:lstStyle/>
                    <a:p>
                      <a:pPr algn="ctr"/>
                      <a:r>
                        <a:rPr lang="zh-CN" altLang="en-US" sz="1800" b="1" dirty="0">
                          <a:solidFill>
                            <a:schemeClr val="bg1"/>
                          </a:solidFill>
                          <a:latin typeface="+mj-ea"/>
                          <a:ea typeface="+mj-ea"/>
                        </a:rPr>
                        <a:t>资本</a:t>
                      </a:r>
                    </a:p>
                  </a:txBody>
                  <a:tcPr anchor="ctr">
                    <a:solidFill>
                      <a:srgbClr val="0066CC"/>
                    </a:solidFill>
                  </a:tcPr>
                </a:tc>
                <a:tc>
                  <a:txBody>
                    <a:bodyPr/>
                    <a:lstStyle/>
                    <a:p>
                      <a:pPr algn="ctr"/>
                      <a:r>
                        <a:rPr lang="zh-CN" altLang="en-US" sz="1800" b="1" dirty="0">
                          <a:solidFill>
                            <a:schemeClr val="bg1"/>
                          </a:solidFill>
                          <a:latin typeface="+mj-ea"/>
                          <a:ea typeface="+mj-ea"/>
                        </a:rPr>
                        <a:t>环境</a:t>
                      </a:r>
                    </a:p>
                  </a:txBody>
                  <a:tcPr anchor="ctr">
                    <a:solidFill>
                      <a:srgbClr val="0066CC"/>
                    </a:solidFill>
                  </a:tcPr>
                </a:tc>
                <a:extLst>
                  <a:ext uri="{0D108BD9-81ED-4DB2-BD59-A6C34878D82A}">
                    <a16:rowId xmlns:a16="http://schemas.microsoft.com/office/drawing/2014/main" val="258417457"/>
                  </a:ext>
                </a:extLst>
              </a:tr>
              <a:tr h="279615">
                <a:tc>
                  <a:txBody>
                    <a:bodyPr/>
                    <a:lstStyle/>
                    <a:p>
                      <a:pPr algn="ctr"/>
                      <a:r>
                        <a:rPr lang="en-US" altLang="zh-CN" sz="1600" b="0" dirty="0">
                          <a:latin typeface="+mj-ea"/>
                          <a:ea typeface="+mj-ea"/>
                        </a:rPr>
                        <a:t>64</a:t>
                      </a:r>
                      <a:endParaRPr lang="zh-CN" altLang="en-US" sz="1600" b="0" dirty="0">
                        <a:latin typeface="+mj-ea"/>
                        <a:ea typeface="+mj-ea"/>
                      </a:endParaRPr>
                    </a:p>
                  </a:txBody>
                  <a:tcPr anchor="ctr"/>
                </a:tc>
                <a:tc>
                  <a:txBody>
                    <a:bodyPr/>
                    <a:lstStyle/>
                    <a:p>
                      <a:pPr algn="ctr"/>
                      <a:r>
                        <a:rPr lang="en-US" altLang="zh-CN" sz="1600" b="0" dirty="0">
                          <a:latin typeface="+mj-ea"/>
                          <a:ea typeface="+mj-ea"/>
                        </a:rPr>
                        <a:t>64.2</a:t>
                      </a:r>
                      <a:endParaRPr lang="zh-CN" altLang="en-US" sz="1600" b="0" dirty="0">
                        <a:latin typeface="+mj-ea"/>
                        <a:ea typeface="+mj-ea"/>
                      </a:endParaRPr>
                    </a:p>
                  </a:txBody>
                  <a:tcPr anchor="ctr"/>
                </a:tc>
                <a:tc>
                  <a:txBody>
                    <a:bodyPr/>
                    <a:lstStyle/>
                    <a:p>
                      <a:pPr algn="ctr"/>
                      <a:r>
                        <a:rPr lang="en-US" altLang="zh-CN" sz="1600" b="0" dirty="0">
                          <a:latin typeface="+mj-ea"/>
                          <a:ea typeface="+mj-ea"/>
                        </a:rPr>
                        <a:t>64.46667</a:t>
                      </a:r>
                      <a:endParaRPr lang="zh-CN" altLang="en-US" sz="1600" b="0" dirty="0">
                        <a:latin typeface="+mj-ea"/>
                        <a:ea typeface="+mj-ea"/>
                      </a:endParaRPr>
                    </a:p>
                  </a:txBody>
                  <a:tcPr anchor="ctr"/>
                </a:tc>
                <a:tc>
                  <a:txBody>
                    <a:bodyPr/>
                    <a:lstStyle/>
                    <a:p>
                      <a:pPr algn="ctr"/>
                      <a:r>
                        <a:rPr lang="en-US" altLang="zh-CN" sz="1600" b="0" dirty="0">
                          <a:latin typeface="+mj-ea"/>
                          <a:ea typeface="+mj-ea"/>
                        </a:rPr>
                        <a:t>64.33333</a:t>
                      </a:r>
                      <a:endParaRPr lang="zh-CN" altLang="en-US" sz="1600" b="0" dirty="0">
                        <a:latin typeface="+mj-ea"/>
                        <a:ea typeface="+mj-ea"/>
                      </a:endParaRPr>
                    </a:p>
                  </a:txBody>
                  <a:tcPr anchor="ctr"/>
                </a:tc>
                <a:tc>
                  <a:txBody>
                    <a:bodyPr/>
                    <a:lstStyle/>
                    <a:p>
                      <a:pPr algn="ctr"/>
                      <a:r>
                        <a:rPr lang="en-US" altLang="zh-CN" sz="1600" b="0" dirty="0">
                          <a:latin typeface="+mj-ea"/>
                          <a:ea typeface="+mj-ea"/>
                        </a:rPr>
                        <a:t>64.6</a:t>
                      </a:r>
                      <a:endParaRPr lang="zh-CN" altLang="en-US" sz="1600" b="0" dirty="0">
                        <a:latin typeface="+mj-ea"/>
                        <a:ea typeface="+mj-ea"/>
                      </a:endParaRPr>
                    </a:p>
                  </a:txBody>
                  <a:tcPr anchor="ctr"/>
                </a:tc>
                <a:extLst>
                  <a:ext uri="{0D108BD9-81ED-4DB2-BD59-A6C34878D82A}">
                    <a16:rowId xmlns:a16="http://schemas.microsoft.com/office/drawing/2014/main" val="216053976"/>
                  </a:ext>
                </a:extLst>
              </a:tr>
            </a:tbl>
          </a:graphicData>
        </a:graphic>
      </p:graphicFrame>
      <p:sp>
        <p:nvSpPr>
          <p:cNvPr id="12" name="文本框 11">
            <a:extLst>
              <a:ext uri="{FF2B5EF4-FFF2-40B4-BE49-F238E27FC236}">
                <a16:creationId xmlns:a16="http://schemas.microsoft.com/office/drawing/2014/main" id="{F7B08E80-8FA2-918B-5F40-D33680E90BA9}"/>
              </a:ext>
            </a:extLst>
          </p:cNvPr>
          <p:cNvSpPr txBox="1"/>
          <p:nvPr/>
        </p:nvSpPr>
        <p:spPr>
          <a:xfrm>
            <a:off x="293687" y="4054292"/>
            <a:ext cx="11523661" cy="580415"/>
          </a:xfrm>
          <a:prstGeom prst="rect">
            <a:avLst/>
          </a:prstGeom>
          <a:noFill/>
        </p:spPr>
        <p:txBody>
          <a:bodyPr wrap="square">
            <a:spAutoFit/>
          </a:bodyPr>
          <a:lstStyle/>
          <a:p>
            <a:pPr>
              <a:lnSpc>
                <a:spcPct val="150000"/>
              </a:lnSpc>
            </a:pPr>
            <a:r>
              <a:rPr lang="zh-CN" altLang="en-US" sz="2400" kern="0" dirty="0">
                <a:solidFill>
                  <a:srgbClr val="121212"/>
                </a:solidFill>
                <a:effectLst/>
                <a:ea typeface="微软雅黑" panose="020B0503020204020204" pitchFamily="34" charset="-122"/>
                <a:cs typeface="宋体" panose="02010600030101010101" pitchFamily="2" charset="-122"/>
              </a:rPr>
              <a:t>计算每一列的标准差</a:t>
            </a:r>
            <a:endParaRPr lang="zh-CN" altLang="en-US" dirty="0"/>
          </a:p>
        </p:txBody>
      </p:sp>
      <p:graphicFrame>
        <p:nvGraphicFramePr>
          <p:cNvPr id="14" name="表格 13">
            <a:extLst>
              <a:ext uri="{FF2B5EF4-FFF2-40B4-BE49-F238E27FC236}">
                <a16:creationId xmlns:a16="http://schemas.microsoft.com/office/drawing/2014/main" id="{61CD0A22-B8E2-8413-43EC-7FFE42A3F5F9}"/>
              </a:ext>
            </a:extLst>
          </p:cNvPr>
          <p:cNvGraphicFramePr>
            <a:graphicFrameLocks noGrp="1"/>
          </p:cNvGraphicFramePr>
          <p:nvPr>
            <p:extLst>
              <p:ext uri="{D42A27DB-BD31-4B8C-83A1-F6EECF244321}">
                <p14:modId xmlns:p14="http://schemas.microsoft.com/office/powerpoint/2010/main" val="153518380"/>
              </p:ext>
            </p:extLst>
          </p:nvPr>
        </p:nvGraphicFramePr>
        <p:xfrm>
          <a:off x="1708489" y="4931563"/>
          <a:ext cx="8694055" cy="701040"/>
        </p:xfrm>
        <a:graphic>
          <a:graphicData uri="http://schemas.openxmlformats.org/drawingml/2006/table">
            <a:tbl>
              <a:tblPr firstRow="1" bandRow="1">
                <a:tableStyleId>{5940675A-B579-460E-94D1-54222C63F5DA}</a:tableStyleId>
              </a:tblPr>
              <a:tblGrid>
                <a:gridCol w="1596571">
                  <a:extLst>
                    <a:ext uri="{9D8B030D-6E8A-4147-A177-3AD203B41FA5}">
                      <a16:colId xmlns:a16="http://schemas.microsoft.com/office/drawing/2014/main" val="1265633632"/>
                    </a:ext>
                  </a:extLst>
                </a:gridCol>
                <a:gridCol w="1640114">
                  <a:extLst>
                    <a:ext uri="{9D8B030D-6E8A-4147-A177-3AD203B41FA5}">
                      <a16:colId xmlns:a16="http://schemas.microsoft.com/office/drawing/2014/main" val="2589325323"/>
                    </a:ext>
                  </a:extLst>
                </a:gridCol>
                <a:gridCol w="1799772">
                  <a:extLst>
                    <a:ext uri="{9D8B030D-6E8A-4147-A177-3AD203B41FA5}">
                      <a16:colId xmlns:a16="http://schemas.microsoft.com/office/drawing/2014/main" val="869620684"/>
                    </a:ext>
                  </a:extLst>
                </a:gridCol>
                <a:gridCol w="1857828">
                  <a:extLst>
                    <a:ext uri="{9D8B030D-6E8A-4147-A177-3AD203B41FA5}">
                      <a16:colId xmlns:a16="http://schemas.microsoft.com/office/drawing/2014/main" val="984651410"/>
                    </a:ext>
                  </a:extLst>
                </a:gridCol>
                <a:gridCol w="1799770">
                  <a:extLst>
                    <a:ext uri="{9D8B030D-6E8A-4147-A177-3AD203B41FA5}">
                      <a16:colId xmlns:a16="http://schemas.microsoft.com/office/drawing/2014/main" val="3994540371"/>
                    </a:ext>
                  </a:extLst>
                </a:gridCol>
              </a:tblGrid>
              <a:tr h="279615">
                <a:tc>
                  <a:txBody>
                    <a:bodyPr/>
                    <a:lstStyle/>
                    <a:p>
                      <a:pPr algn="ctr"/>
                      <a:r>
                        <a:rPr lang="zh-CN" altLang="en-US" sz="1800" b="1" dirty="0">
                          <a:solidFill>
                            <a:schemeClr val="bg1"/>
                          </a:solidFill>
                          <a:latin typeface="+mj-ea"/>
                          <a:ea typeface="+mj-ea"/>
                        </a:rPr>
                        <a:t>能力</a:t>
                      </a:r>
                    </a:p>
                  </a:txBody>
                  <a:tcPr anchor="ctr">
                    <a:solidFill>
                      <a:srgbClr val="0066CC"/>
                    </a:solidFill>
                  </a:tcPr>
                </a:tc>
                <a:tc>
                  <a:txBody>
                    <a:bodyPr/>
                    <a:lstStyle/>
                    <a:p>
                      <a:pPr algn="ctr"/>
                      <a:r>
                        <a:rPr lang="zh-CN" altLang="en-US" sz="1800" b="1" dirty="0">
                          <a:solidFill>
                            <a:schemeClr val="bg1"/>
                          </a:solidFill>
                          <a:latin typeface="+mj-ea"/>
                          <a:ea typeface="+mj-ea"/>
                        </a:rPr>
                        <a:t>品格</a:t>
                      </a:r>
                    </a:p>
                  </a:txBody>
                  <a:tcPr anchor="ctr">
                    <a:solidFill>
                      <a:srgbClr val="0066CC"/>
                    </a:solidFill>
                  </a:tcPr>
                </a:tc>
                <a:tc>
                  <a:txBody>
                    <a:bodyPr/>
                    <a:lstStyle/>
                    <a:p>
                      <a:pPr algn="ctr"/>
                      <a:r>
                        <a:rPr lang="zh-CN" altLang="en-US" sz="1800" b="1" dirty="0">
                          <a:solidFill>
                            <a:schemeClr val="bg1"/>
                          </a:solidFill>
                          <a:latin typeface="+mj-ea"/>
                          <a:ea typeface="+mj-ea"/>
                        </a:rPr>
                        <a:t>担保</a:t>
                      </a:r>
                    </a:p>
                  </a:txBody>
                  <a:tcPr anchor="ctr">
                    <a:solidFill>
                      <a:srgbClr val="0066CC"/>
                    </a:solidFill>
                  </a:tcPr>
                </a:tc>
                <a:tc>
                  <a:txBody>
                    <a:bodyPr/>
                    <a:lstStyle/>
                    <a:p>
                      <a:pPr algn="ctr"/>
                      <a:r>
                        <a:rPr lang="zh-CN" altLang="en-US" sz="1800" b="1" dirty="0">
                          <a:solidFill>
                            <a:schemeClr val="bg1"/>
                          </a:solidFill>
                          <a:latin typeface="+mj-ea"/>
                          <a:ea typeface="+mj-ea"/>
                        </a:rPr>
                        <a:t>资本</a:t>
                      </a:r>
                    </a:p>
                  </a:txBody>
                  <a:tcPr anchor="ctr">
                    <a:solidFill>
                      <a:srgbClr val="0066CC"/>
                    </a:solidFill>
                  </a:tcPr>
                </a:tc>
                <a:tc>
                  <a:txBody>
                    <a:bodyPr/>
                    <a:lstStyle/>
                    <a:p>
                      <a:pPr algn="ctr"/>
                      <a:r>
                        <a:rPr lang="zh-CN" altLang="en-US" sz="1800" b="1" dirty="0">
                          <a:solidFill>
                            <a:schemeClr val="bg1"/>
                          </a:solidFill>
                          <a:latin typeface="+mj-ea"/>
                          <a:ea typeface="+mj-ea"/>
                        </a:rPr>
                        <a:t>环境</a:t>
                      </a:r>
                    </a:p>
                  </a:txBody>
                  <a:tcPr anchor="ctr">
                    <a:solidFill>
                      <a:srgbClr val="0066CC"/>
                    </a:solidFill>
                  </a:tcPr>
                </a:tc>
                <a:extLst>
                  <a:ext uri="{0D108BD9-81ED-4DB2-BD59-A6C34878D82A}">
                    <a16:rowId xmlns:a16="http://schemas.microsoft.com/office/drawing/2014/main" val="258417457"/>
                  </a:ext>
                </a:extLst>
              </a:tr>
              <a:tr h="279615">
                <a:tc>
                  <a:txBody>
                    <a:bodyPr/>
                    <a:lstStyle/>
                    <a:p>
                      <a:pPr algn="ctr"/>
                      <a:r>
                        <a:rPr lang="en-US" altLang="zh-CN" sz="1600" b="0" dirty="0">
                          <a:latin typeface="+mj-ea"/>
                          <a:ea typeface="+mj-ea"/>
                        </a:rPr>
                        <a:t>2.77746</a:t>
                      </a:r>
                      <a:endParaRPr lang="zh-CN" altLang="en-US" sz="1600" b="0" dirty="0">
                        <a:latin typeface="+mj-ea"/>
                        <a:ea typeface="+mj-ea"/>
                      </a:endParaRPr>
                    </a:p>
                  </a:txBody>
                  <a:tcPr anchor="ctr"/>
                </a:tc>
                <a:tc>
                  <a:txBody>
                    <a:bodyPr/>
                    <a:lstStyle/>
                    <a:p>
                      <a:pPr algn="ctr"/>
                      <a:r>
                        <a:rPr lang="en-US" altLang="zh-CN" sz="1600" b="0" dirty="0">
                          <a:latin typeface="+mj-ea"/>
                          <a:ea typeface="+mj-ea"/>
                        </a:rPr>
                        <a:t>2.858571</a:t>
                      </a:r>
                      <a:endParaRPr lang="zh-CN" altLang="en-US" sz="1600" b="0" dirty="0">
                        <a:latin typeface="+mj-ea"/>
                        <a:ea typeface="+mj-ea"/>
                      </a:endParaRPr>
                    </a:p>
                  </a:txBody>
                  <a:tcPr anchor="ctr"/>
                </a:tc>
                <a:tc>
                  <a:txBody>
                    <a:bodyPr/>
                    <a:lstStyle/>
                    <a:p>
                      <a:pPr algn="ctr"/>
                      <a:r>
                        <a:rPr lang="en-US" altLang="zh-CN" sz="1600" b="0" dirty="0">
                          <a:latin typeface="+mj-ea"/>
                          <a:ea typeface="+mj-ea"/>
                        </a:rPr>
                        <a:t>1.76743</a:t>
                      </a:r>
                      <a:endParaRPr lang="zh-CN" altLang="en-US" sz="1600" b="0" dirty="0">
                        <a:latin typeface="+mj-ea"/>
                        <a:ea typeface="+mj-ea"/>
                      </a:endParaRPr>
                    </a:p>
                  </a:txBody>
                  <a:tcPr anchor="ctr"/>
                </a:tc>
                <a:tc>
                  <a:txBody>
                    <a:bodyPr/>
                    <a:lstStyle/>
                    <a:p>
                      <a:pPr algn="ctr"/>
                      <a:r>
                        <a:rPr lang="en-US" altLang="zh-CN" sz="1600" b="0" dirty="0">
                          <a:latin typeface="+mj-ea"/>
                          <a:ea typeface="+mj-ea"/>
                        </a:rPr>
                        <a:t>2.43975</a:t>
                      </a:r>
                      <a:endParaRPr lang="zh-CN" altLang="en-US" sz="1600" b="0" dirty="0">
                        <a:latin typeface="+mj-ea"/>
                        <a:ea typeface="+mj-ea"/>
                      </a:endParaRPr>
                    </a:p>
                  </a:txBody>
                  <a:tcPr anchor="ctr"/>
                </a:tc>
                <a:tc>
                  <a:txBody>
                    <a:bodyPr/>
                    <a:lstStyle/>
                    <a:p>
                      <a:pPr algn="ctr"/>
                      <a:r>
                        <a:rPr lang="en-US" altLang="zh-CN" sz="1600" b="0" dirty="0">
                          <a:latin typeface="+mj-ea"/>
                          <a:ea typeface="+mj-ea"/>
                        </a:rPr>
                        <a:t>1.352247</a:t>
                      </a:r>
                      <a:endParaRPr lang="zh-CN" altLang="en-US" sz="1600" b="0" dirty="0">
                        <a:latin typeface="+mj-ea"/>
                        <a:ea typeface="+mj-ea"/>
                      </a:endParaRPr>
                    </a:p>
                  </a:txBody>
                  <a:tcPr anchor="ctr"/>
                </a:tc>
                <a:extLst>
                  <a:ext uri="{0D108BD9-81ED-4DB2-BD59-A6C34878D82A}">
                    <a16:rowId xmlns:a16="http://schemas.microsoft.com/office/drawing/2014/main" val="216053976"/>
                  </a:ext>
                </a:extLst>
              </a:tr>
            </a:tbl>
          </a:graphicData>
        </a:graphic>
      </p:graphicFrame>
    </p:spTree>
    <p:extLst>
      <p:ext uri="{BB962C8B-B14F-4D97-AF65-F5344CB8AC3E}">
        <p14:creationId xmlns:p14="http://schemas.microsoft.com/office/powerpoint/2010/main" val="3540361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文本框 2">
            <a:extLst>
              <a:ext uri="{FF2B5EF4-FFF2-40B4-BE49-F238E27FC236}">
                <a16:creationId xmlns:a16="http://schemas.microsoft.com/office/drawing/2014/main" id="{1328CDC9-2DFD-E631-9628-2A23D8A931C6}"/>
              </a:ext>
            </a:extLst>
          </p:cNvPr>
          <p:cNvSpPr txBox="1"/>
          <p:nvPr/>
        </p:nvSpPr>
        <p:spPr>
          <a:xfrm>
            <a:off x="293688" y="1203505"/>
            <a:ext cx="11523662" cy="580415"/>
          </a:xfrm>
          <a:prstGeom prst="rect">
            <a:avLst/>
          </a:prstGeom>
          <a:noFill/>
        </p:spPr>
        <p:txBody>
          <a:bodyPr wrap="square">
            <a:spAutoFit/>
          </a:bodyPr>
          <a:lstStyle/>
          <a:p>
            <a:pPr>
              <a:lnSpc>
                <a:spcPct val="150000"/>
              </a:lnSpc>
            </a:pPr>
            <a:r>
              <a:rPr lang="zh-CN" altLang="en-US" sz="2400" kern="0" dirty="0">
                <a:solidFill>
                  <a:srgbClr val="121212"/>
                </a:solidFill>
                <a:effectLst/>
                <a:ea typeface="微软雅黑" panose="020B0503020204020204" pitchFamily="34" charset="-122"/>
                <a:cs typeface="宋体" panose="02010600030101010101" pitchFamily="2" charset="-122"/>
              </a:rPr>
              <a:t>数据标准化处理</a:t>
            </a:r>
            <a:endParaRPr lang="zh-CN" altLang="en-US" dirty="0"/>
          </a:p>
        </p:txBody>
      </p:sp>
      <p:pic>
        <p:nvPicPr>
          <p:cNvPr id="4" name="图片 3">
            <a:extLst>
              <a:ext uri="{FF2B5EF4-FFF2-40B4-BE49-F238E27FC236}">
                <a16:creationId xmlns:a16="http://schemas.microsoft.com/office/drawing/2014/main" id="{B8F8ED96-FB50-4B74-D1BA-66031F3B0E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3544" y="1898470"/>
            <a:ext cx="6752544" cy="4808728"/>
          </a:xfrm>
          <a:prstGeom prst="rect">
            <a:avLst/>
          </a:prstGeom>
          <a:noFill/>
          <a:ln>
            <a:noFill/>
          </a:ln>
        </p:spPr>
      </p:pic>
    </p:spTree>
    <p:extLst>
      <p:ext uri="{BB962C8B-B14F-4D97-AF65-F5344CB8AC3E}">
        <p14:creationId xmlns:p14="http://schemas.microsoft.com/office/powerpoint/2010/main" val="3017658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3" name="文本框 2">
            <a:extLst>
              <a:ext uri="{FF2B5EF4-FFF2-40B4-BE49-F238E27FC236}">
                <a16:creationId xmlns:a16="http://schemas.microsoft.com/office/drawing/2014/main" id="{1328CDC9-2DFD-E631-9628-2A23D8A931C6}"/>
              </a:ext>
            </a:extLst>
          </p:cNvPr>
          <p:cNvSpPr txBox="1"/>
          <p:nvPr/>
        </p:nvSpPr>
        <p:spPr>
          <a:xfrm>
            <a:off x="293688" y="1203505"/>
            <a:ext cx="11523662" cy="580415"/>
          </a:xfrm>
          <a:prstGeom prst="rect">
            <a:avLst/>
          </a:prstGeom>
          <a:noFill/>
        </p:spPr>
        <p:txBody>
          <a:bodyPr wrap="square">
            <a:spAutoFit/>
          </a:bodyPr>
          <a:lstStyle/>
          <a:p>
            <a:pPr>
              <a:lnSpc>
                <a:spcPct val="150000"/>
              </a:lnSpc>
            </a:pPr>
            <a:r>
              <a:rPr lang="zh-CN" altLang="en-US" dirty="0">
                <a:effectLst/>
                <a:latin typeface="+mj-ea"/>
                <a:ea typeface="+mj-ea"/>
                <a:cs typeface="Euclid" panose="02020503060505020303" pitchFamily="18" charset="0"/>
              </a:rPr>
              <a:t>（</a:t>
            </a:r>
            <a:r>
              <a:rPr lang="en-US" altLang="zh-CN" dirty="0">
                <a:effectLst/>
                <a:latin typeface="+mj-ea"/>
                <a:ea typeface="+mj-ea"/>
                <a:cs typeface="Euclid" panose="02020503060505020303" pitchFamily="18" charset="0"/>
              </a:rPr>
              <a:t>2</a:t>
            </a:r>
            <a:r>
              <a:rPr lang="zh-CN" altLang="en-US" dirty="0">
                <a:effectLst/>
                <a:latin typeface="+mj-ea"/>
                <a:ea typeface="+mj-ea"/>
                <a:cs typeface="Euclid" panose="02020503060505020303" pitchFamily="18" charset="0"/>
              </a:rPr>
              <a:t>）</a:t>
            </a:r>
            <a:r>
              <a:rPr lang="en-US" altLang="zh-CN" dirty="0" err="1">
                <a:effectLst/>
                <a:latin typeface="+mj-ea"/>
                <a:ea typeface="+mj-ea"/>
                <a:cs typeface="Euclid" panose="02020503060505020303" pitchFamily="18" charset="0"/>
              </a:rPr>
              <a:t>计算协方差矩阵</a:t>
            </a:r>
            <a:r>
              <a:rPr lang="zh-CN" altLang="en-US" dirty="0">
                <a:effectLst/>
                <a:latin typeface="+mj-ea"/>
                <a:ea typeface="+mj-ea"/>
                <a:cs typeface="Euclid" panose="02020503060505020303" pitchFamily="18" charset="0"/>
              </a:rPr>
              <a:t>：</a:t>
            </a:r>
            <a:r>
              <a:rPr lang="zh-CN" altLang="en-US" sz="2400" kern="0" dirty="0">
                <a:solidFill>
                  <a:srgbClr val="121212"/>
                </a:solidFill>
                <a:effectLst/>
                <a:ea typeface="微软雅黑" panose="020B0503020204020204" pitchFamily="34" charset="-122"/>
                <a:cs typeface="宋体" panose="02010600030101010101" pitchFamily="2" charset="-122"/>
              </a:rPr>
              <a:t>计算相关系数矩阵</a:t>
            </a:r>
            <a:endParaRPr lang="zh-CN" altLang="en-US" dirty="0"/>
          </a:p>
        </p:txBody>
      </p:sp>
      <p:graphicFrame>
        <p:nvGraphicFramePr>
          <p:cNvPr id="5" name="表格 4">
            <a:extLst>
              <a:ext uri="{FF2B5EF4-FFF2-40B4-BE49-F238E27FC236}">
                <a16:creationId xmlns:a16="http://schemas.microsoft.com/office/drawing/2014/main" id="{EB42454E-BCB5-60E3-21EE-736FBEE9A678}"/>
              </a:ext>
            </a:extLst>
          </p:cNvPr>
          <p:cNvGraphicFramePr>
            <a:graphicFrameLocks noGrp="1"/>
          </p:cNvGraphicFramePr>
          <p:nvPr>
            <p:extLst>
              <p:ext uri="{D42A27DB-BD31-4B8C-83A1-F6EECF244321}">
                <p14:modId xmlns:p14="http://schemas.microsoft.com/office/powerpoint/2010/main" val="3210018409"/>
              </p:ext>
            </p:extLst>
          </p:nvPr>
        </p:nvGraphicFramePr>
        <p:xfrm>
          <a:off x="823685" y="1869602"/>
          <a:ext cx="10130969" cy="2194560"/>
        </p:xfrm>
        <a:graphic>
          <a:graphicData uri="http://schemas.openxmlformats.org/drawingml/2006/table">
            <a:tbl>
              <a:tblPr firstRow="1" bandRow="1">
                <a:tableStyleId>{5940675A-B579-460E-94D1-54222C63F5DA}</a:tableStyleId>
              </a:tblPr>
              <a:tblGrid>
                <a:gridCol w="1436914">
                  <a:extLst>
                    <a:ext uri="{9D8B030D-6E8A-4147-A177-3AD203B41FA5}">
                      <a16:colId xmlns:a16="http://schemas.microsoft.com/office/drawing/2014/main" val="1817723770"/>
                    </a:ext>
                  </a:extLst>
                </a:gridCol>
                <a:gridCol w="1596571">
                  <a:extLst>
                    <a:ext uri="{9D8B030D-6E8A-4147-A177-3AD203B41FA5}">
                      <a16:colId xmlns:a16="http://schemas.microsoft.com/office/drawing/2014/main" val="2861193944"/>
                    </a:ext>
                  </a:extLst>
                </a:gridCol>
                <a:gridCol w="1640114">
                  <a:extLst>
                    <a:ext uri="{9D8B030D-6E8A-4147-A177-3AD203B41FA5}">
                      <a16:colId xmlns:a16="http://schemas.microsoft.com/office/drawing/2014/main" val="3193794619"/>
                    </a:ext>
                  </a:extLst>
                </a:gridCol>
                <a:gridCol w="1799772">
                  <a:extLst>
                    <a:ext uri="{9D8B030D-6E8A-4147-A177-3AD203B41FA5}">
                      <a16:colId xmlns:a16="http://schemas.microsoft.com/office/drawing/2014/main" val="3054572020"/>
                    </a:ext>
                  </a:extLst>
                </a:gridCol>
                <a:gridCol w="1857828">
                  <a:extLst>
                    <a:ext uri="{9D8B030D-6E8A-4147-A177-3AD203B41FA5}">
                      <a16:colId xmlns:a16="http://schemas.microsoft.com/office/drawing/2014/main" val="1700273708"/>
                    </a:ext>
                  </a:extLst>
                </a:gridCol>
                <a:gridCol w="1799770">
                  <a:extLst>
                    <a:ext uri="{9D8B030D-6E8A-4147-A177-3AD203B41FA5}">
                      <a16:colId xmlns:a16="http://schemas.microsoft.com/office/drawing/2014/main" val="1219985273"/>
                    </a:ext>
                  </a:extLst>
                </a:gridCol>
              </a:tblGrid>
              <a:tr h="279615">
                <a:tc>
                  <a:txBody>
                    <a:bodyPr/>
                    <a:lstStyle/>
                    <a:p>
                      <a:pPr algn="ctr"/>
                      <a:endParaRPr lang="zh-CN" altLang="en-US" sz="1800" b="1" dirty="0">
                        <a:solidFill>
                          <a:schemeClr val="bg1"/>
                        </a:solidFill>
                        <a:latin typeface="+mj-ea"/>
                        <a:ea typeface="+mj-ea"/>
                      </a:endParaRPr>
                    </a:p>
                  </a:txBody>
                  <a:tcPr anchor="ctr">
                    <a:solidFill>
                      <a:srgbClr val="0066CC"/>
                    </a:solidFill>
                  </a:tcPr>
                </a:tc>
                <a:tc>
                  <a:txBody>
                    <a:bodyPr/>
                    <a:lstStyle/>
                    <a:p>
                      <a:pPr algn="ctr"/>
                      <a:r>
                        <a:rPr lang="zh-CN" altLang="en-US" sz="1800" b="1" dirty="0">
                          <a:solidFill>
                            <a:schemeClr val="bg1"/>
                          </a:solidFill>
                          <a:latin typeface="+mj-ea"/>
                          <a:ea typeface="+mj-ea"/>
                        </a:rPr>
                        <a:t>能力</a:t>
                      </a:r>
                    </a:p>
                  </a:txBody>
                  <a:tcPr anchor="ctr">
                    <a:solidFill>
                      <a:srgbClr val="0066CC"/>
                    </a:solidFill>
                  </a:tcPr>
                </a:tc>
                <a:tc>
                  <a:txBody>
                    <a:bodyPr/>
                    <a:lstStyle/>
                    <a:p>
                      <a:pPr algn="ctr"/>
                      <a:r>
                        <a:rPr lang="zh-CN" altLang="en-US" sz="1800" b="1" dirty="0">
                          <a:solidFill>
                            <a:schemeClr val="bg1"/>
                          </a:solidFill>
                          <a:latin typeface="+mj-ea"/>
                          <a:ea typeface="+mj-ea"/>
                        </a:rPr>
                        <a:t>品格</a:t>
                      </a:r>
                    </a:p>
                  </a:txBody>
                  <a:tcPr anchor="ctr">
                    <a:solidFill>
                      <a:srgbClr val="0066CC"/>
                    </a:solidFill>
                  </a:tcPr>
                </a:tc>
                <a:tc>
                  <a:txBody>
                    <a:bodyPr/>
                    <a:lstStyle/>
                    <a:p>
                      <a:pPr algn="ctr"/>
                      <a:r>
                        <a:rPr lang="zh-CN" altLang="en-US" sz="1800" b="1" dirty="0">
                          <a:solidFill>
                            <a:schemeClr val="bg1"/>
                          </a:solidFill>
                          <a:latin typeface="+mj-ea"/>
                          <a:ea typeface="+mj-ea"/>
                        </a:rPr>
                        <a:t>担保</a:t>
                      </a:r>
                    </a:p>
                  </a:txBody>
                  <a:tcPr anchor="ctr">
                    <a:solidFill>
                      <a:srgbClr val="0066CC"/>
                    </a:solidFill>
                  </a:tcPr>
                </a:tc>
                <a:tc>
                  <a:txBody>
                    <a:bodyPr/>
                    <a:lstStyle/>
                    <a:p>
                      <a:pPr algn="ctr"/>
                      <a:r>
                        <a:rPr lang="zh-CN" altLang="en-US" sz="1800" b="1" dirty="0">
                          <a:solidFill>
                            <a:schemeClr val="bg1"/>
                          </a:solidFill>
                          <a:latin typeface="+mj-ea"/>
                          <a:ea typeface="+mj-ea"/>
                        </a:rPr>
                        <a:t>资本</a:t>
                      </a:r>
                    </a:p>
                  </a:txBody>
                  <a:tcPr anchor="ctr">
                    <a:solidFill>
                      <a:srgbClr val="0066CC"/>
                    </a:solidFill>
                  </a:tcPr>
                </a:tc>
                <a:tc>
                  <a:txBody>
                    <a:bodyPr/>
                    <a:lstStyle/>
                    <a:p>
                      <a:pPr algn="ctr"/>
                      <a:r>
                        <a:rPr lang="zh-CN" altLang="en-US" sz="1800" b="1" dirty="0">
                          <a:solidFill>
                            <a:schemeClr val="bg1"/>
                          </a:solidFill>
                          <a:latin typeface="+mj-ea"/>
                          <a:ea typeface="+mj-ea"/>
                        </a:rPr>
                        <a:t>环境</a:t>
                      </a:r>
                    </a:p>
                  </a:txBody>
                  <a:tcPr anchor="ctr">
                    <a:solidFill>
                      <a:srgbClr val="0066CC"/>
                    </a:solidFill>
                  </a:tcPr>
                </a:tc>
                <a:extLst>
                  <a:ext uri="{0D108BD9-81ED-4DB2-BD59-A6C34878D82A}">
                    <a16:rowId xmlns:a16="http://schemas.microsoft.com/office/drawing/2014/main" val="341292693"/>
                  </a:ext>
                </a:extLst>
              </a:tr>
              <a:tr h="279615">
                <a:tc>
                  <a:txBody>
                    <a:bodyPr/>
                    <a:lstStyle/>
                    <a:p>
                      <a:pPr algn="ctr"/>
                      <a:r>
                        <a:rPr lang="zh-CN" altLang="en-US" sz="1800" b="1" dirty="0">
                          <a:latin typeface="+mj-ea"/>
                          <a:ea typeface="+mj-ea"/>
                        </a:rPr>
                        <a:t>能力</a:t>
                      </a:r>
                    </a:p>
                  </a:txBody>
                  <a:tcPr anchor="ctr"/>
                </a:tc>
                <a:tc>
                  <a:txBody>
                    <a:bodyPr/>
                    <a:lstStyle/>
                    <a:p>
                      <a:pPr algn="ctr"/>
                      <a:r>
                        <a:rPr lang="en-US" altLang="zh-CN" sz="1800" b="0" dirty="0">
                          <a:latin typeface="+mj-ea"/>
                          <a:ea typeface="+mj-ea"/>
                        </a:rPr>
                        <a:t>1</a:t>
                      </a:r>
                      <a:endParaRPr lang="zh-CN" altLang="en-US" sz="1800" b="0" dirty="0">
                        <a:latin typeface="+mj-ea"/>
                        <a:ea typeface="+mj-ea"/>
                      </a:endParaRPr>
                    </a:p>
                  </a:txBody>
                  <a:tcPr anchor="ctr"/>
                </a:tc>
                <a:tc>
                  <a:txBody>
                    <a:bodyPr/>
                    <a:lstStyle/>
                    <a:p>
                      <a:pPr algn="ctr"/>
                      <a:r>
                        <a:rPr lang="en-US" altLang="zh-CN" sz="1800" b="0" dirty="0">
                          <a:latin typeface="+mj-ea"/>
                          <a:ea typeface="+mj-ea"/>
                        </a:rPr>
                        <a:t>0.88166</a:t>
                      </a:r>
                      <a:endParaRPr lang="zh-CN" altLang="en-US" sz="1800" b="0" dirty="0">
                        <a:latin typeface="+mj-ea"/>
                        <a:ea typeface="+mj-ea"/>
                      </a:endParaRPr>
                    </a:p>
                  </a:txBody>
                  <a:tcPr anchor="ctr"/>
                </a:tc>
                <a:tc>
                  <a:txBody>
                    <a:bodyPr/>
                    <a:lstStyle/>
                    <a:p>
                      <a:pPr algn="ctr"/>
                      <a:r>
                        <a:rPr lang="en-US" altLang="zh-CN" sz="1800" b="0" dirty="0">
                          <a:latin typeface="+mj-ea"/>
                          <a:ea typeface="+mj-ea"/>
                        </a:rPr>
                        <a:t>0.552924</a:t>
                      </a:r>
                      <a:endParaRPr lang="zh-CN" altLang="en-US" sz="1800" b="0" dirty="0">
                        <a:latin typeface="+mj-ea"/>
                        <a:ea typeface="+mj-ea"/>
                      </a:endParaRPr>
                    </a:p>
                  </a:txBody>
                  <a:tcPr anchor="ctr"/>
                </a:tc>
                <a:tc>
                  <a:txBody>
                    <a:bodyPr/>
                    <a:lstStyle/>
                    <a:p>
                      <a:pPr algn="ctr"/>
                      <a:r>
                        <a:rPr lang="en-US" altLang="zh-CN" sz="1800" b="0" dirty="0">
                          <a:latin typeface="+mj-ea"/>
                          <a:ea typeface="+mj-ea"/>
                        </a:rPr>
                        <a:t>0.927601</a:t>
                      </a:r>
                      <a:endParaRPr lang="zh-CN" altLang="en-US" sz="1800" b="0" dirty="0">
                        <a:latin typeface="+mj-ea"/>
                        <a:ea typeface="+mj-ea"/>
                      </a:endParaRPr>
                    </a:p>
                  </a:txBody>
                  <a:tcPr anchor="ctr"/>
                </a:tc>
                <a:tc>
                  <a:txBody>
                    <a:bodyPr/>
                    <a:lstStyle/>
                    <a:p>
                      <a:pPr algn="ctr"/>
                      <a:r>
                        <a:rPr lang="en-US" altLang="zh-CN" sz="1800" b="0" dirty="0">
                          <a:latin typeface="+mj-ea"/>
                          <a:ea typeface="+mj-ea"/>
                        </a:rPr>
                        <a:t>0.019018</a:t>
                      </a:r>
                      <a:endParaRPr lang="zh-CN" altLang="en-US" sz="1800" b="0" dirty="0">
                        <a:latin typeface="+mj-ea"/>
                        <a:ea typeface="+mj-ea"/>
                      </a:endParaRPr>
                    </a:p>
                  </a:txBody>
                  <a:tcPr anchor="ctr"/>
                </a:tc>
                <a:extLst>
                  <a:ext uri="{0D108BD9-81ED-4DB2-BD59-A6C34878D82A}">
                    <a16:rowId xmlns:a16="http://schemas.microsoft.com/office/drawing/2014/main" val="2885681186"/>
                  </a:ext>
                </a:extLst>
              </a:tr>
              <a:tr h="279615">
                <a:tc>
                  <a:txBody>
                    <a:bodyPr/>
                    <a:lstStyle/>
                    <a:p>
                      <a:pPr algn="ctr"/>
                      <a:r>
                        <a:rPr lang="zh-CN" altLang="en-US" sz="1800" b="1" dirty="0">
                          <a:latin typeface="+mj-ea"/>
                          <a:ea typeface="+mj-ea"/>
                        </a:rPr>
                        <a:t>品格</a:t>
                      </a:r>
                    </a:p>
                  </a:txBody>
                  <a:tcPr anchor="ctr"/>
                </a:tc>
                <a:tc>
                  <a:txBody>
                    <a:bodyPr/>
                    <a:lstStyle/>
                    <a:p>
                      <a:pPr algn="ctr"/>
                      <a:r>
                        <a:rPr lang="en-US" altLang="zh-CN" sz="1800" b="0" dirty="0">
                          <a:latin typeface="+mj-ea"/>
                          <a:ea typeface="+mj-ea"/>
                        </a:rPr>
                        <a:t>0.88166</a:t>
                      </a:r>
                      <a:endParaRPr lang="zh-CN" altLang="en-US" sz="1800" b="0" dirty="0">
                        <a:latin typeface="+mj-ea"/>
                        <a:ea typeface="+mj-ea"/>
                      </a:endParaRPr>
                    </a:p>
                  </a:txBody>
                  <a:tcPr anchor="ctr"/>
                </a:tc>
                <a:tc>
                  <a:txBody>
                    <a:bodyPr/>
                    <a:lstStyle/>
                    <a:p>
                      <a:pPr algn="ctr"/>
                      <a:r>
                        <a:rPr lang="en-US" altLang="zh-CN" sz="1800" b="0" dirty="0">
                          <a:latin typeface="+mj-ea"/>
                          <a:ea typeface="+mj-ea"/>
                        </a:rPr>
                        <a:t>1</a:t>
                      </a:r>
                      <a:endParaRPr lang="zh-CN" altLang="en-US" sz="1800" b="0" dirty="0">
                        <a:latin typeface="+mj-ea"/>
                        <a:ea typeface="+mj-ea"/>
                      </a:endParaRPr>
                    </a:p>
                  </a:txBody>
                  <a:tcPr anchor="ctr"/>
                </a:tc>
                <a:tc>
                  <a:txBody>
                    <a:bodyPr/>
                    <a:lstStyle/>
                    <a:p>
                      <a:pPr algn="ctr"/>
                      <a:r>
                        <a:rPr lang="en-US" altLang="zh-CN" sz="1800" b="0" dirty="0">
                          <a:latin typeface="+mj-ea"/>
                          <a:ea typeface="+mj-ea"/>
                        </a:rPr>
                        <a:t>0.715371</a:t>
                      </a:r>
                      <a:endParaRPr lang="zh-CN" altLang="en-US" sz="1800" b="0" dirty="0">
                        <a:latin typeface="+mj-ea"/>
                        <a:ea typeface="+mj-ea"/>
                      </a:endParaRPr>
                    </a:p>
                  </a:txBody>
                  <a:tcPr anchor="ctr"/>
                </a:tc>
                <a:tc>
                  <a:txBody>
                    <a:bodyPr/>
                    <a:lstStyle/>
                    <a:p>
                      <a:pPr algn="ctr"/>
                      <a:r>
                        <a:rPr lang="en-US" altLang="zh-CN" sz="1800" b="0" dirty="0">
                          <a:latin typeface="+mj-ea"/>
                          <a:ea typeface="+mj-ea"/>
                        </a:rPr>
                        <a:t>0.911523</a:t>
                      </a:r>
                      <a:endParaRPr lang="zh-CN" altLang="en-US" sz="1800" b="0" dirty="0">
                        <a:latin typeface="+mj-ea"/>
                        <a:ea typeface="+mj-ea"/>
                      </a:endParaRPr>
                    </a:p>
                  </a:txBody>
                  <a:tcPr anchor="ctr"/>
                </a:tc>
                <a:tc>
                  <a:txBody>
                    <a:bodyPr/>
                    <a:lstStyle/>
                    <a:p>
                      <a:pPr algn="ctr"/>
                      <a:r>
                        <a:rPr lang="en-US" altLang="zh-CN" sz="1800" b="0" dirty="0">
                          <a:latin typeface="+mj-ea"/>
                          <a:ea typeface="+mj-ea"/>
                        </a:rPr>
                        <a:t>0.206959</a:t>
                      </a:r>
                      <a:endParaRPr lang="zh-CN" altLang="en-US" sz="1800" b="0" dirty="0">
                        <a:latin typeface="+mj-ea"/>
                        <a:ea typeface="+mj-ea"/>
                      </a:endParaRPr>
                    </a:p>
                  </a:txBody>
                  <a:tcPr anchor="ctr"/>
                </a:tc>
                <a:extLst>
                  <a:ext uri="{0D108BD9-81ED-4DB2-BD59-A6C34878D82A}">
                    <a16:rowId xmlns:a16="http://schemas.microsoft.com/office/drawing/2014/main" val="2934090798"/>
                  </a:ext>
                </a:extLst>
              </a:tr>
              <a:tr h="279615">
                <a:tc>
                  <a:txBody>
                    <a:bodyPr/>
                    <a:lstStyle/>
                    <a:p>
                      <a:pPr algn="ctr"/>
                      <a:r>
                        <a:rPr lang="zh-CN" altLang="en-US" sz="1800" b="1" dirty="0">
                          <a:latin typeface="+mj-ea"/>
                          <a:ea typeface="+mj-ea"/>
                        </a:rPr>
                        <a:t>担保</a:t>
                      </a:r>
                    </a:p>
                  </a:txBody>
                  <a:tcPr anchor="ctr"/>
                </a:tc>
                <a:tc>
                  <a:txBody>
                    <a:bodyPr/>
                    <a:lstStyle/>
                    <a:p>
                      <a:pPr algn="ctr"/>
                      <a:r>
                        <a:rPr lang="en-US" altLang="zh-CN" sz="1800" b="0" dirty="0">
                          <a:latin typeface="+mj-ea"/>
                          <a:ea typeface="+mj-ea"/>
                        </a:rPr>
                        <a:t>0.552924</a:t>
                      </a:r>
                      <a:endParaRPr lang="zh-CN" altLang="en-US" sz="1800" b="0" dirty="0">
                        <a:latin typeface="+mj-ea"/>
                        <a:ea typeface="+mj-ea"/>
                      </a:endParaRPr>
                    </a:p>
                  </a:txBody>
                  <a:tcPr anchor="ctr"/>
                </a:tc>
                <a:tc>
                  <a:txBody>
                    <a:bodyPr/>
                    <a:lstStyle/>
                    <a:p>
                      <a:pPr algn="ctr"/>
                      <a:r>
                        <a:rPr lang="en-US" altLang="zh-CN" sz="1800" b="0" dirty="0">
                          <a:latin typeface="+mj-ea"/>
                          <a:ea typeface="+mj-ea"/>
                        </a:rPr>
                        <a:t>0.715371</a:t>
                      </a:r>
                      <a:endParaRPr lang="zh-CN" altLang="en-US" sz="1800" b="0" dirty="0">
                        <a:latin typeface="+mj-ea"/>
                        <a:ea typeface="+mj-ea"/>
                      </a:endParaRPr>
                    </a:p>
                  </a:txBody>
                  <a:tcPr anchor="ctr"/>
                </a:tc>
                <a:tc>
                  <a:txBody>
                    <a:bodyPr/>
                    <a:lstStyle/>
                    <a:p>
                      <a:pPr algn="ctr"/>
                      <a:r>
                        <a:rPr lang="en-US" altLang="zh-CN" sz="1800" b="0" dirty="0">
                          <a:latin typeface="+mj-ea"/>
                          <a:ea typeface="+mj-ea"/>
                        </a:rPr>
                        <a:t>1</a:t>
                      </a:r>
                      <a:endParaRPr lang="zh-CN" altLang="en-US" sz="1800" b="0" dirty="0">
                        <a:latin typeface="+mj-ea"/>
                        <a:ea typeface="+mj-ea"/>
                      </a:endParaRPr>
                    </a:p>
                  </a:txBody>
                  <a:tcPr anchor="ctr"/>
                </a:tc>
                <a:tc>
                  <a:txBody>
                    <a:bodyPr/>
                    <a:lstStyle/>
                    <a:p>
                      <a:pPr algn="ctr"/>
                      <a:r>
                        <a:rPr lang="en-US" altLang="zh-CN" sz="1800" b="0" dirty="0">
                          <a:latin typeface="+mj-ea"/>
                          <a:ea typeface="+mj-ea"/>
                        </a:rPr>
                        <a:t>0.706762</a:t>
                      </a:r>
                      <a:endParaRPr lang="zh-CN" altLang="en-US" sz="1800" b="0" dirty="0">
                        <a:latin typeface="+mj-ea"/>
                        <a:ea typeface="+mj-ea"/>
                      </a:endParaRPr>
                    </a:p>
                  </a:txBody>
                  <a:tcPr anchor="ctr"/>
                </a:tc>
                <a:tc>
                  <a:txBody>
                    <a:bodyPr/>
                    <a:lstStyle/>
                    <a:p>
                      <a:pPr algn="ctr"/>
                      <a:r>
                        <a:rPr lang="en-US" altLang="zh-CN" sz="1800" b="0" dirty="0">
                          <a:latin typeface="+mj-ea"/>
                          <a:ea typeface="+mj-ea"/>
                        </a:rPr>
                        <a:t>0.621637</a:t>
                      </a:r>
                      <a:endParaRPr lang="zh-CN" altLang="en-US" sz="1800" b="0" dirty="0">
                        <a:latin typeface="+mj-ea"/>
                        <a:ea typeface="+mj-ea"/>
                      </a:endParaRPr>
                    </a:p>
                  </a:txBody>
                  <a:tcPr anchor="ctr"/>
                </a:tc>
                <a:extLst>
                  <a:ext uri="{0D108BD9-81ED-4DB2-BD59-A6C34878D82A}">
                    <a16:rowId xmlns:a16="http://schemas.microsoft.com/office/drawing/2014/main" val="638637972"/>
                  </a:ext>
                </a:extLst>
              </a:tr>
              <a:tr h="279615">
                <a:tc>
                  <a:txBody>
                    <a:bodyPr/>
                    <a:lstStyle/>
                    <a:p>
                      <a:pPr algn="ctr"/>
                      <a:r>
                        <a:rPr lang="zh-CN" altLang="en-US" sz="1800" b="1" dirty="0">
                          <a:latin typeface="+mj-ea"/>
                          <a:ea typeface="+mj-ea"/>
                        </a:rPr>
                        <a:t>资本</a:t>
                      </a:r>
                    </a:p>
                  </a:txBody>
                  <a:tcPr anchor="ctr"/>
                </a:tc>
                <a:tc>
                  <a:txBody>
                    <a:bodyPr/>
                    <a:lstStyle/>
                    <a:p>
                      <a:pPr algn="ctr"/>
                      <a:r>
                        <a:rPr lang="en-US" altLang="zh-CN" sz="1800" b="0" dirty="0">
                          <a:latin typeface="+mj-ea"/>
                          <a:ea typeface="+mj-ea"/>
                        </a:rPr>
                        <a:t>0.927601</a:t>
                      </a:r>
                      <a:endParaRPr lang="zh-CN" altLang="en-US" sz="1800" b="0" dirty="0">
                        <a:latin typeface="+mj-ea"/>
                        <a:ea typeface="+mj-ea"/>
                      </a:endParaRPr>
                    </a:p>
                  </a:txBody>
                  <a:tcPr anchor="ctr"/>
                </a:tc>
                <a:tc>
                  <a:txBody>
                    <a:bodyPr/>
                    <a:lstStyle/>
                    <a:p>
                      <a:pPr algn="ctr"/>
                      <a:r>
                        <a:rPr lang="en-US" altLang="zh-CN" sz="1800" b="0" dirty="0">
                          <a:latin typeface="+mj-ea"/>
                          <a:ea typeface="+mj-ea"/>
                        </a:rPr>
                        <a:t>0.911523</a:t>
                      </a:r>
                      <a:endParaRPr lang="zh-CN" altLang="en-US" sz="1800" b="0" dirty="0">
                        <a:latin typeface="+mj-ea"/>
                        <a:ea typeface="+mj-ea"/>
                      </a:endParaRPr>
                    </a:p>
                  </a:txBody>
                  <a:tcPr anchor="ctr"/>
                </a:tc>
                <a:tc>
                  <a:txBody>
                    <a:bodyPr/>
                    <a:lstStyle/>
                    <a:p>
                      <a:pPr algn="ctr"/>
                      <a:r>
                        <a:rPr lang="en-US" altLang="zh-CN" sz="1800" b="0" dirty="0">
                          <a:latin typeface="+mj-ea"/>
                          <a:ea typeface="+mj-ea"/>
                        </a:rPr>
                        <a:t>0.706762</a:t>
                      </a:r>
                      <a:endParaRPr lang="zh-CN" altLang="en-US" sz="1800" b="0" dirty="0">
                        <a:latin typeface="+mj-ea"/>
                        <a:ea typeface="+mj-ea"/>
                      </a:endParaRPr>
                    </a:p>
                  </a:txBody>
                  <a:tcPr anchor="ctr"/>
                </a:tc>
                <a:tc>
                  <a:txBody>
                    <a:bodyPr/>
                    <a:lstStyle/>
                    <a:p>
                      <a:pPr algn="ctr"/>
                      <a:r>
                        <a:rPr lang="en-US" altLang="zh-CN" sz="1800" b="0" dirty="0">
                          <a:latin typeface="+mj-ea"/>
                          <a:ea typeface="+mj-ea"/>
                        </a:rPr>
                        <a:t>1</a:t>
                      </a:r>
                      <a:endParaRPr lang="zh-CN" altLang="en-US" sz="1800" b="0" dirty="0">
                        <a:latin typeface="+mj-ea"/>
                        <a:ea typeface="+mj-ea"/>
                      </a:endParaRPr>
                    </a:p>
                  </a:txBody>
                  <a:tcPr anchor="ctr"/>
                </a:tc>
                <a:tc>
                  <a:txBody>
                    <a:bodyPr/>
                    <a:lstStyle/>
                    <a:p>
                      <a:pPr algn="ctr"/>
                      <a:r>
                        <a:rPr lang="en-US" altLang="zh-CN" sz="1800" b="0" dirty="0">
                          <a:latin typeface="+mj-ea"/>
                          <a:ea typeface="+mj-ea"/>
                        </a:rPr>
                        <a:t>0.129904</a:t>
                      </a:r>
                      <a:endParaRPr lang="zh-CN" altLang="en-US" sz="1800" b="0" dirty="0">
                        <a:latin typeface="+mj-ea"/>
                        <a:ea typeface="+mj-ea"/>
                      </a:endParaRPr>
                    </a:p>
                  </a:txBody>
                  <a:tcPr anchor="ctr"/>
                </a:tc>
                <a:extLst>
                  <a:ext uri="{0D108BD9-81ED-4DB2-BD59-A6C34878D82A}">
                    <a16:rowId xmlns:a16="http://schemas.microsoft.com/office/drawing/2014/main" val="2489617134"/>
                  </a:ext>
                </a:extLst>
              </a:tr>
              <a:tr h="279615">
                <a:tc>
                  <a:txBody>
                    <a:bodyPr/>
                    <a:lstStyle/>
                    <a:p>
                      <a:pPr algn="ctr"/>
                      <a:r>
                        <a:rPr lang="zh-CN" altLang="en-US" sz="1800" b="1" dirty="0">
                          <a:latin typeface="+mj-ea"/>
                          <a:ea typeface="+mj-ea"/>
                        </a:rPr>
                        <a:t>环境</a:t>
                      </a:r>
                    </a:p>
                  </a:txBody>
                  <a:tcPr anchor="ctr"/>
                </a:tc>
                <a:tc>
                  <a:txBody>
                    <a:bodyPr/>
                    <a:lstStyle/>
                    <a:p>
                      <a:pPr algn="ctr"/>
                      <a:r>
                        <a:rPr lang="en-US" altLang="zh-CN" sz="1800" b="0" dirty="0">
                          <a:latin typeface="+mj-ea"/>
                          <a:ea typeface="+mj-ea"/>
                        </a:rPr>
                        <a:t>0.019018</a:t>
                      </a:r>
                      <a:endParaRPr lang="zh-CN" altLang="en-US" sz="1800" b="0" dirty="0">
                        <a:latin typeface="+mj-ea"/>
                        <a:ea typeface="+mj-ea"/>
                      </a:endParaRPr>
                    </a:p>
                  </a:txBody>
                  <a:tcPr anchor="ctr"/>
                </a:tc>
                <a:tc>
                  <a:txBody>
                    <a:bodyPr/>
                    <a:lstStyle/>
                    <a:p>
                      <a:pPr algn="ctr"/>
                      <a:r>
                        <a:rPr lang="en-US" altLang="zh-CN" sz="1800" b="0" dirty="0">
                          <a:latin typeface="+mj-ea"/>
                          <a:ea typeface="+mj-ea"/>
                        </a:rPr>
                        <a:t>0.206959</a:t>
                      </a:r>
                      <a:endParaRPr lang="zh-CN" altLang="en-US" sz="1800" b="0" dirty="0">
                        <a:latin typeface="+mj-ea"/>
                        <a:ea typeface="+mj-ea"/>
                      </a:endParaRPr>
                    </a:p>
                  </a:txBody>
                  <a:tcPr anchor="ctr"/>
                </a:tc>
                <a:tc>
                  <a:txBody>
                    <a:bodyPr/>
                    <a:lstStyle/>
                    <a:p>
                      <a:pPr algn="ctr"/>
                      <a:r>
                        <a:rPr lang="en-US" altLang="zh-CN" sz="1800" b="0" dirty="0">
                          <a:latin typeface="+mj-ea"/>
                          <a:ea typeface="+mj-ea"/>
                        </a:rPr>
                        <a:t>0.621637</a:t>
                      </a:r>
                      <a:endParaRPr lang="zh-CN" altLang="en-US" sz="1800" b="0" dirty="0">
                        <a:latin typeface="+mj-ea"/>
                        <a:ea typeface="+mj-ea"/>
                      </a:endParaRPr>
                    </a:p>
                  </a:txBody>
                  <a:tcPr anchor="ctr"/>
                </a:tc>
                <a:tc>
                  <a:txBody>
                    <a:bodyPr/>
                    <a:lstStyle/>
                    <a:p>
                      <a:pPr algn="ctr"/>
                      <a:r>
                        <a:rPr lang="en-US" altLang="zh-CN" sz="1800" b="0" dirty="0">
                          <a:latin typeface="+mj-ea"/>
                          <a:ea typeface="+mj-ea"/>
                        </a:rPr>
                        <a:t>0.129904</a:t>
                      </a:r>
                      <a:endParaRPr lang="zh-CN" altLang="en-US" sz="1800" b="0" dirty="0">
                        <a:latin typeface="+mj-ea"/>
                        <a:ea typeface="+mj-ea"/>
                      </a:endParaRPr>
                    </a:p>
                  </a:txBody>
                  <a:tcPr anchor="ctr"/>
                </a:tc>
                <a:tc>
                  <a:txBody>
                    <a:bodyPr/>
                    <a:lstStyle/>
                    <a:p>
                      <a:pPr algn="ctr"/>
                      <a:r>
                        <a:rPr lang="en-US" altLang="zh-CN" sz="1800" b="0" dirty="0">
                          <a:latin typeface="+mj-ea"/>
                          <a:ea typeface="+mj-ea"/>
                        </a:rPr>
                        <a:t>1</a:t>
                      </a:r>
                      <a:endParaRPr lang="zh-CN" altLang="en-US" sz="1800" b="0" dirty="0">
                        <a:latin typeface="+mj-ea"/>
                        <a:ea typeface="+mj-ea"/>
                      </a:endParaRPr>
                    </a:p>
                  </a:txBody>
                  <a:tcPr anchor="ctr"/>
                </a:tc>
                <a:extLst>
                  <a:ext uri="{0D108BD9-81ED-4DB2-BD59-A6C34878D82A}">
                    <a16:rowId xmlns:a16="http://schemas.microsoft.com/office/drawing/2014/main" val="1297013501"/>
                  </a:ext>
                </a:extLst>
              </a:tr>
            </a:tbl>
          </a:graphicData>
        </a:graphic>
      </p:graphicFrame>
      <p:sp>
        <p:nvSpPr>
          <p:cNvPr id="7" name="文本框 6">
            <a:extLst>
              <a:ext uri="{FF2B5EF4-FFF2-40B4-BE49-F238E27FC236}">
                <a16:creationId xmlns:a16="http://schemas.microsoft.com/office/drawing/2014/main" id="{CC8C8573-053E-E181-B70D-1B4F20C6C4D2}"/>
              </a:ext>
            </a:extLst>
          </p:cNvPr>
          <p:cNvSpPr txBox="1"/>
          <p:nvPr/>
        </p:nvSpPr>
        <p:spPr>
          <a:xfrm>
            <a:off x="334169" y="4106296"/>
            <a:ext cx="11523662" cy="1131848"/>
          </a:xfrm>
          <a:prstGeom prst="rect">
            <a:avLst/>
          </a:prstGeom>
          <a:noFill/>
        </p:spPr>
        <p:txBody>
          <a:bodyPr wrap="square">
            <a:spAutoFit/>
          </a:bodyPr>
          <a:lstStyle/>
          <a:p>
            <a:pPr>
              <a:lnSpc>
                <a:spcPct val="150000"/>
              </a:lnSpc>
            </a:pPr>
            <a:r>
              <a:rPr lang="zh-CN" altLang="en-US" sz="2400" kern="0" dirty="0">
                <a:solidFill>
                  <a:srgbClr val="121212"/>
                </a:solidFill>
                <a:effectLst/>
                <a:ea typeface="微软雅黑" panose="020B0503020204020204" pitchFamily="34" charset="-122"/>
                <a:cs typeface="宋体" panose="02010600030101010101" pitchFamily="2" charset="-122"/>
              </a:rPr>
              <a:t>（</a:t>
            </a:r>
            <a:r>
              <a:rPr lang="en-US" altLang="zh-CN" sz="2400" kern="0" dirty="0">
                <a:solidFill>
                  <a:srgbClr val="121212"/>
                </a:solidFill>
                <a:effectLst/>
                <a:ea typeface="微软雅黑" panose="020B0503020204020204" pitchFamily="34" charset="-122"/>
                <a:cs typeface="宋体" panose="02010600030101010101" pitchFamily="2" charset="-122"/>
              </a:rPr>
              <a:t>3</a:t>
            </a:r>
            <a:r>
              <a:rPr lang="zh-CN" altLang="en-US" sz="2400" kern="0" dirty="0">
                <a:solidFill>
                  <a:srgbClr val="121212"/>
                </a:solidFill>
                <a:effectLst/>
                <a:ea typeface="微软雅黑" panose="020B0503020204020204" pitchFamily="34" charset="-122"/>
                <a:cs typeface="宋体" panose="02010600030101010101" pitchFamily="2" charset="-122"/>
              </a:rPr>
              <a:t>）计算特征值</a:t>
            </a:r>
            <a:r>
              <a:rPr lang="zh-CN" altLang="en-US" kern="0" dirty="0">
                <a:solidFill>
                  <a:srgbClr val="121212"/>
                </a:solidFill>
                <a:cs typeface="宋体" panose="02010600030101010101" pitchFamily="2" charset="-122"/>
              </a:rPr>
              <a:t>：</a:t>
            </a:r>
            <a:r>
              <a:rPr lang="zh-CN" altLang="en-US" kern="0" dirty="0">
                <a:solidFill>
                  <a:srgbClr val="121212"/>
                </a:solidFill>
              </a:rPr>
              <a:t>对样本相关矩阵进行特征值分解，得到相关矩阵的特征值，并按照大小排序。</a:t>
            </a:r>
            <a:endParaRPr lang="zh-CN" altLang="en-US" dirty="0"/>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8A8BCEE-B79E-2AC4-D510-56A6462830A0}"/>
                  </a:ext>
                </a:extLst>
              </p:cNvPr>
              <p:cNvGraphicFramePr>
                <a:graphicFrameLocks noGrp="1"/>
              </p:cNvGraphicFramePr>
              <p:nvPr>
                <p:extLst>
                  <p:ext uri="{D42A27DB-BD31-4B8C-83A1-F6EECF244321}">
                    <p14:modId xmlns:p14="http://schemas.microsoft.com/office/powerpoint/2010/main" val="1805368021"/>
                  </p:ext>
                </p:extLst>
              </p:nvPr>
            </p:nvGraphicFramePr>
            <p:xfrm>
              <a:off x="3106057" y="4862196"/>
              <a:ext cx="6037943" cy="1828800"/>
            </p:xfrm>
            <a:graphic>
              <a:graphicData uri="http://schemas.openxmlformats.org/drawingml/2006/table">
                <a:tbl>
                  <a:tblPr firstRow="1" bandRow="1">
                    <a:tableStyleId>{5940675A-B579-460E-94D1-54222C63F5DA}</a:tableStyleId>
                  </a:tblPr>
                  <a:tblGrid>
                    <a:gridCol w="1940768">
                      <a:extLst>
                        <a:ext uri="{9D8B030D-6E8A-4147-A177-3AD203B41FA5}">
                          <a16:colId xmlns:a16="http://schemas.microsoft.com/office/drawing/2014/main" val="1097436628"/>
                        </a:ext>
                      </a:extLst>
                    </a:gridCol>
                    <a:gridCol w="1940768">
                      <a:extLst>
                        <a:ext uri="{9D8B030D-6E8A-4147-A177-3AD203B41FA5}">
                          <a16:colId xmlns:a16="http://schemas.microsoft.com/office/drawing/2014/main" val="725160941"/>
                        </a:ext>
                      </a:extLst>
                    </a:gridCol>
                    <a:gridCol w="2156407">
                      <a:extLst>
                        <a:ext uri="{9D8B030D-6E8A-4147-A177-3AD203B41FA5}">
                          <a16:colId xmlns:a16="http://schemas.microsoft.com/office/drawing/2014/main" val="998767186"/>
                        </a:ext>
                      </a:extLst>
                    </a:gridCol>
                  </a:tblGrid>
                  <a:tr h="279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tx1"/>
                                        </a:solidFill>
                                        <a:latin typeface="Cambria Math" panose="02040503050406030204" pitchFamily="18" charset="0"/>
                                        <a:ea typeface="+mn-ea"/>
                                        <a:cs typeface="+mn-cs"/>
                                      </a:rPr>
                                    </m:ctrlPr>
                                  </m:sSubPr>
                                  <m:e>
                                    <m:r>
                                      <a:rPr lang="zh-CN" altLang="en-US" sz="1800" b="1" i="1" kern="1200" smtClean="0">
                                        <a:solidFill>
                                          <a:schemeClr val="tx1"/>
                                        </a:solidFill>
                                        <a:latin typeface="Cambria Math" panose="02040503050406030204" pitchFamily="18" charset="0"/>
                                        <a:ea typeface="+mn-ea"/>
                                        <a:cs typeface="+mn-cs"/>
                                      </a:rPr>
                                      <m:t>𝝀</m:t>
                                    </m:r>
                                  </m:e>
                                  <m:sub>
                                    <m:r>
                                      <a:rPr lang="en-US" altLang="zh-CN" sz="1800" b="1" i="1" kern="1200" smtClean="0">
                                        <a:solidFill>
                                          <a:schemeClr val="tx1"/>
                                        </a:solidFill>
                                        <a:latin typeface="Cambria Math" panose="02040503050406030204" pitchFamily="18" charset="0"/>
                                        <a:ea typeface="+mn-ea"/>
                                        <a:cs typeface="+mn-cs"/>
                                      </a:rPr>
                                      <m:t>𝟏</m:t>
                                    </m:r>
                                  </m:sub>
                                </m:sSub>
                              </m:oMath>
                            </m:oMathPara>
                          </a14:m>
                          <a:endParaRPr lang="zh-CN" altLang="en-US" sz="1800" b="1" dirty="0">
                            <a:latin typeface="+mj-ea"/>
                            <a:ea typeface="+mj-ea"/>
                          </a:endParaRPr>
                        </a:p>
                      </a:txBody>
                      <a:tcPr anchor="ctr"/>
                    </a:tc>
                    <a:tc>
                      <a:txBody>
                        <a:bodyPr/>
                        <a:lstStyle/>
                        <a:p>
                          <a:pPr algn="ctr"/>
                          <a:r>
                            <a:rPr lang="zh-CN" altLang="en-US" sz="1800" b="1" dirty="0">
                              <a:latin typeface="+mj-ea"/>
                              <a:ea typeface="+mj-ea"/>
                            </a:rPr>
                            <a:t>能力</a:t>
                          </a:r>
                        </a:p>
                      </a:txBody>
                      <a:tcPr anchor="ctr"/>
                    </a:tc>
                    <a:tc>
                      <a:txBody>
                        <a:bodyPr/>
                        <a:lstStyle/>
                        <a:p>
                          <a:pPr algn="ctr"/>
                          <a:r>
                            <a:rPr lang="en-US" altLang="zh-CN" sz="1800" b="0" dirty="0">
                              <a:latin typeface="+mj-ea"/>
                              <a:ea typeface="+mj-ea"/>
                            </a:rPr>
                            <a:t>3.435</a:t>
                          </a:r>
                          <a:endParaRPr lang="zh-CN" altLang="en-US" sz="1800" b="0" dirty="0">
                            <a:latin typeface="+mj-ea"/>
                            <a:ea typeface="+mj-ea"/>
                          </a:endParaRPr>
                        </a:p>
                      </a:txBody>
                      <a:tcPr anchor="ctr"/>
                    </a:tc>
                    <a:extLst>
                      <a:ext uri="{0D108BD9-81ED-4DB2-BD59-A6C34878D82A}">
                        <a16:rowId xmlns:a16="http://schemas.microsoft.com/office/drawing/2014/main" val="2442785415"/>
                      </a:ext>
                    </a:extLst>
                  </a:tr>
                  <a:tr h="279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ea typeface="+mj-ea"/>
                                      </a:rPr>
                                    </m:ctrlPr>
                                  </m:sSubPr>
                                  <m:e>
                                    <m:r>
                                      <a:rPr lang="zh-CN" altLang="en-US" sz="1800" b="1" i="1" smtClean="0">
                                        <a:latin typeface="Cambria Math" panose="02040503050406030204" pitchFamily="18" charset="0"/>
                                        <a:ea typeface="+mj-ea"/>
                                      </a:rPr>
                                      <m:t>𝝀</m:t>
                                    </m:r>
                                  </m:e>
                                  <m:sub>
                                    <m:r>
                                      <a:rPr lang="en-US" altLang="zh-CN" sz="1800" b="1" i="1" smtClean="0">
                                        <a:latin typeface="Cambria Math" panose="02040503050406030204" pitchFamily="18" charset="0"/>
                                        <a:ea typeface="+mj-ea"/>
                                      </a:rPr>
                                      <m:t>𝟐</m:t>
                                    </m:r>
                                  </m:sub>
                                </m:sSub>
                              </m:oMath>
                            </m:oMathPara>
                          </a14:m>
                          <a:endParaRPr lang="zh-CN" altLang="en-US" sz="1800" b="1" dirty="0">
                            <a:latin typeface="+mj-ea"/>
                            <a:ea typeface="+mj-ea"/>
                          </a:endParaRPr>
                        </a:p>
                      </a:txBody>
                      <a:tcPr anchor="ctr"/>
                    </a:tc>
                    <a:tc>
                      <a:txBody>
                        <a:bodyPr/>
                        <a:lstStyle/>
                        <a:p>
                          <a:pPr algn="ctr"/>
                          <a:r>
                            <a:rPr lang="zh-CN" altLang="en-US" sz="1800" b="1" dirty="0">
                              <a:latin typeface="+mj-ea"/>
                              <a:ea typeface="+mj-ea"/>
                            </a:rPr>
                            <a:t>品格</a:t>
                          </a:r>
                        </a:p>
                      </a:txBody>
                      <a:tcPr anchor="ctr"/>
                    </a:tc>
                    <a:tc>
                      <a:txBody>
                        <a:bodyPr/>
                        <a:lstStyle/>
                        <a:p>
                          <a:pPr algn="ctr"/>
                          <a:r>
                            <a:rPr lang="en-US" altLang="zh-CN" sz="1800" b="0" dirty="0">
                              <a:latin typeface="+mj-ea"/>
                              <a:ea typeface="+mj-ea"/>
                            </a:rPr>
                            <a:t>1.223</a:t>
                          </a:r>
                          <a:endParaRPr lang="zh-CN" altLang="en-US" sz="1800" b="0" dirty="0">
                            <a:latin typeface="+mj-ea"/>
                            <a:ea typeface="+mj-ea"/>
                          </a:endParaRPr>
                        </a:p>
                      </a:txBody>
                      <a:tcPr anchor="ctr"/>
                    </a:tc>
                    <a:extLst>
                      <a:ext uri="{0D108BD9-81ED-4DB2-BD59-A6C34878D82A}">
                        <a16:rowId xmlns:a16="http://schemas.microsoft.com/office/drawing/2014/main" val="3812607359"/>
                      </a:ext>
                    </a:extLst>
                  </a:tr>
                  <a:tr h="279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tx1"/>
                                        </a:solidFill>
                                        <a:latin typeface="Cambria Math" panose="02040503050406030204" pitchFamily="18" charset="0"/>
                                        <a:ea typeface="+mn-ea"/>
                                        <a:cs typeface="+mn-cs"/>
                                      </a:rPr>
                                    </m:ctrlPr>
                                  </m:sSubPr>
                                  <m:e>
                                    <m:r>
                                      <a:rPr lang="zh-CN" altLang="en-US" sz="1800" b="1" i="1" kern="1200" smtClean="0">
                                        <a:solidFill>
                                          <a:schemeClr val="tx1"/>
                                        </a:solidFill>
                                        <a:latin typeface="Cambria Math" panose="02040503050406030204" pitchFamily="18" charset="0"/>
                                        <a:ea typeface="+mn-ea"/>
                                        <a:cs typeface="+mn-cs"/>
                                      </a:rPr>
                                      <m:t>𝝀</m:t>
                                    </m:r>
                                  </m:e>
                                  <m:sub>
                                    <m:r>
                                      <a:rPr lang="en-US" altLang="zh-CN" sz="1800" b="1" i="1" kern="1200" smtClean="0">
                                        <a:solidFill>
                                          <a:schemeClr val="tx1"/>
                                        </a:solidFill>
                                        <a:latin typeface="Cambria Math" panose="02040503050406030204" pitchFamily="18" charset="0"/>
                                        <a:ea typeface="+mn-ea"/>
                                        <a:cs typeface="+mn-cs"/>
                                      </a:rPr>
                                      <m:t>𝟑</m:t>
                                    </m:r>
                                  </m:sub>
                                </m:sSub>
                              </m:oMath>
                            </m:oMathPara>
                          </a14:m>
                          <a:endParaRPr lang="zh-CN" altLang="en-US" sz="1800" b="1" dirty="0">
                            <a:latin typeface="+mj-ea"/>
                            <a:ea typeface="+mj-ea"/>
                          </a:endParaRPr>
                        </a:p>
                      </a:txBody>
                      <a:tcPr anchor="ctr"/>
                    </a:tc>
                    <a:tc>
                      <a:txBody>
                        <a:bodyPr/>
                        <a:lstStyle/>
                        <a:p>
                          <a:pPr algn="ctr"/>
                          <a:r>
                            <a:rPr lang="zh-CN" altLang="en-US" sz="1800" b="1" dirty="0">
                              <a:latin typeface="+mj-ea"/>
                              <a:ea typeface="+mj-ea"/>
                            </a:rPr>
                            <a:t>担保</a:t>
                          </a:r>
                        </a:p>
                      </a:txBody>
                      <a:tcPr anchor="ctr"/>
                    </a:tc>
                    <a:tc>
                      <a:txBody>
                        <a:bodyPr/>
                        <a:lstStyle/>
                        <a:p>
                          <a:pPr algn="ctr"/>
                          <a:r>
                            <a:rPr lang="en-US" altLang="zh-CN" sz="1800" b="0" dirty="0">
                              <a:latin typeface="+mj-ea"/>
                              <a:ea typeface="+mj-ea"/>
                            </a:rPr>
                            <a:t>0.179</a:t>
                          </a:r>
                          <a:endParaRPr lang="zh-CN" altLang="en-US" sz="1800" b="0" dirty="0">
                            <a:latin typeface="+mj-ea"/>
                            <a:ea typeface="+mj-ea"/>
                          </a:endParaRPr>
                        </a:p>
                      </a:txBody>
                      <a:tcPr anchor="ctr"/>
                    </a:tc>
                    <a:extLst>
                      <a:ext uri="{0D108BD9-81ED-4DB2-BD59-A6C34878D82A}">
                        <a16:rowId xmlns:a16="http://schemas.microsoft.com/office/drawing/2014/main" val="1717730957"/>
                      </a:ext>
                    </a:extLst>
                  </a:tr>
                  <a:tr h="279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tx1"/>
                                        </a:solidFill>
                                        <a:latin typeface="Cambria Math" panose="02040503050406030204" pitchFamily="18" charset="0"/>
                                        <a:ea typeface="+mn-ea"/>
                                        <a:cs typeface="+mn-cs"/>
                                      </a:rPr>
                                    </m:ctrlPr>
                                  </m:sSubPr>
                                  <m:e>
                                    <m:r>
                                      <a:rPr lang="zh-CN" altLang="en-US" sz="1800" b="1" i="1" kern="1200" smtClean="0">
                                        <a:solidFill>
                                          <a:schemeClr val="tx1"/>
                                        </a:solidFill>
                                        <a:latin typeface="Cambria Math" panose="02040503050406030204" pitchFamily="18" charset="0"/>
                                        <a:ea typeface="+mn-ea"/>
                                        <a:cs typeface="+mn-cs"/>
                                      </a:rPr>
                                      <m:t>𝝀</m:t>
                                    </m:r>
                                  </m:e>
                                  <m:sub>
                                    <m:r>
                                      <a:rPr lang="en-US" altLang="zh-CN" sz="1800" b="1" i="1" kern="1200" smtClean="0">
                                        <a:solidFill>
                                          <a:schemeClr val="tx1"/>
                                        </a:solidFill>
                                        <a:latin typeface="Cambria Math" panose="02040503050406030204" pitchFamily="18" charset="0"/>
                                        <a:ea typeface="+mn-ea"/>
                                        <a:cs typeface="+mn-cs"/>
                                      </a:rPr>
                                      <m:t>𝟒</m:t>
                                    </m:r>
                                  </m:sub>
                                </m:sSub>
                              </m:oMath>
                            </m:oMathPara>
                          </a14:m>
                          <a:endParaRPr lang="zh-CN" altLang="en-US" sz="1800" b="1" dirty="0">
                            <a:latin typeface="+mj-ea"/>
                            <a:ea typeface="+mj-ea"/>
                          </a:endParaRPr>
                        </a:p>
                      </a:txBody>
                      <a:tcPr anchor="ctr"/>
                    </a:tc>
                    <a:tc>
                      <a:txBody>
                        <a:bodyPr/>
                        <a:lstStyle/>
                        <a:p>
                          <a:pPr algn="ctr"/>
                          <a:r>
                            <a:rPr lang="zh-CN" altLang="en-US" sz="1800" b="1" dirty="0">
                              <a:latin typeface="+mj-ea"/>
                              <a:ea typeface="+mj-ea"/>
                            </a:rPr>
                            <a:t>资本</a:t>
                          </a:r>
                        </a:p>
                      </a:txBody>
                      <a:tcPr anchor="ctr"/>
                    </a:tc>
                    <a:tc>
                      <a:txBody>
                        <a:bodyPr/>
                        <a:lstStyle/>
                        <a:p>
                          <a:pPr algn="ctr"/>
                          <a:r>
                            <a:rPr lang="en-US" altLang="zh-CN" sz="1800" b="0" dirty="0">
                              <a:latin typeface="+mj-ea"/>
                              <a:ea typeface="+mj-ea"/>
                            </a:rPr>
                            <a:t>0.099</a:t>
                          </a:r>
                          <a:endParaRPr lang="zh-CN" altLang="en-US" sz="1800" b="0" dirty="0">
                            <a:latin typeface="+mj-ea"/>
                            <a:ea typeface="+mj-ea"/>
                          </a:endParaRPr>
                        </a:p>
                      </a:txBody>
                      <a:tcPr anchor="ctr"/>
                    </a:tc>
                    <a:extLst>
                      <a:ext uri="{0D108BD9-81ED-4DB2-BD59-A6C34878D82A}">
                        <a16:rowId xmlns:a16="http://schemas.microsoft.com/office/drawing/2014/main" val="3708159636"/>
                      </a:ext>
                    </a:extLst>
                  </a:tr>
                  <a:tr h="27961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tx1"/>
                                        </a:solidFill>
                                        <a:latin typeface="Cambria Math" panose="02040503050406030204" pitchFamily="18" charset="0"/>
                                        <a:ea typeface="+mn-ea"/>
                                        <a:cs typeface="+mn-cs"/>
                                      </a:rPr>
                                    </m:ctrlPr>
                                  </m:sSubPr>
                                  <m:e>
                                    <m:r>
                                      <a:rPr lang="zh-CN" altLang="en-US" sz="1800" b="1" i="1" kern="1200" smtClean="0">
                                        <a:solidFill>
                                          <a:schemeClr val="tx1"/>
                                        </a:solidFill>
                                        <a:latin typeface="Cambria Math" panose="02040503050406030204" pitchFamily="18" charset="0"/>
                                        <a:ea typeface="+mn-ea"/>
                                        <a:cs typeface="+mn-cs"/>
                                      </a:rPr>
                                      <m:t>𝝀</m:t>
                                    </m:r>
                                  </m:e>
                                  <m:sub>
                                    <m:r>
                                      <a:rPr lang="en-US" altLang="zh-CN" sz="1800" b="1" i="1" kern="1200" smtClean="0">
                                        <a:solidFill>
                                          <a:schemeClr val="tx1"/>
                                        </a:solidFill>
                                        <a:latin typeface="Cambria Math" panose="02040503050406030204" pitchFamily="18" charset="0"/>
                                        <a:ea typeface="+mn-ea"/>
                                        <a:cs typeface="+mn-cs"/>
                                      </a:rPr>
                                      <m:t>𝟓</m:t>
                                    </m:r>
                                  </m:sub>
                                </m:sSub>
                              </m:oMath>
                            </m:oMathPara>
                          </a14:m>
                          <a:endParaRPr lang="zh-CN" altLang="en-US" sz="1800" b="1" dirty="0">
                            <a:latin typeface="+mj-ea"/>
                            <a:ea typeface="+mj-ea"/>
                          </a:endParaRPr>
                        </a:p>
                      </a:txBody>
                      <a:tcPr anchor="ctr"/>
                    </a:tc>
                    <a:tc>
                      <a:txBody>
                        <a:bodyPr/>
                        <a:lstStyle/>
                        <a:p>
                          <a:pPr algn="ctr"/>
                          <a:r>
                            <a:rPr lang="zh-CN" altLang="en-US" sz="1800" b="1" dirty="0">
                              <a:latin typeface="+mj-ea"/>
                              <a:ea typeface="+mj-ea"/>
                            </a:rPr>
                            <a:t>环境</a:t>
                          </a:r>
                        </a:p>
                      </a:txBody>
                      <a:tcPr anchor="ctr"/>
                    </a:tc>
                    <a:tc>
                      <a:txBody>
                        <a:bodyPr/>
                        <a:lstStyle/>
                        <a:p>
                          <a:pPr algn="ctr"/>
                          <a:r>
                            <a:rPr lang="en-US" altLang="zh-CN" sz="1800" b="0" dirty="0">
                              <a:latin typeface="+mj-ea"/>
                              <a:ea typeface="+mj-ea"/>
                            </a:rPr>
                            <a:t>0.046</a:t>
                          </a:r>
                          <a:endParaRPr lang="zh-CN" altLang="en-US" sz="1800" b="0" dirty="0">
                            <a:latin typeface="+mj-ea"/>
                            <a:ea typeface="+mj-ea"/>
                          </a:endParaRPr>
                        </a:p>
                      </a:txBody>
                      <a:tcPr anchor="ctr"/>
                    </a:tc>
                    <a:extLst>
                      <a:ext uri="{0D108BD9-81ED-4DB2-BD59-A6C34878D82A}">
                        <a16:rowId xmlns:a16="http://schemas.microsoft.com/office/drawing/2014/main" val="513849146"/>
                      </a:ext>
                    </a:extLst>
                  </a:tr>
                </a:tbl>
              </a:graphicData>
            </a:graphic>
          </p:graphicFrame>
        </mc:Choice>
        <mc:Fallback xmlns="">
          <p:graphicFrame>
            <p:nvGraphicFramePr>
              <p:cNvPr id="8" name="表格 7">
                <a:extLst>
                  <a:ext uri="{FF2B5EF4-FFF2-40B4-BE49-F238E27FC236}">
                    <a16:creationId xmlns:a16="http://schemas.microsoft.com/office/drawing/2014/main" id="{48A8BCEE-B79E-2AC4-D510-56A6462830A0}"/>
                  </a:ext>
                </a:extLst>
              </p:cNvPr>
              <p:cNvGraphicFramePr>
                <a:graphicFrameLocks noGrp="1"/>
              </p:cNvGraphicFramePr>
              <p:nvPr>
                <p:extLst>
                  <p:ext uri="{D42A27DB-BD31-4B8C-83A1-F6EECF244321}">
                    <p14:modId xmlns:p14="http://schemas.microsoft.com/office/powerpoint/2010/main" val="1805368021"/>
                  </p:ext>
                </p:extLst>
              </p:nvPr>
            </p:nvGraphicFramePr>
            <p:xfrm>
              <a:off x="3106057" y="4862196"/>
              <a:ext cx="6037943" cy="1828800"/>
            </p:xfrm>
            <a:graphic>
              <a:graphicData uri="http://schemas.openxmlformats.org/drawingml/2006/table">
                <a:tbl>
                  <a:tblPr firstRow="1" bandRow="1">
                    <a:tableStyleId>{5940675A-B579-460E-94D1-54222C63F5DA}</a:tableStyleId>
                  </a:tblPr>
                  <a:tblGrid>
                    <a:gridCol w="1940768">
                      <a:extLst>
                        <a:ext uri="{9D8B030D-6E8A-4147-A177-3AD203B41FA5}">
                          <a16:colId xmlns:a16="http://schemas.microsoft.com/office/drawing/2014/main" val="1097436628"/>
                        </a:ext>
                      </a:extLst>
                    </a:gridCol>
                    <a:gridCol w="1940768">
                      <a:extLst>
                        <a:ext uri="{9D8B030D-6E8A-4147-A177-3AD203B41FA5}">
                          <a16:colId xmlns:a16="http://schemas.microsoft.com/office/drawing/2014/main" val="725160941"/>
                        </a:ext>
                      </a:extLst>
                    </a:gridCol>
                    <a:gridCol w="2156407">
                      <a:extLst>
                        <a:ext uri="{9D8B030D-6E8A-4147-A177-3AD203B41FA5}">
                          <a16:colId xmlns:a16="http://schemas.microsoft.com/office/drawing/2014/main" val="998767186"/>
                        </a:ext>
                      </a:extLst>
                    </a:gridCol>
                  </a:tblGrid>
                  <a:tr h="365760">
                    <a:tc>
                      <a:txBody>
                        <a:bodyPr/>
                        <a:lstStyle/>
                        <a:p>
                          <a:endParaRPr lang="zh-CN"/>
                        </a:p>
                      </a:txBody>
                      <a:tcPr anchor="ctr">
                        <a:blipFill>
                          <a:blip r:embed="rId3"/>
                          <a:stretch>
                            <a:fillRect l="-313" t="-8333" r="-211599" b="-428333"/>
                          </a:stretch>
                        </a:blipFill>
                      </a:tcPr>
                    </a:tc>
                    <a:tc>
                      <a:txBody>
                        <a:bodyPr/>
                        <a:lstStyle/>
                        <a:p>
                          <a:pPr algn="ctr"/>
                          <a:r>
                            <a:rPr lang="zh-CN" altLang="en-US" sz="1800" b="1" dirty="0">
                              <a:latin typeface="+mj-ea"/>
                              <a:ea typeface="+mj-ea"/>
                            </a:rPr>
                            <a:t>能力</a:t>
                          </a:r>
                        </a:p>
                      </a:txBody>
                      <a:tcPr anchor="ctr"/>
                    </a:tc>
                    <a:tc>
                      <a:txBody>
                        <a:bodyPr/>
                        <a:lstStyle/>
                        <a:p>
                          <a:pPr algn="ctr"/>
                          <a:r>
                            <a:rPr lang="en-US" altLang="zh-CN" sz="1800" b="0" dirty="0">
                              <a:latin typeface="+mj-ea"/>
                              <a:ea typeface="+mj-ea"/>
                            </a:rPr>
                            <a:t>3.435</a:t>
                          </a:r>
                          <a:endParaRPr lang="zh-CN" altLang="en-US" sz="1800" b="0" dirty="0">
                            <a:latin typeface="+mj-ea"/>
                            <a:ea typeface="+mj-ea"/>
                          </a:endParaRPr>
                        </a:p>
                      </a:txBody>
                      <a:tcPr anchor="ctr"/>
                    </a:tc>
                    <a:extLst>
                      <a:ext uri="{0D108BD9-81ED-4DB2-BD59-A6C34878D82A}">
                        <a16:rowId xmlns:a16="http://schemas.microsoft.com/office/drawing/2014/main" val="2442785415"/>
                      </a:ext>
                    </a:extLst>
                  </a:tr>
                  <a:tr h="365760">
                    <a:tc>
                      <a:txBody>
                        <a:bodyPr/>
                        <a:lstStyle/>
                        <a:p>
                          <a:endParaRPr lang="zh-CN"/>
                        </a:p>
                      </a:txBody>
                      <a:tcPr anchor="ctr">
                        <a:blipFill>
                          <a:blip r:embed="rId3"/>
                          <a:stretch>
                            <a:fillRect l="-313" t="-108333" r="-211599" b="-328333"/>
                          </a:stretch>
                        </a:blipFill>
                      </a:tcPr>
                    </a:tc>
                    <a:tc>
                      <a:txBody>
                        <a:bodyPr/>
                        <a:lstStyle/>
                        <a:p>
                          <a:pPr algn="ctr"/>
                          <a:r>
                            <a:rPr lang="zh-CN" altLang="en-US" sz="1800" b="1" dirty="0">
                              <a:latin typeface="+mj-ea"/>
                              <a:ea typeface="+mj-ea"/>
                            </a:rPr>
                            <a:t>品格</a:t>
                          </a:r>
                        </a:p>
                      </a:txBody>
                      <a:tcPr anchor="ctr"/>
                    </a:tc>
                    <a:tc>
                      <a:txBody>
                        <a:bodyPr/>
                        <a:lstStyle/>
                        <a:p>
                          <a:pPr algn="ctr"/>
                          <a:r>
                            <a:rPr lang="en-US" altLang="zh-CN" sz="1800" b="0" dirty="0">
                              <a:latin typeface="+mj-ea"/>
                              <a:ea typeface="+mj-ea"/>
                            </a:rPr>
                            <a:t>1.223</a:t>
                          </a:r>
                          <a:endParaRPr lang="zh-CN" altLang="en-US" sz="1800" b="0" dirty="0">
                            <a:latin typeface="+mj-ea"/>
                            <a:ea typeface="+mj-ea"/>
                          </a:endParaRPr>
                        </a:p>
                      </a:txBody>
                      <a:tcPr anchor="ctr"/>
                    </a:tc>
                    <a:extLst>
                      <a:ext uri="{0D108BD9-81ED-4DB2-BD59-A6C34878D82A}">
                        <a16:rowId xmlns:a16="http://schemas.microsoft.com/office/drawing/2014/main" val="3812607359"/>
                      </a:ext>
                    </a:extLst>
                  </a:tr>
                  <a:tr h="365760">
                    <a:tc>
                      <a:txBody>
                        <a:bodyPr/>
                        <a:lstStyle/>
                        <a:p>
                          <a:endParaRPr lang="zh-CN"/>
                        </a:p>
                      </a:txBody>
                      <a:tcPr anchor="ctr">
                        <a:blipFill>
                          <a:blip r:embed="rId3"/>
                          <a:stretch>
                            <a:fillRect l="-313" t="-204918" r="-211599" b="-222951"/>
                          </a:stretch>
                        </a:blipFill>
                      </a:tcPr>
                    </a:tc>
                    <a:tc>
                      <a:txBody>
                        <a:bodyPr/>
                        <a:lstStyle/>
                        <a:p>
                          <a:pPr algn="ctr"/>
                          <a:r>
                            <a:rPr lang="zh-CN" altLang="en-US" sz="1800" b="1" dirty="0">
                              <a:latin typeface="+mj-ea"/>
                              <a:ea typeface="+mj-ea"/>
                            </a:rPr>
                            <a:t>担保</a:t>
                          </a:r>
                        </a:p>
                      </a:txBody>
                      <a:tcPr anchor="ctr"/>
                    </a:tc>
                    <a:tc>
                      <a:txBody>
                        <a:bodyPr/>
                        <a:lstStyle/>
                        <a:p>
                          <a:pPr algn="ctr"/>
                          <a:r>
                            <a:rPr lang="en-US" altLang="zh-CN" sz="1800" b="0" dirty="0">
                              <a:latin typeface="+mj-ea"/>
                              <a:ea typeface="+mj-ea"/>
                            </a:rPr>
                            <a:t>0.179</a:t>
                          </a:r>
                          <a:endParaRPr lang="zh-CN" altLang="en-US" sz="1800" b="0" dirty="0">
                            <a:latin typeface="+mj-ea"/>
                            <a:ea typeface="+mj-ea"/>
                          </a:endParaRPr>
                        </a:p>
                      </a:txBody>
                      <a:tcPr anchor="ctr"/>
                    </a:tc>
                    <a:extLst>
                      <a:ext uri="{0D108BD9-81ED-4DB2-BD59-A6C34878D82A}">
                        <a16:rowId xmlns:a16="http://schemas.microsoft.com/office/drawing/2014/main" val="1717730957"/>
                      </a:ext>
                    </a:extLst>
                  </a:tr>
                  <a:tr h="365760">
                    <a:tc>
                      <a:txBody>
                        <a:bodyPr/>
                        <a:lstStyle/>
                        <a:p>
                          <a:endParaRPr lang="zh-CN"/>
                        </a:p>
                      </a:txBody>
                      <a:tcPr anchor="ctr">
                        <a:blipFill>
                          <a:blip r:embed="rId3"/>
                          <a:stretch>
                            <a:fillRect l="-313" t="-310000" r="-211599" b="-126667"/>
                          </a:stretch>
                        </a:blipFill>
                      </a:tcPr>
                    </a:tc>
                    <a:tc>
                      <a:txBody>
                        <a:bodyPr/>
                        <a:lstStyle/>
                        <a:p>
                          <a:pPr algn="ctr"/>
                          <a:r>
                            <a:rPr lang="zh-CN" altLang="en-US" sz="1800" b="1" dirty="0">
                              <a:latin typeface="+mj-ea"/>
                              <a:ea typeface="+mj-ea"/>
                            </a:rPr>
                            <a:t>资本</a:t>
                          </a:r>
                        </a:p>
                      </a:txBody>
                      <a:tcPr anchor="ctr"/>
                    </a:tc>
                    <a:tc>
                      <a:txBody>
                        <a:bodyPr/>
                        <a:lstStyle/>
                        <a:p>
                          <a:pPr algn="ctr"/>
                          <a:r>
                            <a:rPr lang="en-US" altLang="zh-CN" sz="1800" b="0" dirty="0">
                              <a:latin typeface="+mj-ea"/>
                              <a:ea typeface="+mj-ea"/>
                            </a:rPr>
                            <a:t>0.099</a:t>
                          </a:r>
                          <a:endParaRPr lang="zh-CN" altLang="en-US" sz="1800" b="0" dirty="0">
                            <a:latin typeface="+mj-ea"/>
                            <a:ea typeface="+mj-ea"/>
                          </a:endParaRPr>
                        </a:p>
                      </a:txBody>
                      <a:tcPr anchor="ctr"/>
                    </a:tc>
                    <a:extLst>
                      <a:ext uri="{0D108BD9-81ED-4DB2-BD59-A6C34878D82A}">
                        <a16:rowId xmlns:a16="http://schemas.microsoft.com/office/drawing/2014/main" val="3708159636"/>
                      </a:ext>
                    </a:extLst>
                  </a:tr>
                  <a:tr h="365760">
                    <a:tc>
                      <a:txBody>
                        <a:bodyPr/>
                        <a:lstStyle/>
                        <a:p>
                          <a:endParaRPr lang="zh-CN"/>
                        </a:p>
                      </a:txBody>
                      <a:tcPr anchor="ctr">
                        <a:blipFill>
                          <a:blip r:embed="rId3"/>
                          <a:stretch>
                            <a:fillRect l="-313" t="-410000" r="-211599" b="-26667"/>
                          </a:stretch>
                        </a:blipFill>
                      </a:tcPr>
                    </a:tc>
                    <a:tc>
                      <a:txBody>
                        <a:bodyPr/>
                        <a:lstStyle/>
                        <a:p>
                          <a:pPr algn="ctr"/>
                          <a:r>
                            <a:rPr lang="zh-CN" altLang="en-US" sz="1800" b="1" dirty="0">
                              <a:latin typeface="+mj-ea"/>
                              <a:ea typeface="+mj-ea"/>
                            </a:rPr>
                            <a:t>环境</a:t>
                          </a:r>
                        </a:p>
                      </a:txBody>
                      <a:tcPr anchor="ctr"/>
                    </a:tc>
                    <a:tc>
                      <a:txBody>
                        <a:bodyPr/>
                        <a:lstStyle/>
                        <a:p>
                          <a:pPr algn="ctr"/>
                          <a:r>
                            <a:rPr lang="en-US" altLang="zh-CN" sz="1800" b="0" dirty="0">
                              <a:latin typeface="+mj-ea"/>
                              <a:ea typeface="+mj-ea"/>
                            </a:rPr>
                            <a:t>0.046</a:t>
                          </a:r>
                          <a:endParaRPr lang="zh-CN" altLang="en-US" sz="1800" b="0" dirty="0">
                            <a:latin typeface="+mj-ea"/>
                            <a:ea typeface="+mj-ea"/>
                          </a:endParaRPr>
                        </a:p>
                      </a:txBody>
                      <a:tcPr anchor="ctr"/>
                    </a:tc>
                    <a:extLst>
                      <a:ext uri="{0D108BD9-81ED-4DB2-BD59-A6C34878D82A}">
                        <a16:rowId xmlns:a16="http://schemas.microsoft.com/office/drawing/2014/main" val="513849146"/>
                      </a:ext>
                    </a:extLst>
                  </a:tr>
                </a:tbl>
              </a:graphicData>
            </a:graphic>
          </p:graphicFrame>
        </mc:Fallback>
      </mc:AlternateContent>
    </p:spTree>
    <p:extLst>
      <p:ext uri="{BB962C8B-B14F-4D97-AF65-F5344CB8AC3E}">
        <p14:creationId xmlns:p14="http://schemas.microsoft.com/office/powerpoint/2010/main" val="725818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606706" y="1889347"/>
                <a:ext cx="10515600" cy="4351338"/>
              </a:xfrm>
            </p:spPr>
            <p:txBody>
              <a:bodyPr>
                <a:normAutofit/>
              </a:bodyPr>
              <a:lstStyle/>
              <a:p>
                <a:pPr>
                  <a:lnSpc>
                    <a:spcPct val="150000"/>
                  </a:lnSpc>
                </a:pPr>
                <a:r>
                  <a:rPr lang="ja-JP" altLang="en-US" sz="2400" dirty="0"/>
                  <a:t>假设有</a:t>
                </a:r>
                <a14:m>
                  <m:oMath xmlns:m="http://schemas.openxmlformats.org/officeDocument/2006/math">
                    <m:r>
                      <a:rPr lang="en-GB" altLang="zh-CN" sz="2400" i="1" dirty="0" smtClean="0">
                        <a:latin typeface="Cambria Math" panose="02040503050406030204" pitchFamily="18" charset="0"/>
                      </a:rPr>
                      <m:t>𝑛</m:t>
                    </m:r>
                  </m:oMath>
                </a14:m>
                <a:r>
                  <a:rPr lang="ja-JP" altLang="en-US" sz="2400" dirty="0"/>
                  <a:t>个学生参加四门课程的考试，将学生们的考试成绩看作随机 变量的取值，对考试成绩数据进行标准化处理，得到样本相关矩阵</a:t>
                </a:r>
                <a14:m>
                  <m:oMath xmlns:m="http://schemas.openxmlformats.org/officeDocument/2006/math">
                    <m:r>
                      <a:rPr lang="en-GB" altLang="zh-CN" sz="2400" i="1" dirty="0" smtClean="0">
                        <a:latin typeface="Cambria Math" panose="02040503050406030204" pitchFamily="18" charset="0"/>
                      </a:rPr>
                      <m:t>𝑅</m:t>
                    </m:r>
                  </m:oMath>
                </a14:m>
                <a:endParaRPr lang="en-GB" altLang="zh-CN" sz="2400" dirty="0"/>
              </a:p>
              <a:p>
                <a:pPr>
                  <a:lnSpc>
                    <a:spcPct val="150000"/>
                  </a:lnSpc>
                </a:pPr>
                <a:endParaRPr lang="en-GB" altLang="zh-CN" sz="2400" dirty="0"/>
              </a:p>
              <a:p>
                <a:pPr>
                  <a:lnSpc>
                    <a:spcPct val="150000"/>
                  </a:lnSpc>
                </a:pPr>
                <a:endParaRPr lang="en-GB" altLang="zh-CN" sz="2400" dirty="0"/>
              </a:p>
              <a:p>
                <a:pPr>
                  <a:lnSpc>
                    <a:spcPct val="150000"/>
                  </a:lnSpc>
                </a:pPr>
                <a:endParaRPr lang="en-GB" altLang="zh-CN" sz="2400" dirty="0"/>
              </a:p>
              <a:p>
                <a:pPr>
                  <a:lnSpc>
                    <a:spcPct val="150000"/>
                  </a:lnSpc>
                </a:pPr>
                <a:endParaRPr lang="en-GB" altLang="zh-CN" sz="2400" dirty="0"/>
              </a:p>
              <a:p>
                <a:pPr>
                  <a:lnSpc>
                    <a:spcPct val="150000"/>
                  </a:lnSpc>
                </a:pPr>
                <a:r>
                  <a:rPr lang="ja-JP" altLang="en-US" sz="2400" dirty="0"/>
                  <a:t>试对数据进行主成分分析</a:t>
                </a:r>
                <a:endParaRPr lang="en-GB" altLang="zh-CN" sz="2400" dirty="0"/>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606706" y="1889347"/>
                <a:ext cx="10515600" cy="4351338"/>
              </a:xfrm>
              <a:blipFill>
                <a:blip r:embed="rId3"/>
                <a:stretch>
                  <a:fillRect l="-1101" b="-112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2D886FA-5EA5-DA2C-8E55-5CA9CD6904B7}"/>
              </a:ext>
            </a:extLst>
          </p:cNvPr>
          <p:cNvSpPr txBox="1"/>
          <p:nvPr/>
        </p:nvSpPr>
        <p:spPr>
          <a:xfrm>
            <a:off x="612774" y="1347317"/>
            <a:ext cx="3846683" cy="461665"/>
          </a:xfrm>
          <a:prstGeom prst="rect">
            <a:avLst/>
          </a:prstGeom>
          <a:noFill/>
        </p:spPr>
        <p:txBody>
          <a:bodyPr wrap="square" rtlCol="0">
            <a:spAutoFit/>
          </a:bodyPr>
          <a:lstStyle/>
          <a:p>
            <a:pPr>
              <a:spcBef>
                <a:spcPts val="900"/>
              </a:spcBef>
              <a:spcAft>
                <a:spcPts val="900"/>
              </a:spcAft>
            </a:pPr>
            <a:r>
              <a:rPr lang="en-US" altLang="zh-CN" b="1" dirty="0">
                <a:latin typeface="+mj-ea"/>
                <a:ea typeface="+mj-ea"/>
                <a:cs typeface="Times New Roman" panose="02020603050405020304" pitchFamily="18" charset="0"/>
              </a:rPr>
              <a:t>【</a:t>
            </a:r>
            <a:r>
              <a:rPr lang="zh-CN" altLang="en-US" b="1" dirty="0">
                <a:latin typeface="+mj-ea"/>
                <a:ea typeface="+mj-ea"/>
                <a:cs typeface="Times New Roman" panose="02020603050405020304" pitchFamily="18" charset="0"/>
              </a:rPr>
              <a:t>例子</a:t>
            </a:r>
            <a:r>
              <a:rPr lang="en-US" altLang="zh-CN" b="1" dirty="0">
                <a:latin typeface="+mj-ea"/>
                <a:ea typeface="+mj-ea"/>
                <a:cs typeface="Times New Roman" panose="02020603050405020304" pitchFamily="18" charset="0"/>
              </a:rPr>
              <a:t>2】</a:t>
            </a:r>
            <a:endParaRPr lang="zh-CN" altLang="zh-CN" sz="1800" b="1" dirty="0">
              <a:effectLst/>
              <a:latin typeface="+mj-ea"/>
              <a:ea typeface="+mj-ea"/>
              <a:cs typeface="Times New Roman" panose="02020603050405020304" pitchFamily="18" charset="0"/>
            </a:endParaRPr>
          </a:p>
        </p:txBody>
      </p:sp>
      <p:grpSp>
        <p:nvGrpSpPr>
          <p:cNvPr id="9" name="Group 5">
            <a:extLst>
              <a:ext uri="{FF2B5EF4-FFF2-40B4-BE49-F238E27FC236}">
                <a16:creationId xmlns:a16="http://schemas.microsoft.com/office/drawing/2014/main" id="{BE6365B3-0C3B-F9A7-909D-080A34EBBB82}"/>
              </a:ext>
            </a:extLst>
          </p:cNvPr>
          <p:cNvGrpSpPr/>
          <p:nvPr/>
        </p:nvGrpSpPr>
        <p:grpSpPr>
          <a:xfrm>
            <a:off x="1684276" y="3466026"/>
            <a:ext cx="8742485" cy="1583837"/>
            <a:chOff x="1714500" y="3527425"/>
            <a:chExt cx="8742485" cy="1583837"/>
          </a:xfrm>
        </p:grpSpPr>
        <p:pic>
          <p:nvPicPr>
            <p:cNvPr id="10" name="Picture 3">
              <a:extLst>
                <a:ext uri="{FF2B5EF4-FFF2-40B4-BE49-F238E27FC236}">
                  <a16:creationId xmlns:a16="http://schemas.microsoft.com/office/drawing/2014/main" id="{81249970-25CF-2324-A4B3-0033B756CA0B}"/>
                </a:ext>
              </a:extLst>
            </p:cNvPr>
            <p:cNvPicPr>
              <a:picLocks noChangeAspect="1"/>
            </p:cNvPicPr>
            <p:nvPr/>
          </p:nvPicPr>
          <p:blipFill rotWithShape="1">
            <a:blip r:embed="rId4"/>
            <a:srcRect t="3650" r="234" b="1872"/>
            <a:stretch>
              <a:fillRect/>
            </a:stretch>
          </p:blipFill>
          <p:spPr>
            <a:xfrm>
              <a:off x="1714500" y="3527425"/>
              <a:ext cx="8742485" cy="1583837"/>
            </a:xfrm>
            <a:prstGeom prst="rect">
              <a:avLst/>
            </a:prstGeom>
          </p:spPr>
        </p:pic>
        <p:pic>
          <p:nvPicPr>
            <p:cNvPr id="11" name="Picture 4">
              <a:extLst>
                <a:ext uri="{FF2B5EF4-FFF2-40B4-BE49-F238E27FC236}">
                  <a16:creationId xmlns:a16="http://schemas.microsoft.com/office/drawing/2014/main" id="{841F3A82-6EA9-6F38-146E-6FB161A7DCFF}"/>
                </a:ext>
              </a:extLst>
            </p:cNvPr>
            <p:cNvPicPr>
              <a:picLocks noChangeAspect="1"/>
            </p:cNvPicPr>
            <p:nvPr/>
          </p:nvPicPr>
          <p:blipFill>
            <a:blip r:embed="rId5"/>
            <a:stretch>
              <a:fillRect/>
            </a:stretch>
          </p:blipFill>
          <p:spPr>
            <a:xfrm>
              <a:off x="8469647" y="4695543"/>
              <a:ext cx="558800" cy="368300"/>
            </a:xfrm>
            <a:prstGeom prst="rect">
              <a:avLst/>
            </a:prstGeom>
          </p:spPr>
        </p:pic>
      </p:grpSp>
    </p:spTree>
    <p:extLst>
      <p:ext uri="{BB962C8B-B14F-4D97-AF65-F5344CB8AC3E}">
        <p14:creationId xmlns:p14="http://schemas.microsoft.com/office/powerpoint/2010/main" val="1157154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10515600" cy="4351338"/>
              </a:xfrm>
            </p:spPr>
            <p:txBody>
              <a:bodyPr>
                <a:normAutofit/>
              </a:bodyPr>
              <a:lstStyle/>
              <a:p>
                <a:pPr>
                  <a:lnSpc>
                    <a:spcPct val="150000"/>
                  </a:lnSpc>
                </a:pPr>
                <a:r>
                  <a:rPr lang="zh-CN" altLang="en-US" sz="2400" dirty="0"/>
                  <a:t>设变量</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i="1" dirty="0">
                            <a:latin typeface="Cambria Math" panose="02040503050406030204" pitchFamily="18" charset="0"/>
                          </a:rPr>
                          <m:t>1</m:t>
                        </m:r>
                      </m:sub>
                    </m:sSub>
                    <m:r>
                      <a:rPr lang="en-US" altLang="zh-CN" sz="2400" b="0" i="1" dirty="0"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2</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3</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4</m:t>
                        </m:r>
                      </m:sub>
                    </m:sSub>
                  </m:oMath>
                </a14:m>
                <a:r>
                  <a:rPr lang="zh-CN" altLang="en-US" sz="2400" dirty="0"/>
                  <a:t>分别表示语文、外语、数学、物理的成绩。 对样本相关矩阵进行特征值分解，得到相关矩阵的特征值，并按大小排序，</a:t>
                </a:r>
              </a:p>
              <a:p>
                <a:pPr>
                  <a:lnSpc>
                    <a:spcPct val="150000"/>
                  </a:lnSpc>
                </a:pPr>
                <a:endParaRPr lang="zh-CN" altLang="en-US" sz="2400" dirty="0"/>
              </a:p>
              <a:p>
                <a:pPr>
                  <a:lnSpc>
                    <a:spcPct val="150000"/>
                  </a:lnSpc>
                </a:pPr>
                <a:r>
                  <a:rPr lang="zh-CN" altLang="en-US" sz="2400" dirty="0"/>
                  <a:t>这些特征值就是各主成分的方差贡献率。假设要求主成分的累计方差贡献率大于</a:t>
                </a:r>
                <a:r>
                  <a:rPr lang="en-US" altLang="zh-CN" sz="2400" dirty="0"/>
                  <a:t>75%, </a:t>
                </a:r>
                <a:r>
                  <a:rPr lang="zh-CN" altLang="en-US" sz="2400" dirty="0"/>
                  <a:t>那么只需取前两个主成分即可，即</a:t>
                </a:r>
                <a14:m>
                  <m:oMath xmlns:m="http://schemas.openxmlformats.org/officeDocument/2006/math">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=2</m:t>
                    </m:r>
                  </m:oMath>
                </a14:m>
                <a:r>
                  <a:rPr lang="zh-CN" altLang="en-US" sz="2400" dirty="0"/>
                  <a:t>，因为 </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10515600" cy="4351338"/>
              </a:xfrm>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4920760-CBF6-429A-BA68-C5E27DB8416C}"/>
                  </a:ext>
                </a:extLst>
              </p:cNvPr>
              <p:cNvSpPr txBox="1"/>
              <p:nvPr/>
            </p:nvSpPr>
            <p:spPr>
              <a:xfrm>
                <a:off x="2673595" y="2751014"/>
                <a:ext cx="6266074" cy="369332"/>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=2.17</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0.87</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b="0" i="1" smtClean="0">
                        <a:latin typeface="Cambria Math" panose="02040503050406030204" pitchFamily="18" charset="0"/>
                      </a:rPr>
                      <m:t>0.57</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r>
                      <a:rPr lang="en-US" altLang="zh-CN" b="0" i="1" smtClean="0">
                        <a:latin typeface="Cambria Math" panose="02040503050406030204" pitchFamily="18" charset="0"/>
                      </a:rPr>
                      <m:t>0.39</m:t>
                    </m:r>
                  </m:oMath>
                </a14:m>
                <a:endParaRPr lang="zh-CN" altLang="en-US" dirty="0"/>
              </a:p>
            </p:txBody>
          </p:sp>
        </mc:Choice>
        <mc:Fallback xmlns="">
          <p:sp>
            <p:nvSpPr>
              <p:cNvPr id="5" name="文本框 4">
                <a:extLst>
                  <a:ext uri="{FF2B5EF4-FFF2-40B4-BE49-F238E27FC236}">
                    <a16:creationId xmlns:a16="http://schemas.microsoft.com/office/drawing/2014/main" id="{84920760-CBF6-429A-BA68-C5E27DB8416C}"/>
                  </a:ext>
                </a:extLst>
              </p:cNvPr>
              <p:cNvSpPr txBox="1">
                <a:spLocks noRot="1" noChangeAspect="1" noMove="1" noResize="1" noEditPoints="1" noAdjustHandles="1" noChangeArrowheads="1" noChangeShapeType="1" noTextEdit="1"/>
              </p:cNvSpPr>
              <p:nvPr/>
            </p:nvSpPr>
            <p:spPr>
              <a:xfrm>
                <a:off x="2673595" y="2751014"/>
                <a:ext cx="6266074" cy="369332"/>
              </a:xfrm>
              <a:prstGeom prst="rect">
                <a:avLst/>
              </a:prstGeom>
              <a:blipFill>
                <a:blip r:embed="rId4"/>
                <a:stretch>
                  <a:fillRect l="-1753" t="-24590" r="-876" b="-49180"/>
                </a:stretch>
              </a:blipFill>
            </p:spPr>
            <p:txBody>
              <a:bodyPr/>
              <a:lstStyle/>
              <a:p>
                <a:r>
                  <a:rPr lang="zh-CN" altLang="en-US">
                    <a:noFill/>
                  </a:rPr>
                  <a:t> </a:t>
                </a:r>
              </a:p>
            </p:txBody>
          </p:sp>
        </mc:Fallback>
      </mc:AlternateContent>
      <p:grpSp>
        <p:nvGrpSpPr>
          <p:cNvPr id="6" name="Group 10">
            <a:extLst>
              <a:ext uri="{FF2B5EF4-FFF2-40B4-BE49-F238E27FC236}">
                <a16:creationId xmlns:a16="http://schemas.microsoft.com/office/drawing/2014/main" id="{DA9B93FE-FD42-BE17-7618-5BE98A41AB08}"/>
              </a:ext>
            </a:extLst>
          </p:cNvPr>
          <p:cNvGrpSpPr/>
          <p:nvPr/>
        </p:nvGrpSpPr>
        <p:grpSpPr>
          <a:xfrm>
            <a:off x="4930332" y="4726867"/>
            <a:ext cx="1752600" cy="1093702"/>
            <a:chOff x="4814586" y="5237248"/>
            <a:chExt cx="1752600" cy="1093702"/>
          </a:xfrm>
        </p:grpSpPr>
        <p:pic>
          <p:nvPicPr>
            <p:cNvPr id="7" name="Picture 5">
              <a:extLst>
                <a:ext uri="{FF2B5EF4-FFF2-40B4-BE49-F238E27FC236}">
                  <a16:creationId xmlns:a16="http://schemas.microsoft.com/office/drawing/2014/main" id="{E8D20FD0-88D3-4D8D-9B32-5B8D58F2318A}"/>
                </a:ext>
              </a:extLst>
            </p:cNvPr>
            <p:cNvPicPr>
              <a:picLocks noChangeAspect="1"/>
            </p:cNvPicPr>
            <p:nvPr/>
          </p:nvPicPr>
          <p:blipFill>
            <a:blip r:embed="rId5"/>
            <a:stretch>
              <a:fillRect/>
            </a:stretch>
          </p:blipFill>
          <p:spPr>
            <a:xfrm>
              <a:off x="4814586" y="5238750"/>
              <a:ext cx="1752600" cy="1092200"/>
            </a:xfrm>
            <a:prstGeom prst="rect">
              <a:avLst/>
            </a:prstGeom>
          </p:spPr>
        </p:pic>
        <p:pic>
          <p:nvPicPr>
            <p:cNvPr id="12" name="Picture 6">
              <a:extLst>
                <a:ext uri="{FF2B5EF4-FFF2-40B4-BE49-F238E27FC236}">
                  <a16:creationId xmlns:a16="http://schemas.microsoft.com/office/drawing/2014/main" id="{C7AA4297-9EAA-ADD1-50DB-19321F1AC2E3}"/>
                </a:ext>
              </a:extLst>
            </p:cNvPr>
            <p:cNvPicPr>
              <a:picLocks noChangeAspect="1"/>
            </p:cNvPicPr>
            <p:nvPr/>
          </p:nvPicPr>
          <p:blipFill>
            <a:blip r:embed="rId6"/>
            <a:stretch>
              <a:fillRect/>
            </a:stretch>
          </p:blipFill>
          <p:spPr>
            <a:xfrm>
              <a:off x="5503436" y="5238750"/>
              <a:ext cx="622300" cy="133040"/>
            </a:xfrm>
            <a:prstGeom prst="rect">
              <a:avLst/>
            </a:prstGeom>
          </p:spPr>
        </p:pic>
        <p:pic>
          <p:nvPicPr>
            <p:cNvPr id="13" name="Picture 7">
              <a:extLst>
                <a:ext uri="{FF2B5EF4-FFF2-40B4-BE49-F238E27FC236}">
                  <a16:creationId xmlns:a16="http://schemas.microsoft.com/office/drawing/2014/main" id="{0FF3017B-C832-4D59-9195-35BE57DEFCB6}"/>
                </a:ext>
              </a:extLst>
            </p:cNvPr>
            <p:cNvPicPr>
              <a:picLocks noChangeAspect="1"/>
            </p:cNvPicPr>
            <p:nvPr/>
          </p:nvPicPr>
          <p:blipFill>
            <a:blip r:embed="rId6"/>
            <a:stretch>
              <a:fillRect/>
            </a:stretch>
          </p:blipFill>
          <p:spPr>
            <a:xfrm>
              <a:off x="5246958" y="5237248"/>
              <a:ext cx="622300" cy="45719"/>
            </a:xfrm>
            <a:prstGeom prst="rect">
              <a:avLst/>
            </a:prstGeom>
          </p:spPr>
        </p:pic>
        <p:pic>
          <p:nvPicPr>
            <p:cNvPr id="14" name="Picture 9">
              <a:extLst>
                <a:ext uri="{FF2B5EF4-FFF2-40B4-BE49-F238E27FC236}">
                  <a16:creationId xmlns:a16="http://schemas.microsoft.com/office/drawing/2014/main" id="{E8349EAA-21B1-3611-0694-49E94B1D269D}"/>
                </a:ext>
              </a:extLst>
            </p:cNvPr>
            <p:cNvPicPr>
              <a:picLocks noChangeAspect="1"/>
            </p:cNvPicPr>
            <p:nvPr/>
          </p:nvPicPr>
          <p:blipFill>
            <a:blip r:embed="rId6"/>
            <a:stretch>
              <a:fillRect/>
            </a:stretch>
          </p:blipFill>
          <p:spPr>
            <a:xfrm>
              <a:off x="4814586" y="5825039"/>
              <a:ext cx="166292" cy="279401"/>
            </a:xfrm>
            <a:prstGeom prst="rect">
              <a:avLst/>
            </a:prstGeom>
          </p:spPr>
        </p:pic>
      </p:grpSp>
    </p:spTree>
    <p:extLst>
      <p:ext uri="{BB962C8B-B14F-4D97-AF65-F5344CB8AC3E}">
        <p14:creationId xmlns:p14="http://schemas.microsoft.com/office/powerpoint/2010/main" val="1481239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10515600" cy="4351338"/>
              </a:xfrm>
            </p:spPr>
            <p:txBody>
              <a:bodyPr>
                <a:normAutofit/>
              </a:bodyPr>
              <a:lstStyle/>
              <a:p>
                <a:pPr>
                  <a:lnSpc>
                    <a:spcPct val="150000"/>
                  </a:lnSpc>
                </a:pPr>
                <a:r>
                  <a:rPr lang="zh-CN" altLang="en-US" sz="2400" dirty="0"/>
                  <a:t>求出对应于特征值</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oMath>
                </a14:m>
                <a:r>
                  <a:rPr lang="zh-CN" altLang="en-US" sz="2400" dirty="0"/>
                  <a:t>的单位特征向量</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10515600" cy="4351338"/>
              </a:xfrm>
              <a:blipFill>
                <a:blip r:embed="rId3"/>
                <a:stretch>
                  <a:fillRect l="-1043"/>
                </a:stretch>
              </a:blipFill>
            </p:spPr>
            <p:txBody>
              <a:bodyPr/>
              <a:lstStyle/>
              <a:p>
                <a:r>
                  <a:rPr lang="zh-CN" altLang="en-US">
                    <a:noFill/>
                  </a:rPr>
                  <a:t> </a:t>
                </a:r>
              </a:p>
            </p:txBody>
          </p:sp>
        </mc:Fallback>
      </mc:AlternateContent>
      <p:grpSp>
        <p:nvGrpSpPr>
          <p:cNvPr id="3" name="Group 7">
            <a:extLst>
              <a:ext uri="{FF2B5EF4-FFF2-40B4-BE49-F238E27FC236}">
                <a16:creationId xmlns:a16="http://schemas.microsoft.com/office/drawing/2014/main" id="{F9DCEF20-BE5D-7648-3117-44FA44B49008}"/>
              </a:ext>
            </a:extLst>
          </p:cNvPr>
          <p:cNvGrpSpPr/>
          <p:nvPr/>
        </p:nvGrpSpPr>
        <p:grpSpPr>
          <a:xfrm>
            <a:off x="1854200" y="2218537"/>
            <a:ext cx="8483600" cy="1079500"/>
            <a:chOff x="1854200" y="2595563"/>
            <a:chExt cx="8483600" cy="1079500"/>
          </a:xfrm>
        </p:grpSpPr>
        <p:pic>
          <p:nvPicPr>
            <p:cNvPr id="8" name="Picture 4">
              <a:extLst>
                <a:ext uri="{FF2B5EF4-FFF2-40B4-BE49-F238E27FC236}">
                  <a16:creationId xmlns:a16="http://schemas.microsoft.com/office/drawing/2014/main" id="{3C2CABE7-9EA7-5DD3-B956-EC2A2B7CAB40}"/>
                </a:ext>
              </a:extLst>
            </p:cNvPr>
            <p:cNvPicPr>
              <a:picLocks noChangeAspect="1"/>
            </p:cNvPicPr>
            <p:nvPr/>
          </p:nvPicPr>
          <p:blipFill>
            <a:blip r:embed="rId4"/>
            <a:stretch>
              <a:fillRect/>
            </a:stretch>
          </p:blipFill>
          <p:spPr>
            <a:xfrm>
              <a:off x="1854200" y="2595563"/>
              <a:ext cx="8483600" cy="1079500"/>
            </a:xfrm>
            <a:prstGeom prst="rect">
              <a:avLst/>
            </a:prstGeom>
          </p:spPr>
        </p:pic>
        <p:pic>
          <p:nvPicPr>
            <p:cNvPr id="9" name="Picture 5">
              <a:extLst>
                <a:ext uri="{FF2B5EF4-FFF2-40B4-BE49-F238E27FC236}">
                  <a16:creationId xmlns:a16="http://schemas.microsoft.com/office/drawing/2014/main" id="{5AA7D287-EDCA-C80F-818E-4F16D846446F}"/>
                </a:ext>
              </a:extLst>
            </p:cNvPr>
            <p:cNvPicPr>
              <a:picLocks noChangeAspect="1"/>
            </p:cNvPicPr>
            <p:nvPr/>
          </p:nvPicPr>
          <p:blipFill>
            <a:blip r:embed="rId5"/>
            <a:stretch>
              <a:fillRect/>
            </a:stretch>
          </p:blipFill>
          <p:spPr>
            <a:xfrm>
              <a:off x="2652834" y="2989385"/>
              <a:ext cx="782028" cy="538041"/>
            </a:xfrm>
            <a:prstGeom prst="rect">
              <a:avLst/>
            </a:prstGeom>
          </p:spPr>
        </p:pic>
        <p:pic>
          <p:nvPicPr>
            <p:cNvPr id="10" name="Picture 6">
              <a:extLst>
                <a:ext uri="{FF2B5EF4-FFF2-40B4-BE49-F238E27FC236}">
                  <a16:creationId xmlns:a16="http://schemas.microsoft.com/office/drawing/2014/main" id="{3E8AEB2C-942C-88CC-DBF2-DFE5712FAE8C}"/>
                </a:ext>
              </a:extLst>
            </p:cNvPr>
            <p:cNvPicPr>
              <a:picLocks noChangeAspect="1"/>
            </p:cNvPicPr>
            <p:nvPr/>
          </p:nvPicPr>
          <p:blipFill>
            <a:blip r:embed="rId5"/>
            <a:stretch>
              <a:fillRect/>
            </a:stretch>
          </p:blipFill>
          <p:spPr>
            <a:xfrm>
              <a:off x="2769820" y="2694965"/>
              <a:ext cx="782028" cy="267310"/>
            </a:xfrm>
            <a:prstGeom prst="rect">
              <a:avLst/>
            </a:prstGeom>
          </p:spPr>
        </p:pic>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0588CC-3AB5-4036-83BF-151146ACA62D}"/>
                  </a:ext>
                </a:extLst>
              </p:cNvPr>
              <p:cNvSpPr txBox="1"/>
              <p:nvPr/>
            </p:nvSpPr>
            <p:spPr>
              <a:xfrm>
                <a:off x="381964" y="3702014"/>
                <a:ext cx="8759141" cy="468205"/>
              </a:xfrm>
              <a:prstGeom prst="rect">
                <a:avLst/>
              </a:prstGeom>
              <a:noFill/>
            </p:spPr>
            <p:txBody>
              <a:bodyPr wrap="square">
                <a:spAutoFit/>
              </a:bodyPr>
              <a:lstStyle/>
              <a:p>
                <a:r>
                  <a:rPr lang="zh-CN" altLang="en-US" dirty="0"/>
                  <a:t>由</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𝑖</m:t>
                            </m:r>
                          </m:sub>
                        </m:sSub>
                      </m:e>
                      <m:sup>
                        <m:r>
                          <m:rPr>
                            <m:sty m:val="p"/>
                          </m:rPr>
                          <a:rPr lang="en-US" altLang="zh-CN">
                            <a:latin typeface="Cambria Math" panose="02040503050406030204" pitchFamily="18" charset="0"/>
                            <a:cs typeface="Times New Roman" panose="02020603050405020304" pitchFamily="18" charset="0"/>
                          </a:rPr>
                          <m:t>T</m:t>
                        </m:r>
                      </m:sup>
                    </m:sSup>
                    <m:r>
                      <a:rPr lang="en-US" altLang="zh-CN" b="1" i="1">
                        <a:latin typeface="Cambria Math" panose="02040503050406030204" pitchFamily="18" charset="0"/>
                        <a:cs typeface="Times New Roman" panose="02020603050405020304" pitchFamily="18" charset="0"/>
                      </a:rPr>
                      <m:t>𝒙</m:t>
                    </m:r>
                  </m:oMath>
                </a14:m>
                <a:r>
                  <a:rPr lang="en-US" altLang="zh-CN" dirty="0"/>
                  <a:t>,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𝑘</m:t>
                    </m:r>
                  </m:oMath>
                </a14:m>
                <a:r>
                  <a:rPr lang="zh-CN" altLang="en-US" dirty="0"/>
                  <a:t>可得第一主成分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1</m:t>
                        </m:r>
                      </m:sub>
                    </m:sSub>
                  </m:oMath>
                </a14:m>
                <a:r>
                  <a:rPr lang="zh-CN" altLang="en-US" dirty="0"/>
                  <a:t>、第二主成分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2</m:t>
                        </m:r>
                      </m:sub>
                    </m:sSub>
                  </m:oMath>
                </a14:m>
                <a:endParaRPr lang="en-US" altLang="zh-CN" dirty="0"/>
              </a:p>
            </p:txBody>
          </p:sp>
        </mc:Choice>
        <mc:Fallback xmlns="">
          <p:sp>
            <p:nvSpPr>
              <p:cNvPr id="17" name="文本框 16">
                <a:extLst>
                  <a:ext uri="{FF2B5EF4-FFF2-40B4-BE49-F238E27FC236}">
                    <a16:creationId xmlns:a16="http://schemas.microsoft.com/office/drawing/2014/main" id="{810588CC-3AB5-4036-83BF-151146ACA62D}"/>
                  </a:ext>
                </a:extLst>
              </p:cNvPr>
              <p:cNvSpPr txBox="1">
                <a:spLocks noRot="1" noChangeAspect="1" noMove="1" noResize="1" noEditPoints="1" noAdjustHandles="1" noChangeArrowheads="1" noChangeShapeType="1" noTextEdit="1"/>
              </p:cNvSpPr>
              <p:nvPr/>
            </p:nvSpPr>
            <p:spPr>
              <a:xfrm>
                <a:off x="381964" y="3702014"/>
                <a:ext cx="8759141" cy="468205"/>
              </a:xfrm>
              <a:prstGeom prst="rect">
                <a:avLst/>
              </a:prstGeom>
              <a:blipFill>
                <a:blip r:embed="rId6"/>
                <a:stretch>
                  <a:fillRect l="-1113" t="-9091" b="-28571"/>
                </a:stretch>
              </a:blipFill>
            </p:spPr>
            <p:txBody>
              <a:bodyPr/>
              <a:lstStyle/>
              <a:p>
                <a:r>
                  <a:rPr lang="zh-CN" altLang="en-US">
                    <a:noFill/>
                  </a:rPr>
                  <a:t> </a:t>
                </a:r>
              </a:p>
            </p:txBody>
          </p:sp>
        </mc:Fallback>
      </mc:AlternateContent>
      <p:pic>
        <p:nvPicPr>
          <p:cNvPr id="18" name="Picture 9">
            <a:extLst>
              <a:ext uri="{FF2B5EF4-FFF2-40B4-BE49-F238E27FC236}">
                <a16:creationId xmlns:a16="http://schemas.microsoft.com/office/drawing/2014/main" id="{E3F94DDA-F996-A52C-6D1B-8E0E24280486}"/>
              </a:ext>
            </a:extLst>
          </p:cNvPr>
          <p:cNvPicPr>
            <a:picLocks noChangeAspect="1"/>
          </p:cNvPicPr>
          <p:nvPr/>
        </p:nvPicPr>
        <p:blipFill>
          <a:blip r:embed="rId7"/>
          <a:stretch>
            <a:fillRect/>
          </a:stretch>
        </p:blipFill>
        <p:spPr>
          <a:xfrm>
            <a:off x="3750469" y="4499769"/>
            <a:ext cx="4610100" cy="889000"/>
          </a:xfrm>
          <a:prstGeom prst="rect">
            <a:avLst/>
          </a:prstGeom>
        </p:spPr>
      </p:pic>
    </p:spTree>
    <p:extLst>
      <p:ext uri="{BB962C8B-B14F-4D97-AF65-F5344CB8AC3E}">
        <p14:creationId xmlns:p14="http://schemas.microsoft.com/office/powerpoint/2010/main" val="4700219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10515600" cy="4351338"/>
              </a:xfrm>
            </p:spPr>
            <p:txBody>
              <a:bodyPr>
                <a:normAutofit/>
              </a:bodyPr>
              <a:lstStyle/>
              <a:p>
                <a:pPr>
                  <a:lnSpc>
                    <a:spcPct val="150000"/>
                  </a:lnSpc>
                </a:pPr>
                <a:r>
                  <a:rPr lang="zh-CN" altLang="en-US" sz="2400" dirty="0"/>
                  <a:t>接下来由特征值和单位特征向量求出第一、第二主成分的因子负荷量，以及第一、 第二主成分对变量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r>
                      <a:rPr lang="en-US" altLang="zh-CN" sz="2400" i="1" dirty="0" smtClean="0">
                        <a:latin typeface="Cambria Math" panose="02040503050406030204" pitchFamily="18" charset="0"/>
                      </a:rPr>
                      <m:t> </m:t>
                    </m:r>
                  </m:oMath>
                </a14:m>
                <a:r>
                  <a:rPr lang="zh-CN" altLang="en-US" sz="2400" dirty="0"/>
                  <a:t>的贡献率</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10515600" cy="4351338"/>
              </a:xfrm>
              <a:blipFill>
                <a:blip r:embed="rId3"/>
                <a:stretch>
                  <a:fillRect l="-1043"/>
                </a:stretch>
              </a:blipFill>
            </p:spPr>
            <p:txBody>
              <a:bodyPr/>
              <a:lstStyle/>
              <a:p>
                <a:r>
                  <a:rPr lang="zh-CN" altLang="en-US">
                    <a:noFill/>
                  </a:rPr>
                  <a:t> </a:t>
                </a:r>
              </a:p>
            </p:txBody>
          </p:sp>
        </mc:Fallback>
      </mc:AlternateContent>
      <p:pic>
        <p:nvPicPr>
          <p:cNvPr id="5" name="Picture 3">
            <a:extLst>
              <a:ext uri="{FF2B5EF4-FFF2-40B4-BE49-F238E27FC236}">
                <a16:creationId xmlns:a16="http://schemas.microsoft.com/office/drawing/2014/main" id="{698CC37E-3771-7B1B-5458-96DDE64DCD48}"/>
              </a:ext>
            </a:extLst>
          </p:cNvPr>
          <p:cNvPicPr>
            <a:picLocks noChangeAspect="1"/>
          </p:cNvPicPr>
          <p:nvPr/>
        </p:nvPicPr>
        <p:blipFill>
          <a:blip r:embed="rId4"/>
          <a:stretch>
            <a:fillRect/>
          </a:stretch>
        </p:blipFill>
        <p:spPr>
          <a:xfrm>
            <a:off x="1915319" y="2971800"/>
            <a:ext cx="8280400" cy="1346200"/>
          </a:xfrm>
          <a:prstGeom prst="rect">
            <a:avLst/>
          </a:prstGeom>
        </p:spPr>
      </p:pic>
    </p:spTree>
    <p:extLst>
      <p:ext uri="{BB962C8B-B14F-4D97-AF65-F5344CB8AC3E}">
        <p14:creationId xmlns:p14="http://schemas.microsoft.com/office/powerpoint/2010/main" val="186687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25992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None/>
              <a:defRPr/>
            </a:pPr>
            <a:r>
              <a:rPr lang="zh-CN" altLang="en-US" sz="2800" b="1" dirty="0">
                <a:solidFill>
                  <a:schemeClr val="tx2"/>
                </a:solidFill>
                <a:ea typeface="微软雅黑" panose="020B0503020204020204" pitchFamily="34" charset="-122"/>
              </a:rPr>
              <a:t>距离度量：</a:t>
            </a:r>
            <a:r>
              <a:rPr lang="zh-CN" altLang="en-US" sz="2800" b="1" kern="100" dirty="0">
                <a:effectLst/>
                <a:latin typeface="+mj-ea"/>
                <a:ea typeface="+mj-ea"/>
                <a:cs typeface="Times New Roman" panose="02020603050405020304" pitchFamily="18" charset="0"/>
              </a:rPr>
              <a:t>切比雪夫距离</a:t>
            </a:r>
            <a:r>
              <a:rPr lang="en-US" altLang="zh-CN" sz="2800" b="1" kern="100" dirty="0">
                <a:effectLst/>
                <a:latin typeface="+mj-ea"/>
                <a:ea typeface="+mj-ea"/>
                <a:cs typeface="Times New Roman" panose="02020603050405020304" pitchFamily="18" charset="0"/>
              </a:rPr>
              <a:t>(Chebyshev distance)</a:t>
            </a:r>
          </a:p>
        </p:txBody>
      </p:sp>
      <p:pic>
        <p:nvPicPr>
          <p:cNvPr id="8" name="Picture">
            <a:extLst>
              <a:ext uri="{FF2B5EF4-FFF2-40B4-BE49-F238E27FC236}">
                <a16:creationId xmlns:a16="http://schemas.microsoft.com/office/drawing/2014/main" id="{EBA07558-2617-1ED0-AF24-049F6911CD8F}"/>
              </a:ext>
            </a:extLst>
          </p:cNvPr>
          <p:cNvPicPr/>
          <p:nvPr/>
        </p:nvPicPr>
        <p:blipFill rotWithShape="1">
          <a:blip r:embed="rId2"/>
          <a:srcRect b="31960"/>
          <a:stretch/>
        </p:blipFill>
        <p:spPr bwMode="auto">
          <a:xfrm>
            <a:off x="616633" y="2522243"/>
            <a:ext cx="3973513" cy="3801422"/>
          </a:xfrm>
          <a:prstGeom prst="rect">
            <a:avLst/>
          </a:prstGeom>
          <a:noFill/>
          <a:ln w="9525">
            <a:noFill/>
            <a:headEnd/>
            <a:tailEnd/>
          </a:ln>
        </p:spPr>
      </p:pic>
      <p:sp>
        <p:nvSpPr>
          <p:cNvPr id="9" name="文本框 8">
            <a:extLst>
              <a:ext uri="{FF2B5EF4-FFF2-40B4-BE49-F238E27FC236}">
                <a16:creationId xmlns:a16="http://schemas.microsoft.com/office/drawing/2014/main" id="{B6B09D12-0877-3309-5691-E14C3C5CC835}"/>
              </a:ext>
            </a:extLst>
          </p:cNvPr>
          <p:cNvSpPr txBox="1"/>
          <p:nvPr/>
        </p:nvSpPr>
        <p:spPr>
          <a:xfrm>
            <a:off x="5142817" y="2470753"/>
            <a:ext cx="6432550" cy="3904402"/>
          </a:xfrm>
          <a:prstGeom prst="rect">
            <a:avLst/>
          </a:prstGeom>
          <a:noFill/>
        </p:spPr>
        <p:txBody>
          <a:bodyPr wrap="square">
            <a:spAutoFit/>
          </a:bodyPr>
          <a:lstStyle/>
          <a:p>
            <a:pPr>
              <a:lnSpc>
                <a:spcPct val="150000"/>
              </a:lnSpc>
            </a:pPr>
            <a:r>
              <a:rPr lang="zh-CN" altLang="en-US" b="0" i="0" dirty="0">
                <a:solidFill>
                  <a:srgbClr val="333333"/>
                </a:solidFill>
                <a:effectLst/>
                <a:latin typeface="arial" panose="020B0604020202020204" pitchFamily="34" charset="0"/>
              </a:rPr>
              <a:t>二个点之间的距离定义是其各坐标数值差绝对值的最大值。</a:t>
            </a:r>
            <a:endParaRPr lang="en-US" altLang="zh-CN" b="0" i="0" dirty="0">
              <a:solidFill>
                <a:srgbClr val="333333"/>
              </a:solidFill>
              <a:effectLst/>
              <a:latin typeface="arial" panose="020B0604020202020204" pitchFamily="34" charset="0"/>
            </a:endParaRPr>
          </a:p>
          <a:p>
            <a:pPr>
              <a:lnSpc>
                <a:spcPct val="150000"/>
              </a:lnSpc>
            </a:pPr>
            <a:r>
              <a:rPr lang="zh-CN" altLang="en-US" dirty="0"/>
              <a:t>国际象棋棋盘上二个位置间的切比雪夫距离是指王要从一个位子移至另一个位子需要走的步数。由于王可以往斜前或斜后方向移动一格，因此可以较有效率的到达目的的格子。上图是棋盘上所有位置距f6位置的切比雪夫距离。</a:t>
            </a:r>
          </a:p>
        </p:txBody>
      </p:sp>
    </p:spTree>
    <p:extLst>
      <p:ext uri="{BB962C8B-B14F-4D97-AF65-F5344CB8AC3E}">
        <p14:creationId xmlns:p14="http://schemas.microsoft.com/office/powerpoint/2010/main" val="4096802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10515600" cy="4351338"/>
              </a:xfrm>
            </p:spPr>
            <p:txBody>
              <a:bodyPr>
                <a:normAutofit/>
              </a:bodyPr>
              <a:lstStyle/>
              <a:p>
                <a:pPr>
                  <a:lnSpc>
                    <a:spcPct val="150000"/>
                  </a:lnSpc>
                </a:pPr>
                <a:r>
                  <a:rPr lang="zh-CN" altLang="en-US" sz="2400" dirty="0"/>
                  <a:t>第一主成分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1</m:t>
                        </m:r>
                      </m:sub>
                    </m:sSub>
                  </m:oMath>
                </a14:m>
                <a:r>
                  <a:rPr lang="zh-CN" altLang="en-US" sz="2400" dirty="0"/>
                  <a:t>对应的因子负荷量</a:t>
                </a:r>
                <a14:m>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=1,2,3,4</m:t>
                    </m:r>
                  </m:oMath>
                </a14:m>
                <a:r>
                  <a:rPr lang="zh-CN" altLang="en-US" sz="2400" dirty="0"/>
                  <a:t>均为正数，表明各门课程成绩提高都可使</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oMath>
                </a14:m>
                <a:r>
                  <a:rPr lang="zh-CN" altLang="en-US" sz="2400" dirty="0"/>
                  <a:t>提高</a:t>
                </a:r>
              </a:p>
              <a:p>
                <a:pPr>
                  <a:lnSpc>
                    <a:spcPct val="150000"/>
                  </a:lnSpc>
                </a:pPr>
                <a:r>
                  <a:rPr lang="zh-CN" altLang="en-US" sz="2400" dirty="0"/>
                  <a:t>也就是说，第一主成分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oMath>
                </a14:m>
                <a:r>
                  <a:rPr lang="zh-CN" altLang="en-US" sz="2400" dirty="0"/>
                  <a:t>反映了学生的整体成绩</a:t>
                </a:r>
              </a:p>
              <a:p>
                <a:pPr>
                  <a:lnSpc>
                    <a:spcPct val="150000"/>
                  </a:lnSpc>
                </a:pPr>
                <a:r>
                  <a:rPr lang="zh-CN" altLang="en-US" sz="2400" dirty="0"/>
                  <a:t>因子负荷量的数值相近，且</a:t>
                </a:r>
                <a14:m>
                  <m:oMath xmlns:m="http://schemas.openxmlformats.org/officeDocument/2006/math">
                    <m:r>
                      <a:rPr lang="zh-CN" altLang="en-US" sz="2400" i="1" smtClean="0">
                        <a:latin typeface="Cambria Math" panose="02040503050406030204" pitchFamily="18" charset="0"/>
                      </a:rPr>
                      <m:t>𝜌</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4</m:t>
                            </m:r>
                          </m:sub>
                        </m:sSub>
                      </m:e>
                    </m:d>
                  </m:oMath>
                </a14:m>
                <a:r>
                  <a:rPr lang="zh-CN" altLang="en-US" sz="2400" dirty="0"/>
                  <a:t>的数值最大，这 表明物理成绩在整体成绩中占最重要位置</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10515600" cy="4351338"/>
              </a:xfrm>
              <a:blipFill>
                <a:blip r:embed="rId3"/>
                <a:stretch>
                  <a:fillRect l="-1043"/>
                </a:stretch>
              </a:blipFill>
            </p:spPr>
            <p:txBody>
              <a:bodyPr/>
              <a:lstStyle/>
              <a:p>
                <a:r>
                  <a:rPr lang="zh-CN" altLang="en-US">
                    <a:noFill/>
                  </a:rPr>
                  <a:t> </a:t>
                </a:r>
              </a:p>
            </p:txBody>
          </p:sp>
        </mc:Fallback>
      </mc:AlternateContent>
      <p:pic>
        <p:nvPicPr>
          <p:cNvPr id="3" name="Picture 5">
            <a:extLst>
              <a:ext uri="{FF2B5EF4-FFF2-40B4-BE49-F238E27FC236}">
                <a16:creationId xmlns:a16="http://schemas.microsoft.com/office/drawing/2014/main" id="{519E08BC-AD65-FDA2-28CB-9DDEEB572432}"/>
              </a:ext>
            </a:extLst>
          </p:cNvPr>
          <p:cNvPicPr>
            <a:picLocks noChangeAspect="1"/>
          </p:cNvPicPr>
          <p:nvPr/>
        </p:nvPicPr>
        <p:blipFill>
          <a:blip r:embed="rId4"/>
          <a:stretch>
            <a:fillRect/>
          </a:stretch>
        </p:blipFill>
        <p:spPr>
          <a:xfrm>
            <a:off x="2129420" y="4715669"/>
            <a:ext cx="8280400" cy="1346200"/>
          </a:xfrm>
          <a:prstGeom prst="rect">
            <a:avLst/>
          </a:prstGeom>
        </p:spPr>
      </p:pic>
    </p:spTree>
    <p:extLst>
      <p:ext uri="{BB962C8B-B14F-4D97-AF65-F5344CB8AC3E}">
        <p14:creationId xmlns:p14="http://schemas.microsoft.com/office/powerpoint/2010/main" val="5746706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10515600" cy="4351338"/>
              </a:xfrm>
            </p:spPr>
            <p:txBody>
              <a:bodyPr>
                <a:normAutofit/>
              </a:bodyPr>
              <a:lstStyle/>
              <a:p>
                <a:pPr>
                  <a:lnSpc>
                    <a:spcPct val="150000"/>
                  </a:lnSpc>
                </a:pPr>
                <a:r>
                  <a:rPr lang="zh-CN" altLang="en-US" sz="2400" dirty="0"/>
                  <a:t>第二主成分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oMath>
                </a14:m>
                <a:r>
                  <a:rPr lang="zh-CN" altLang="en-US" sz="2400" dirty="0"/>
                  <a:t>对应的因子负荷量</a:t>
                </a:r>
                <a14:m>
                  <m:oMath xmlns:m="http://schemas.openxmlformats.org/officeDocument/2006/math">
                    <m:r>
                      <a:rPr lang="zh-CN" altLang="en-US" sz="2400" i="1">
                        <a:latin typeface="Cambria Math" panose="02040503050406030204" pitchFamily="18" charset="0"/>
                      </a:rPr>
                      <m:t>𝜌</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𝑖</m:t>
                    </m:r>
                    <m:r>
                      <a:rPr lang="en-US" altLang="zh-CN" sz="2400" i="1">
                        <a:latin typeface="Cambria Math" panose="02040503050406030204" pitchFamily="18" charset="0"/>
                      </a:rPr>
                      <m:t>=1,2,3,4</m:t>
                    </m:r>
                  </m:oMath>
                </a14:m>
                <a:r>
                  <a:rPr lang="zh-CN" altLang="en-US" sz="2400" dirty="0"/>
                  <a:t>有正有负</a:t>
                </a:r>
              </a:p>
              <a:p>
                <a:pPr>
                  <a:lnSpc>
                    <a:spcPct val="150000"/>
                  </a:lnSpc>
                </a:pPr>
                <a:r>
                  <a:rPr lang="zh-CN" altLang="en-US" sz="2400" dirty="0"/>
                  <a:t>正的是语文和外语，负的是数学和物理</a:t>
                </a:r>
              </a:p>
              <a:p>
                <a:pPr>
                  <a:lnSpc>
                    <a:spcPct val="150000"/>
                  </a:lnSpc>
                </a:pPr>
                <a:r>
                  <a:rPr lang="zh-CN" altLang="en-US" sz="2400" dirty="0"/>
                  <a:t>表明文科成绩提高都可使</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oMath>
                </a14:m>
                <a:r>
                  <a:rPr lang="zh-CN" altLang="en-US" sz="2400" dirty="0"/>
                  <a:t>提高，理科成绩提高都可使</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oMath>
                </a14:m>
                <a:r>
                  <a:rPr lang="zh-CN" altLang="en-US" sz="2400" dirty="0"/>
                  <a:t>降低</a:t>
                </a:r>
              </a:p>
              <a:p>
                <a:pPr>
                  <a:lnSpc>
                    <a:spcPct val="150000"/>
                  </a:lnSpc>
                </a:pPr>
                <a:r>
                  <a:rPr lang="zh-CN" altLang="en-US" sz="2400" dirty="0"/>
                  <a:t>也就是说，第二主成分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oMath>
                </a14:m>
                <a:r>
                  <a:rPr lang="zh-CN" altLang="en-US" sz="2400" dirty="0"/>
                  <a:t>反映了学生的文科成绩与理科成绩的关系。</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10515600" cy="4351338"/>
              </a:xfrm>
              <a:blipFill>
                <a:blip r:embed="rId3"/>
                <a:stretch>
                  <a:fillRect l="-1043"/>
                </a:stretch>
              </a:blipFill>
            </p:spPr>
            <p:txBody>
              <a:bodyPr/>
              <a:lstStyle/>
              <a:p>
                <a:r>
                  <a:rPr lang="zh-CN" altLang="en-US">
                    <a:noFill/>
                  </a:rPr>
                  <a:t> </a:t>
                </a:r>
              </a:p>
            </p:txBody>
          </p:sp>
        </mc:Fallback>
      </mc:AlternateContent>
      <p:pic>
        <p:nvPicPr>
          <p:cNvPr id="5" name="Picture 5">
            <a:extLst>
              <a:ext uri="{FF2B5EF4-FFF2-40B4-BE49-F238E27FC236}">
                <a16:creationId xmlns:a16="http://schemas.microsoft.com/office/drawing/2014/main" id="{465AE15A-FD4A-CCDE-127E-5F33CE347286}"/>
              </a:ext>
            </a:extLst>
          </p:cNvPr>
          <p:cNvPicPr>
            <a:picLocks noChangeAspect="1"/>
          </p:cNvPicPr>
          <p:nvPr/>
        </p:nvPicPr>
        <p:blipFill>
          <a:blip r:embed="rId4"/>
          <a:stretch>
            <a:fillRect/>
          </a:stretch>
        </p:blipFill>
        <p:spPr>
          <a:xfrm>
            <a:off x="1915319" y="4598743"/>
            <a:ext cx="8280400" cy="1346200"/>
          </a:xfrm>
          <a:prstGeom prst="rect">
            <a:avLst/>
          </a:prstGeom>
        </p:spPr>
      </p:pic>
    </p:spTree>
    <p:extLst>
      <p:ext uri="{BB962C8B-B14F-4D97-AF65-F5344CB8AC3E}">
        <p14:creationId xmlns:p14="http://schemas.microsoft.com/office/powerpoint/2010/main" val="1641856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6EF738F-1E6B-14E4-DC81-5D2A479AB37B}"/>
                  </a:ext>
                </a:extLst>
              </p:cNvPr>
              <p:cNvSpPr>
                <a:spLocks noGrp="1"/>
              </p:cNvSpPr>
              <p:nvPr>
                <p:ph idx="1"/>
              </p:nvPr>
            </p:nvSpPr>
            <p:spPr>
              <a:xfrm>
                <a:off x="548832" y="1469231"/>
                <a:ext cx="5547168" cy="4351338"/>
              </a:xfrm>
            </p:spPr>
            <p:txBody>
              <a:bodyPr>
                <a:noAutofit/>
              </a:bodyPr>
              <a:lstStyle/>
              <a:p>
                <a:pPr>
                  <a:lnSpc>
                    <a:spcPct val="150000"/>
                  </a:lnSpc>
                </a:pPr>
                <a:r>
                  <a:rPr lang="zh-CN" altLang="en-US" sz="2400" dirty="0"/>
                  <a:t>将原变量</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1</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2</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3</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4</m:t>
                        </m:r>
                      </m:sub>
                    </m:sSub>
                  </m:oMath>
                </a14:m>
                <a:r>
                  <a:rPr lang="zh-CN" altLang="en-US" sz="2400" dirty="0"/>
                  <a:t>（语文、外语、数学、物理）和主成分</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1</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oMath>
                </a14:m>
                <a:r>
                  <a:rPr lang="zh-CN" altLang="en-US" sz="2400" dirty="0"/>
                  <a:t>（整体成绩、文科对理科成绩）的因子负荷量在平面坐标系中表示。</a:t>
                </a:r>
              </a:p>
              <a:p>
                <a:pPr>
                  <a:lnSpc>
                    <a:spcPct val="150000"/>
                  </a:lnSpc>
                </a:pPr>
                <a:r>
                  <a:rPr lang="en-US" altLang="zh-CN" sz="2400" dirty="0"/>
                  <a:t>4</a:t>
                </a:r>
                <a:r>
                  <a:rPr lang="zh-CN" altLang="en-US" sz="2400" dirty="0"/>
                  <a:t>个原变量聚成了两类：因子负荷量相近的语文、外语为一类，数学、物理为一类，前者反映文科课程成绩，后者反映理科课程成绩。</a:t>
                </a:r>
              </a:p>
            </p:txBody>
          </p:sp>
        </mc:Choice>
        <mc:Fallback xmlns="">
          <p:sp>
            <p:nvSpPr>
              <p:cNvPr id="4" name="内容占位符 2">
                <a:extLst>
                  <a:ext uri="{FF2B5EF4-FFF2-40B4-BE49-F238E27FC236}">
                    <a16:creationId xmlns:a16="http://schemas.microsoft.com/office/drawing/2014/main" id="{A6EF738F-1E6B-14E4-DC81-5D2A479AB37B}"/>
                  </a:ext>
                </a:extLst>
              </p:cNvPr>
              <p:cNvSpPr>
                <a:spLocks noGrp="1" noRot="1" noChangeAspect="1" noMove="1" noResize="1" noEditPoints="1" noAdjustHandles="1" noChangeArrowheads="1" noChangeShapeType="1" noTextEdit="1"/>
              </p:cNvSpPr>
              <p:nvPr>
                <p:ph idx="1"/>
              </p:nvPr>
            </p:nvSpPr>
            <p:spPr>
              <a:xfrm>
                <a:off x="548832" y="1469231"/>
                <a:ext cx="5547168" cy="4351338"/>
              </a:xfrm>
              <a:blipFill>
                <a:blip r:embed="rId3"/>
                <a:stretch>
                  <a:fillRect l="-1978" b="-6443"/>
                </a:stretch>
              </a:blipFill>
            </p:spPr>
            <p:txBody>
              <a:bodyPr/>
              <a:lstStyle/>
              <a:p>
                <a:r>
                  <a:rPr lang="zh-CN" altLang="en-US">
                    <a:noFill/>
                  </a:rPr>
                  <a:t> </a:t>
                </a:r>
              </a:p>
            </p:txBody>
          </p:sp>
        </mc:Fallback>
      </mc:AlternateContent>
      <p:pic>
        <p:nvPicPr>
          <p:cNvPr id="3" name="Picture 3">
            <a:extLst>
              <a:ext uri="{FF2B5EF4-FFF2-40B4-BE49-F238E27FC236}">
                <a16:creationId xmlns:a16="http://schemas.microsoft.com/office/drawing/2014/main" id="{3910B6AE-0C44-3866-A786-E9BE5E65398D}"/>
              </a:ext>
            </a:extLst>
          </p:cNvPr>
          <p:cNvPicPr>
            <a:picLocks noChangeAspect="1"/>
          </p:cNvPicPr>
          <p:nvPr/>
        </p:nvPicPr>
        <p:blipFill>
          <a:blip r:embed="rId4"/>
          <a:stretch>
            <a:fillRect/>
          </a:stretch>
        </p:blipFill>
        <p:spPr>
          <a:xfrm>
            <a:off x="6096000" y="2073742"/>
            <a:ext cx="5937494" cy="3734127"/>
          </a:xfrm>
          <a:prstGeom prst="rect">
            <a:avLst/>
          </a:prstGeom>
        </p:spPr>
      </p:pic>
    </p:spTree>
    <p:extLst>
      <p:ext uri="{BB962C8B-B14F-4D97-AF65-F5344CB8AC3E}">
        <p14:creationId xmlns:p14="http://schemas.microsoft.com/office/powerpoint/2010/main" val="2981934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5" name="矩形 4">
            <a:extLst>
              <a:ext uri="{FF2B5EF4-FFF2-40B4-BE49-F238E27FC236}">
                <a16:creationId xmlns:a16="http://schemas.microsoft.com/office/drawing/2014/main" id="{453D0ECB-4716-2E4E-E093-AECABCA73EC8}"/>
              </a:ext>
            </a:extLst>
          </p:cNvPr>
          <p:cNvSpPr/>
          <p:nvPr/>
        </p:nvSpPr>
        <p:spPr>
          <a:xfrm>
            <a:off x="668339" y="1230715"/>
            <a:ext cx="4025582" cy="461665"/>
          </a:xfrm>
          <a:prstGeom prst="rect">
            <a:avLst/>
          </a:prstGeom>
        </p:spPr>
        <p:txBody>
          <a:bodyPr wrap="square">
            <a:spAutoFit/>
          </a:bodyPr>
          <a:lstStyle/>
          <a:p>
            <a:pPr>
              <a:spcBef>
                <a:spcPts val="900"/>
              </a:spcBef>
              <a:spcAft>
                <a:spcPts val="900"/>
              </a:spcAft>
            </a:pPr>
            <a:r>
              <a:rPr lang="en-US" altLang="zh-CN" b="1" dirty="0">
                <a:latin typeface="+mj-ea"/>
                <a:ea typeface="+mj-ea"/>
                <a:cs typeface="Times New Roman" panose="02020603050405020304" pitchFamily="18" charset="0"/>
              </a:rPr>
              <a:t>【</a:t>
            </a:r>
            <a:r>
              <a:rPr lang="zh-CN" altLang="en-US" b="1" dirty="0">
                <a:latin typeface="+mj-ea"/>
                <a:ea typeface="+mj-ea"/>
                <a:cs typeface="Times New Roman" panose="02020603050405020304" pitchFamily="18" charset="0"/>
              </a:rPr>
              <a:t>例子</a:t>
            </a:r>
            <a:r>
              <a:rPr lang="en-US" altLang="zh-CN" b="1" dirty="0">
                <a:latin typeface="+mj-ea"/>
                <a:ea typeface="+mj-ea"/>
                <a:cs typeface="Times New Roman" panose="02020603050405020304" pitchFamily="18" charset="0"/>
              </a:rPr>
              <a:t>3】</a:t>
            </a:r>
            <a:endParaRPr lang="zh-CN" altLang="zh-CN" sz="1800" b="1" dirty="0">
              <a:effectLst/>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9F9AD8A-C7A3-12D9-EE8B-ABE1BB933F05}"/>
                  </a:ext>
                </a:extLst>
              </p:cNvPr>
              <p:cNvSpPr txBox="1"/>
              <p:nvPr/>
            </p:nvSpPr>
            <p:spPr>
              <a:xfrm>
                <a:off x="668338" y="2495276"/>
                <a:ext cx="10795454" cy="4315990"/>
              </a:xfrm>
              <a:prstGeom prst="rect">
                <a:avLst/>
              </a:prstGeom>
              <a:noFill/>
            </p:spPr>
            <p:txBody>
              <a:bodyPr wrap="square">
                <a:spAutoFit/>
              </a:bodyPr>
              <a:lstStyle/>
              <a:p>
                <a:pPr>
                  <a:lnSpc>
                    <a:spcPct val="150000"/>
                  </a:lnSpc>
                </a:pPr>
                <a:r>
                  <a:rPr lang="zh-CN" altLang="en-US" b="0" i="0" dirty="0">
                    <a:effectLst/>
                    <a:latin typeface="-apple-system"/>
                  </a:rPr>
                  <a:t>以这个为例，我们用</a:t>
                </a:r>
                <a:r>
                  <a:rPr lang="en-US" altLang="zh-CN" b="0" i="0" dirty="0">
                    <a:effectLst/>
                    <a:latin typeface="-apple-system"/>
                  </a:rPr>
                  <a:t>PCA</a:t>
                </a:r>
                <a:r>
                  <a:rPr lang="zh-CN" altLang="en-US" b="0" i="0" dirty="0">
                    <a:effectLst/>
                    <a:latin typeface="-apple-system"/>
                  </a:rPr>
                  <a:t>的方法将这组二维数据降到一维</a:t>
                </a:r>
                <a:br>
                  <a:rPr lang="zh-CN" altLang="en-US" dirty="0"/>
                </a:br>
                <a:r>
                  <a:rPr lang="zh-CN" altLang="en-US" b="0" i="0" dirty="0">
                    <a:effectLst/>
                    <a:latin typeface="-apple-system"/>
                  </a:rPr>
                  <a:t>因为这个矩阵的每行已经是零均值，所以我们可以直接求协方差矩阵：</a:t>
                </a:r>
                <a:endParaRPr lang="en-US" altLang="zh-CN" b="0" i="0" dirty="0">
                  <a:effectLst/>
                  <a:latin typeface="-apple-system"/>
                </a:endParaRP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Euclid" panose="02020503060505020303" pitchFamily="18" charset="0"/>
                        </a:rPr>
                        <m:t>∑</m:t>
                      </m:r>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5</m:t>
                          </m:r>
                        </m:den>
                      </m:f>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5"/>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mr>
                          </m:m>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5</m:t>
                                    </m:r>
                                  </m:den>
                                </m:f>
                              </m:e>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5</m:t>
                                    </m:r>
                                  </m:den>
                                </m:f>
                              </m:e>
                            </m:mr>
                            <m:m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5</m:t>
                                    </m:r>
                                  </m:den>
                                </m:f>
                              </m:e>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5</m:t>
                                    </m:r>
                                  </m:den>
                                </m:f>
                              </m:e>
                            </m:mr>
                          </m:m>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6" name="文本框 5">
                <a:extLst>
                  <a:ext uri="{FF2B5EF4-FFF2-40B4-BE49-F238E27FC236}">
                    <a16:creationId xmlns:a16="http://schemas.microsoft.com/office/drawing/2014/main" id="{19F9AD8A-C7A3-12D9-EE8B-ABE1BB933F05}"/>
                  </a:ext>
                </a:extLst>
              </p:cNvPr>
              <p:cNvSpPr txBox="1">
                <a:spLocks noRot="1" noChangeAspect="1" noMove="1" noResize="1" noEditPoints="1" noAdjustHandles="1" noChangeArrowheads="1" noChangeShapeType="1" noTextEdit="1"/>
              </p:cNvSpPr>
              <p:nvPr/>
            </p:nvSpPr>
            <p:spPr>
              <a:xfrm>
                <a:off x="668338" y="2495276"/>
                <a:ext cx="10795454" cy="4315990"/>
              </a:xfrm>
              <a:prstGeom prst="rect">
                <a:avLst/>
              </a:prstGeom>
              <a:blipFill>
                <a:blip r:embed="rId3"/>
                <a:stretch>
                  <a:fillRect l="-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441FF0E-3FE8-A831-778D-40BD113C34C5}"/>
                  </a:ext>
                </a:extLst>
              </p:cNvPr>
              <p:cNvSpPr txBox="1"/>
              <p:nvPr/>
            </p:nvSpPr>
            <p:spPr>
              <a:xfrm>
                <a:off x="-460093" y="1722499"/>
                <a:ext cx="6094070" cy="708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𝑋</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m>
                            <m:mPr>
                              <m:plcHide m:val="on"/>
                              <m:mcs>
                                <m:mc>
                                  <m:mcPr>
                                    <m:count m:val="5"/>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−1</m:t>
                                </m:r>
                              </m:e>
                              <m:e>
                                <m:r>
                                  <a:rPr lang="zh-CN" altLang="en-US" i="0">
                                    <a:latin typeface="Cambria Math" panose="02040503050406030204" pitchFamily="18" charset="0"/>
                                  </a:rPr>
                                  <m:t>−1</m:t>
                                </m:r>
                              </m:e>
                              <m:e>
                                <m:r>
                                  <a:rPr lang="zh-CN" altLang="en-US" i="0">
                                    <a:latin typeface="Cambria Math" panose="02040503050406030204" pitchFamily="18" charset="0"/>
                                  </a:rPr>
                                  <m:t>0</m:t>
                                </m:r>
                              </m:e>
                              <m:e>
                                <m:r>
                                  <a:rPr lang="zh-CN" altLang="en-US" i="0">
                                    <a:latin typeface="Cambria Math" panose="02040503050406030204" pitchFamily="18" charset="0"/>
                                  </a:rPr>
                                  <m:t>2</m:t>
                                </m:r>
                              </m:e>
                              <m:e>
                                <m:r>
                                  <a:rPr lang="zh-CN" altLang="en-US" i="0">
                                    <a:latin typeface="Cambria Math" panose="02040503050406030204" pitchFamily="18" charset="0"/>
                                  </a:rPr>
                                  <m:t>0</m:t>
                                </m:r>
                              </m:e>
                            </m:mr>
                            <m:mr>
                              <m:e>
                                <m:r>
                                  <a:rPr lang="zh-CN" altLang="en-US" i="0">
                                    <a:latin typeface="Cambria Math" panose="02040503050406030204" pitchFamily="18" charset="0"/>
                                  </a:rPr>
                                  <m:t>−2</m:t>
                                </m:r>
                              </m:e>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1</m:t>
                                </m:r>
                              </m:e>
                              <m:e>
                                <m:r>
                                  <a:rPr lang="zh-CN" altLang="en-US" i="0">
                                    <a:latin typeface="Cambria Math" panose="02040503050406030204" pitchFamily="18" charset="0"/>
                                  </a:rPr>
                                  <m:t>1</m:t>
                                </m:r>
                              </m:e>
                            </m:mr>
                          </m:m>
                        </m:e>
                      </m:d>
                    </m:oMath>
                  </m:oMathPara>
                </a14:m>
                <a:endParaRPr lang="zh-CN" altLang="en-US" dirty="0"/>
              </a:p>
            </p:txBody>
          </p:sp>
        </mc:Choice>
        <mc:Fallback xmlns="">
          <p:sp>
            <p:nvSpPr>
              <p:cNvPr id="10" name="文本框 9">
                <a:extLst>
                  <a:ext uri="{FF2B5EF4-FFF2-40B4-BE49-F238E27FC236}">
                    <a16:creationId xmlns:a16="http://schemas.microsoft.com/office/drawing/2014/main" id="{1441FF0E-3FE8-A831-778D-40BD113C34C5}"/>
                  </a:ext>
                </a:extLst>
              </p:cNvPr>
              <p:cNvSpPr txBox="1">
                <a:spLocks noRot="1" noChangeAspect="1" noMove="1" noResize="1" noEditPoints="1" noAdjustHandles="1" noChangeArrowheads="1" noChangeShapeType="1" noTextEdit="1"/>
              </p:cNvSpPr>
              <p:nvPr/>
            </p:nvSpPr>
            <p:spPr>
              <a:xfrm>
                <a:off x="-460093" y="1722499"/>
                <a:ext cx="6094070" cy="7081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958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A7A3DAC-D9CE-6B11-B107-151C917E6E73}"/>
                  </a:ext>
                </a:extLst>
              </p:cNvPr>
              <p:cNvSpPr txBox="1"/>
              <p:nvPr/>
            </p:nvSpPr>
            <p:spPr>
              <a:xfrm>
                <a:off x="765175" y="1317137"/>
                <a:ext cx="10878957" cy="5566780"/>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5</m:t>
                                    </m:r>
                                  </m:den>
                                </m:f>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e>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5</m:t>
                                    </m:r>
                                  </m:den>
                                </m:f>
                              </m:e>
                            </m:mr>
                            <m:m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5</m:t>
                                    </m:r>
                                  </m:den>
                                </m:f>
                              </m:e>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5</m:t>
                                    </m:r>
                                  </m:den>
                                </m:f>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e>
                            </m:mr>
                          </m:m>
                        </m:e>
                      </m:d>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5</m:t>
                          </m:r>
                        </m:den>
                      </m:f>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effectLst/>
                              <a:latin typeface="Cambria Math" panose="02040503050406030204" pitchFamily="18" charset="0"/>
                              <a:ea typeface="宋体" panose="02010600030101010101" pitchFamily="2" charset="-122"/>
                              <a:cs typeface="Times New Roman" panose="02020603050405020304" pitchFamily="18" charset="0"/>
                            </a:rPr>
                            <m:t>16</m:t>
                          </m:r>
                        </m:num>
                        <m:den>
                          <m:r>
                            <a:rPr lang="en-US" altLang="zh-CN">
                              <a:effectLst/>
                              <a:latin typeface="Cambria Math" panose="02040503050406030204" pitchFamily="18" charset="0"/>
                              <a:ea typeface="宋体" panose="02010600030101010101" pitchFamily="2" charset="-122"/>
                              <a:cs typeface="Times New Roman" panose="02020603050405020304" pitchFamily="18" charset="0"/>
                            </a:rPr>
                            <m:t>25</m:t>
                          </m:r>
                        </m:den>
                      </m:f>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a:effectLst/>
                          <a:latin typeface="Cambria Math" panose="02040503050406030204" pitchFamily="18" charset="0"/>
                          <a:ea typeface="宋体" panose="02010600030101010101" pitchFamily="2" charset="-122"/>
                          <a:cs typeface="Times New Roman" panose="02020603050405020304" pitchFamily="18" charset="0"/>
                        </a:rPr>
                        <m:t>2/5</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endParaRPr lang="en-US" altLang="zh-CN" sz="2400" dirty="0">
                  <a:effectLst/>
                  <a:latin typeface="+mj-ea"/>
                  <a:ea typeface="+mj-ea"/>
                  <a:cs typeface="Times New Roman" panose="02020603050405020304" pitchFamily="18" charset="0"/>
                </a:endParaRPr>
              </a:p>
              <a:p>
                <a:pPr>
                  <a:lnSpc>
                    <a:spcPct val="150000"/>
                  </a:lnSpc>
                </a:pPr>
                <a:r>
                  <a:rPr lang="en-US" altLang="zh-CN" sz="2400" dirty="0" err="1">
                    <a:effectLst/>
                    <a:latin typeface="+mj-ea"/>
                    <a:ea typeface="+mj-ea"/>
                    <a:cs typeface="Times New Roman" panose="02020603050405020304" pitchFamily="18" charset="0"/>
                  </a:rPr>
                  <a:t>求解得到特征值</a:t>
                </a:r>
                <a:r>
                  <a:rPr lang="en-US" altLang="zh-CN" sz="2400" dirty="0">
                    <a:effectLst/>
                    <a:latin typeface="+mj-ea"/>
                    <a:ea typeface="+mj-ea"/>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i="1">
                            <a:effectLst/>
                            <a:latin typeface="Cambria Math" panose="02040503050406030204" pitchFamily="18" charset="0"/>
                            <a:ea typeface="+mj-ea"/>
                            <a:cs typeface="Times New Roman" panose="02020603050405020304" pitchFamily="18" charset="0"/>
                          </a:rPr>
                          <m:t>𝜆</m:t>
                        </m:r>
                      </m:e>
                      <m:sub>
                        <m:r>
                          <a:rPr lang="en-US" altLang="zh-CN" sz="2800" i="1">
                            <a:effectLst/>
                            <a:latin typeface="Cambria Math" panose="02040503050406030204" pitchFamily="18" charset="0"/>
                            <a:ea typeface="+mj-ea"/>
                            <a:cs typeface="Times New Roman" panose="02020603050405020304" pitchFamily="18" charset="0"/>
                          </a:rPr>
                          <m:t>1</m:t>
                        </m:r>
                      </m:sub>
                    </m:sSub>
                    <m:r>
                      <a:rPr lang="en-US" altLang="zh-CN" sz="2800">
                        <a:effectLst/>
                        <a:latin typeface="Cambria Math" panose="02040503050406030204" pitchFamily="18" charset="0"/>
                        <a:ea typeface="+mj-ea"/>
                        <a:cs typeface="Times New Roman" panose="02020603050405020304" pitchFamily="18" charset="0"/>
                      </a:rPr>
                      <m:t>=</m:t>
                    </m:r>
                    <m:r>
                      <a:rPr lang="en-US" altLang="zh-CN" sz="2800" b="0" i="1" smtClean="0">
                        <a:effectLst/>
                        <a:latin typeface="Cambria Math" panose="02040503050406030204" pitchFamily="18" charset="0"/>
                        <a:ea typeface="+mj-ea"/>
                        <a:cs typeface="Times New Roman" panose="02020603050405020304" pitchFamily="18" charset="0"/>
                      </a:rPr>
                      <m:t>2</m:t>
                    </m:r>
                  </m:oMath>
                </a14:m>
                <a:r>
                  <a:rPr lang="zh-CN" altLang="en-US" sz="2800" dirty="0">
                    <a:effectLst/>
                    <a:latin typeface="+mj-ea"/>
                    <a:ea typeface="+mj-ea"/>
                    <a:cs typeface="Times New Roman" panose="02020603050405020304" pitchFamily="18" charset="0"/>
                  </a:rPr>
                  <a:t>，</a:t>
                </a:r>
                <a14:m>
                  <m:oMath xmlns:m="http://schemas.openxmlformats.org/officeDocument/2006/math">
                    <m:sSub>
                      <m:sSubPr>
                        <m:ctrlPr>
                          <a:rPr lang="zh-CN" altLang="zh-CN" sz="2800" i="1">
                            <a:effectLst/>
                            <a:latin typeface="Cambria Math" panose="02040503050406030204" pitchFamily="18" charset="0"/>
                            <a:ea typeface="+mj-ea"/>
                            <a:cs typeface="Times New Roman" panose="02020603050405020304" pitchFamily="18" charset="0"/>
                          </a:rPr>
                        </m:ctrlPr>
                      </m:sSubPr>
                      <m:e>
                        <m:r>
                          <a:rPr lang="en-US" altLang="zh-CN" sz="2800" i="1">
                            <a:effectLst/>
                            <a:latin typeface="Cambria Math" panose="02040503050406030204" pitchFamily="18" charset="0"/>
                            <a:ea typeface="+mj-ea"/>
                            <a:cs typeface="Times New Roman" panose="02020603050405020304" pitchFamily="18" charset="0"/>
                          </a:rPr>
                          <m:t>𝜆</m:t>
                        </m:r>
                      </m:e>
                      <m:sub>
                        <m:r>
                          <a:rPr lang="en-US" altLang="zh-CN" sz="2800" i="1">
                            <a:effectLst/>
                            <a:latin typeface="Cambria Math" panose="02040503050406030204" pitchFamily="18" charset="0"/>
                            <a:ea typeface="+mj-ea"/>
                            <a:cs typeface="Times New Roman" panose="02020603050405020304" pitchFamily="18" charset="0"/>
                          </a:rPr>
                          <m:t>2</m:t>
                        </m:r>
                      </m:sub>
                    </m:sSub>
                    <m:r>
                      <a:rPr lang="en-US" altLang="zh-CN" sz="2800">
                        <a:effectLst/>
                        <a:latin typeface="Cambria Math" panose="02040503050406030204" pitchFamily="18" charset="0"/>
                        <a:ea typeface="+mj-ea"/>
                        <a:cs typeface="Times New Roman" panose="02020603050405020304" pitchFamily="18" charset="0"/>
                      </a:rPr>
                      <m:t>=</m:t>
                    </m:r>
                    <m:r>
                      <a:rPr lang="en-US" altLang="zh-CN" sz="2800">
                        <a:latin typeface="Cambria Math" panose="02040503050406030204" pitchFamily="18" charset="0"/>
                        <a:ea typeface="宋体" panose="02010600030101010101" pitchFamily="2" charset="-122"/>
                        <a:cs typeface="Times New Roman" panose="02020603050405020304" pitchFamily="18" charset="0"/>
                      </a:rPr>
                      <m:t>2/5</m:t>
                    </m:r>
                  </m:oMath>
                </a14:m>
                <a:endParaRPr lang="zh-CN" altLang="zh-CN" sz="2800" dirty="0">
                  <a:effectLst/>
                  <a:latin typeface="+mj-ea"/>
                  <a:ea typeface="+mj-ea"/>
                  <a:cs typeface="Times New Roman" panose="02020603050405020304" pitchFamily="18" charset="0"/>
                </a:endParaRPr>
              </a:p>
              <a:p>
                <a:pPr>
                  <a:lnSpc>
                    <a:spcPct val="150000"/>
                  </a:lnSpc>
                </a:pPr>
                <a:br>
                  <a:rPr lang="zh-CN" altLang="en-US" dirty="0"/>
                </a:br>
                <a:r>
                  <a:rPr lang="zh-CN" altLang="en-US" b="0" i="0" dirty="0">
                    <a:effectLst/>
                    <a:latin typeface="-apple-system"/>
                  </a:rPr>
                  <a:t>其对应的特征向量分别是：</a:t>
                </a:r>
                <a:r>
                  <a:rPr lang="zh-CN" altLang="zh-CN" sz="18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Euclid" panose="02020503060505020303" pitchFamily="18" charset="0"/>
                          </a:rPr>
                          <m:t>∑</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mr>
                        </m:m>
                      </m:e>
                    </m:d>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a:latin typeface="Cambria Math" panose="02040503050406030204" pitchFamily="18" charset="0"/>
                            <a:cs typeface="Euclid" panose="02020503060505020303" pitchFamily="18" charset="0"/>
                          </a:rPr>
                          <m:t>∑</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mr>
                          <m:m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1</m:t>
                              </m:r>
                            </m:e>
                          </m:mr>
                        </m:m>
                      </m:e>
                    </m:d>
                  </m:oMath>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lnSpc>
                    <a:spcPct val="150000"/>
                  </a:lnSpc>
                </a:pPr>
                <a:endParaRPr lang="zh-CN" altLang="en-US" dirty="0"/>
              </a:p>
            </p:txBody>
          </p:sp>
        </mc:Choice>
        <mc:Fallback xmlns="">
          <p:sp>
            <p:nvSpPr>
              <p:cNvPr id="3" name="文本框 2">
                <a:extLst>
                  <a:ext uri="{FF2B5EF4-FFF2-40B4-BE49-F238E27FC236}">
                    <a16:creationId xmlns:a16="http://schemas.microsoft.com/office/drawing/2014/main" id="{5A7A3DAC-D9CE-6B11-B107-151C917E6E73}"/>
                  </a:ext>
                </a:extLst>
              </p:cNvPr>
              <p:cNvSpPr txBox="1">
                <a:spLocks noRot="1" noChangeAspect="1" noMove="1" noResize="1" noEditPoints="1" noAdjustHandles="1" noChangeArrowheads="1" noChangeShapeType="1" noTextEdit="1"/>
              </p:cNvSpPr>
              <p:nvPr/>
            </p:nvSpPr>
            <p:spPr>
              <a:xfrm>
                <a:off x="765175" y="1317137"/>
                <a:ext cx="10878957" cy="5566780"/>
              </a:xfrm>
              <a:prstGeom prst="rect">
                <a:avLst/>
              </a:prstGeom>
              <a:blipFill>
                <a:blip r:embed="rId3"/>
                <a:stretch>
                  <a:fillRect l="-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D4F0799-133F-674E-3CDA-8830A8E28C84}"/>
                  </a:ext>
                </a:extLst>
              </p:cNvPr>
              <p:cNvSpPr txBox="1"/>
              <p:nvPr/>
            </p:nvSpPr>
            <p:spPr>
              <a:xfrm>
                <a:off x="668338" y="1425170"/>
                <a:ext cx="6094070" cy="587340"/>
              </a:xfrm>
              <a:prstGeom prst="rect">
                <a:avLst/>
              </a:prstGeom>
              <a:noFill/>
            </p:spPr>
            <p:txBody>
              <a:bodyPr wrap="square">
                <a:spAutoFit/>
              </a:bodyPr>
              <a:lstStyle/>
              <a:p>
                <a:pPr>
                  <a:lnSpc>
                    <a:spcPct val="150000"/>
                  </a:lnSpc>
                </a:pPr>
                <a:r>
                  <a:rPr lang="zh-CN" altLang="en-US" b="0" i="0" dirty="0">
                    <a:solidFill>
                      <a:schemeClr val="tx1"/>
                    </a:solidFill>
                    <a:effectLst/>
                    <a:latin typeface="-apple-system"/>
                  </a:rPr>
                  <a:t>然后求</a:t>
                </a:r>
                <a14:m>
                  <m:oMath xmlns:m="http://schemas.openxmlformats.org/officeDocument/2006/math">
                    <m:r>
                      <a:rPr lang="en-US" altLang="zh-CN" i="1" smtClean="0">
                        <a:solidFill>
                          <a:schemeClr val="tx1"/>
                        </a:solidFill>
                        <a:latin typeface="Cambria Math" panose="02040503050406030204" pitchFamily="18" charset="0"/>
                        <a:cs typeface="Euclid" panose="02020503060505020303" pitchFamily="18" charset="0"/>
                      </a:rPr>
                      <m:t>∑</m:t>
                    </m:r>
                    <m:r>
                      <a:rPr lang="zh-CN" altLang="en-US" i="1">
                        <a:solidFill>
                          <a:schemeClr val="tx1"/>
                        </a:solidFill>
                        <a:latin typeface="Cambria Math" panose="02040503050406030204" pitchFamily="18" charset="0"/>
                        <a:cs typeface="Euclid" panose="02020503060505020303" pitchFamily="18" charset="0"/>
                      </a:rPr>
                      <m:t>的</m:t>
                    </m:r>
                  </m:oMath>
                </a14:m>
                <a:r>
                  <a:rPr lang="zh-CN" altLang="en-US" b="0" i="0" dirty="0">
                    <a:solidFill>
                      <a:schemeClr val="tx1"/>
                    </a:solidFill>
                    <a:effectLst/>
                    <a:latin typeface="-apple-system"/>
                  </a:rPr>
                  <a:t>特征值和特征向量</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p:txBody>
          </p:sp>
        </mc:Choice>
        <mc:Fallback xmlns="">
          <p:sp>
            <p:nvSpPr>
              <p:cNvPr id="4" name="文本框 3">
                <a:extLst>
                  <a:ext uri="{FF2B5EF4-FFF2-40B4-BE49-F238E27FC236}">
                    <a16:creationId xmlns:a16="http://schemas.microsoft.com/office/drawing/2014/main" id="{4D4F0799-133F-674E-3CDA-8830A8E28C84}"/>
                  </a:ext>
                </a:extLst>
              </p:cNvPr>
              <p:cNvSpPr txBox="1">
                <a:spLocks noRot="1" noChangeAspect="1" noMove="1" noResize="1" noEditPoints="1" noAdjustHandles="1" noChangeArrowheads="1" noChangeShapeType="1" noTextEdit="1"/>
              </p:cNvSpPr>
              <p:nvPr/>
            </p:nvSpPr>
            <p:spPr>
              <a:xfrm>
                <a:off x="668338" y="1425170"/>
                <a:ext cx="6094070" cy="587340"/>
              </a:xfrm>
              <a:prstGeom prst="rect">
                <a:avLst/>
              </a:prstGeom>
              <a:blipFill>
                <a:blip r:embed="rId4"/>
                <a:stretch>
                  <a:fillRect l="-1602" b="-22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5851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98A996-7E3D-DF7D-47F7-A8E3CF2A199D}"/>
                  </a:ext>
                </a:extLst>
              </p:cNvPr>
              <p:cNvSpPr txBox="1"/>
              <p:nvPr/>
            </p:nvSpPr>
            <p:spPr>
              <a:xfrm>
                <a:off x="307975" y="1636439"/>
                <a:ext cx="11244547" cy="4635756"/>
              </a:xfrm>
              <a:prstGeom prst="rect">
                <a:avLst/>
              </a:prstGeom>
              <a:noFill/>
            </p:spPr>
            <p:txBody>
              <a:bodyPr wrap="square">
                <a:spAutoFit/>
              </a:bodyPr>
              <a:lstStyle/>
              <a:p>
                <a:pPr>
                  <a:lnSpc>
                    <a:spcPct val="150000"/>
                  </a:lnSpc>
                </a:pPr>
                <a:r>
                  <a:rPr kumimoji="0" lang="zh-CN" altLang="zh-CN" sz="2400" b="0" i="0" u="none" strike="noStrike" cap="none" normalizeH="0" baseline="0" dirty="0">
                    <a:ln>
                      <a:noFill/>
                    </a:ln>
                    <a:solidFill>
                      <a:schemeClr val="tx1"/>
                    </a:solidFill>
                    <a:effectLst/>
                    <a:latin typeface="+mj-ea"/>
                    <a:ea typeface="+mj-ea"/>
                  </a:rPr>
                  <a:t>由于对应的特征向量分别是一个通解，</a:t>
                </a:r>
                <a:r>
                  <a:rPr lang="zh-CN" altLang="zh-CN" sz="2400" dirty="0">
                    <a:solidFill>
                      <a:schemeClr val="tx1"/>
                    </a:solidFill>
                    <a:effectLst/>
                    <a:latin typeface="+mj-ea"/>
                    <a:ea typeface="+mj-ea"/>
                    <a:cs typeface="Times New Roman" panose="02020603050405020304" pitchFamily="18" charset="0"/>
                  </a:rPr>
                  <a:t> </a:t>
                </a:r>
                <a14:m>
                  <m:oMath xmlns:m="http://schemas.openxmlformats.org/officeDocument/2006/math">
                    <m:sSub>
                      <m:sSubPr>
                        <m:ctrlPr>
                          <a:rPr lang="zh-CN" altLang="zh-CN" sz="2400" i="1">
                            <a:solidFill>
                              <a:schemeClr val="tx1"/>
                            </a:solidFill>
                            <a:effectLst/>
                            <a:latin typeface="Cambria Math" panose="02040503050406030204" pitchFamily="18" charset="0"/>
                            <a:ea typeface="+mj-ea"/>
                            <a:cs typeface="Times New Roman" panose="02020603050405020304" pitchFamily="18" charset="0"/>
                          </a:rPr>
                        </m:ctrlPr>
                      </m:sSubPr>
                      <m:e>
                        <m:r>
                          <a:rPr lang="en-US" altLang="zh-CN" i="1">
                            <a:solidFill>
                              <a:schemeClr val="tx1"/>
                            </a:solidFill>
                            <a:latin typeface="Cambria Math" panose="02040503050406030204" pitchFamily="18" charset="0"/>
                            <a:cs typeface="Euclid" panose="02020503060505020303" pitchFamily="18" charset="0"/>
                          </a:rPr>
                          <m:t>∑</m:t>
                        </m:r>
                      </m:e>
                      <m:sub>
                        <m:r>
                          <a:rPr lang="en-US" altLang="zh-CN" sz="2400" i="1">
                            <a:solidFill>
                              <a:schemeClr val="tx1"/>
                            </a:solidFill>
                            <a:effectLst/>
                            <a:latin typeface="Cambria Math" panose="02040503050406030204" pitchFamily="18" charset="0"/>
                            <a:ea typeface="+mj-ea"/>
                            <a:cs typeface="Times New Roman" panose="02020603050405020304" pitchFamily="18" charset="0"/>
                          </a:rPr>
                          <m:t>1</m:t>
                        </m:r>
                      </m:sub>
                    </m:sSub>
                  </m:oMath>
                </a14:m>
                <a:r>
                  <a:rPr kumimoji="0" lang="zh-CN" altLang="zh-CN" sz="2400" b="0" i="0" u="none" strike="noStrike" cap="none" normalizeH="0" baseline="0" dirty="0">
                    <a:ln>
                      <a:noFill/>
                    </a:ln>
                    <a:solidFill>
                      <a:schemeClr val="tx1"/>
                    </a:solidFill>
                    <a:effectLst/>
                    <a:latin typeface="+mj-ea"/>
                    <a:ea typeface="+mj-ea"/>
                  </a:rPr>
                  <a:t>和</a:t>
                </a:r>
                <a14:m>
                  <m:oMath xmlns:m="http://schemas.openxmlformats.org/officeDocument/2006/math">
                    <m:sSub>
                      <m:sSubPr>
                        <m:ctrlPr>
                          <a:rPr lang="zh-CN" altLang="zh-CN" i="1">
                            <a:solidFill>
                              <a:schemeClr val="tx1"/>
                            </a:solidFill>
                            <a:latin typeface="Cambria Math" panose="02040503050406030204" pitchFamily="18" charset="0"/>
                            <a:ea typeface="+mj-ea"/>
                            <a:cs typeface="Times New Roman" panose="02020603050405020304" pitchFamily="18" charset="0"/>
                          </a:rPr>
                        </m:ctrlPr>
                      </m:sSubPr>
                      <m:e>
                        <m:r>
                          <a:rPr lang="en-US" altLang="zh-CN" i="1">
                            <a:solidFill>
                              <a:schemeClr val="tx1"/>
                            </a:solidFill>
                            <a:latin typeface="Cambria Math" panose="02040503050406030204" pitchFamily="18" charset="0"/>
                            <a:cs typeface="Euclid" panose="02020503060505020303" pitchFamily="18" charset="0"/>
                          </a:rPr>
                          <m:t>∑</m:t>
                        </m:r>
                      </m:e>
                      <m:sub>
                        <m:r>
                          <a:rPr lang="en-US" altLang="zh-CN" b="0" i="1" smtClean="0">
                            <a:solidFill>
                              <a:schemeClr val="tx1"/>
                            </a:solidFill>
                            <a:latin typeface="Cambria Math" panose="02040503050406030204" pitchFamily="18" charset="0"/>
                            <a:ea typeface="+mj-ea"/>
                            <a:cs typeface="Times New Roman" panose="02020603050405020304" pitchFamily="18" charset="0"/>
                          </a:rPr>
                          <m:t>2</m:t>
                        </m:r>
                      </m:sub>
                    </m:sSub>
                  </m:oMath>
                </a14:m>
                <a:r>
                  <a:rPr kumimoji="0" lang="zh-CN" altLang="zh-CN" sz="2400" b="0" i="0" u="none" strike="noStrike" cap="none" normalizeH="0" baseline="0" dirty="0">
                    <a:ln>
                      <a:noFill/>
                    </a:ln>
                    <a:solidFill>
                      <a:schemeClr val="tx1"/>
                    </a:solidFill>
                    <a:effectLst/>
                    <a:latin typeface="+mj-ea"/>
                    <a:ea typeface="+mj-ea"/>
                  </a:rPr>
                  <a:t>可取任意实数。那么标准化后的特征向量为：</a:t>
                </a:r>
                <a:endParaRPr kumimoji="0" lang="en-US" altLang="zh-CN" sz="2400" b="0" i="0" u="none" strike="noStrike" cap="none" normalizeH="0" baseline="0" dirty="0">
                  <a:ln>
                    <a:noFill/>
                  </a:ln>
                  <a:solidFill>
                    <a:schemeClr val="tx1"/>
                  </a:solidFill>
                  <a:effectLst/>
                  <a:latin typeface="+mj-ea"/>
                  <a:ea typeface="+mj-ea"/>
                </a:endParaRPr>
              </a:p>
              <a:p>
                <a:pPr/>
                <a14:m>
                  <m:oMathPara xmlns:m="http://schemas.openxmlformats.org/officeDocument/2006/math">
                    <m:oMathParaPr>
                      <m:jc m:val="centerGroup"/>
                    </m:oMathParaPr>
                    <m:oMath xmlns:m="http://schemas.openxmlformats.org/officeDocument/2006/math">
                      <m:d>
                        <m:dPr>
                          <m:ctrlPr>
                            <a:rPr lang="zh-CN" altLang="zh-CN"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e>
                                </m:rad>
                              </m:e>
                            </m:mr>
                            <m:m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e>
                                </m:rad>
                              </m:e>
                            </m:mr>
                          </m:m>
                        </m:e>
                      </m:d>
                      <m:r>
                        <a:rPr lang="en-US" altLang="zh-C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1"/>
                                    <m:mcJc m:val="center"/>
                                  </m:mcPr>
                                </m:mc>
                              </m:mcs>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e>
                                </m:rad>
                              </m:e>
                            </m:mr>
                            <m:mr>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e>
                                </m:rad>
                              </m:e>
                            </m:mr>
                          </m:m>
                        </m:e>
                      </m:d>
                    </m:oMath>
                  </m:oMathPara>
                </a14:m>
                <a:endParaRPr lang="en-US" altLang="zh-CN" sz="18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r>
                  <a:rPr kumimoji="0" lang="zh-CN" altLang="zh-CN" b="0" i="0" u="none" strike="noStrike" cap="none" normalizeH="0" baseline="0" dirty="0">
                    <a:ln>
                      <a:noFill/>
                    </a:ln>
                    <a:solidFill>
                      <a:schemeClr val="tx1"/>
                    </a:solidFill>
                    <a:effectLst/>
                    <a:latin typeface="+mj-ea"/>
                    <a:ea typeface="+mj-ea"/>
                  </a:rPr>
                  <a:t>因此我们的矩阵</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oMath>
                </a14:m>
                <a:r>
                  <a:rPr kumimoji="0" lang="zh-CN" altLang="zh-CN" b="0" i="0" u="none" strike="noStrike" cap="none" normalizeH="0" baseline="0" dirty="0">
                    <a:ln>
                      <a:noFill/>
                    </a:ln>
                    <a:solidFill>
                      <a:schemeClr val="tx1"/>
                    </a:solidFill>
                    <a:effectLst/>
                    <a:latin typeface="+mj-ea"/>
                    <a:ea typeface="+mj-ea"/>
                  </a:rPr>
                  <a:t>是：</a:t>
                </a:r>
                <a:endParaRPr kumimoji="0" lang="en-US" altLang="zh-CN" b="0" i="0" u="none" strike="noStrike" cap="none" normalizeH="0" baseline="0" dirty="0">
                  <a:ln>
                    <a:noFill/>
                  </a:ln>
                  <a:solidFill>
                    <a:schemeClr val="tx1"/>
                  </a:solidFill>
                  <a:effectLst/>
                  <a:latin typeface="+mj-ea"/>
                  <a:ea typeface="+mj-ea"/>
                </a:endParaRPr>
              </a:p>
              <a:p>
                <a:endParaRPr lang="en-US" altLang="zh-CN" sz="1800" dirty="0">
                  <a:solidFill>
                    <a:srgbClr val="4D4D4D"/>
                  </a:solidFill>
                  <a:ea typeface="-apple-system"/>
                </a:endParaRPr>
              </a:p>
              <a:p>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endParaRPr lang="en-US" altLang="zh-CN" dirty="0">
                  <a:effectLst/>
                  <a:latin typeface="Cambria"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smtClean="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
                        </m:e>
                      </m:d>
                    </m:oMath>
                  </m:oMathPara>
                </a14:m>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rgbClr val="333333"/>
                  </a:solidFill>
                  <a:effectLst/>
                  <a:latin typeface="Arial" panose="020B0604020202020204" pitchFamily="34" charset="0"/>
                  <a:ea typeface="-apple-system"/>
                </a:endParaRPr>
              </a:p>
            </p:txBody>
          </p:sp>
        </mc:Choice>
        <mc:Fallback xmlns="">
          <p:sp>
            <p:nvSpPr>
              <p:cNvPr id="5" name="文本框 4">
                <a:extLst>
                  <a:ext uri="{FF2B5EF4-FFF2-40B4-BE49-F238E27FC236}">
                    <a16:creationId xmlns:a16="http://schemas.microsoft.com/office/drawing/2014/main" id="{9A98A996-7E3D-DF7D-47F7-A8E3CF2A199D}"/>
                  </a:ext>
                </a:extLst>
              </p:cNvPr>
              <p:cNvSpPr txBox="1">
                <a:spLocks noRot="1" noChangeAspect="1" noMove="1" noResize="1" noEditPoints="1" noAdjustHandles="1" noChangeArrowheads="1" noChangeShapeType="1" noTextEdit="1"/>
              </p:cNvSpPr>
              <p:nvPr/>
            </p:nvSpPr>
            <p:spPr>
              <a:xfrm>
                <a:off x="307975" y="1636439"/>
                <a:ext cx="11244547" cy="4635756"/>
              </a:xfrm>
              <a:prstGeom prst="rect">
                <a:avLst/>
              </a:prstGeom>
              <a:blipFill>
                <a:blip r:embed="rId3"/>
                <a:stretch>
                  <a:fillRect l="-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070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F70732C-DEE3-DF3B-856F-41F63CF03A82}"/>
                  </a:ext>
                </a:extLst>
              </p:cNvPr>
              <p:cNvSpPr txBox="1"/>
              <p:nvPr/>
            </p:nvSpPr>
            <p:spPr>
              <a:xfrm>
                <a:off x="307975" y="1636439"/>
                <a:ext cx="11244547" cy="4472315"/>
              </a:xfrm>
              <a:prstGeom prst="rect">
                <a:avLst/>
              </a:prstGeom>
              <a:noFill/>
            </p:spPr>
            <p:txBody>
              <a:bodyPr wrap="square">
                <a:spAutoFit/>
              </a:bodyPr>
              <a:lstStyle/>
              <a:p>
                <a:r>
                  <a:rPr kumimoji="0" lang="zh-CN" altLang="zh-CN" b="0" i="0" u="none" strike="noStrike" cap="none" normalizeH="0" baseline="0" dirty="0">
                    <a:ln>
                      <a:noFill/>
                    </a:ln>
                    <a:solidFill>
                      <a:schemeClr val="tx1"/>
                    </a:solidFill>
                    <a:effectLst/>
                    <a:latin typeface="+mj-ea"/>
                    <a:ea typeface="+mj-ea"/>
                  </a:rPr>
                  <a:t>可以验证协方差矩阵</a:t>
                </a:r>
                <a14:m>
                  <m:oMath xmlns:m="http://schemas.openxmlformats.org/officeDocument/2006/math">
                    <m:r>
                      <a:rPr lang="en-US" altLang="zh-CN" i="1" smtClean="0">
                        <a:solidFill>
                          <a:schemeClr val="tx1"/>
                        </a:solidFill>
                        <a:latin typeface="Cambria Math" panose="02040503050406030204" pitchFamily="18" charset="0"/>
                        <a:cs typeface="Euclid" panose="02020503060505020303" pitchFamily="18" charset="0"/>
                      </a:rPr>
                      <m:t>∑</m:t>
                    </m:r>
                  </m:oMath>
                </a14:m>
                <a:r>
                  <a:rPr kumimoji="0" lang="zh-CN" altLang="zh-CN" b="0" i="0" u="none" strike="noStrike" cap="none" normalizeH="0" baseline="0" dirty="0">
                    <a:ln>
                      <a:noFill/>
                    </a:ln>
                    <a:solidFill>
                      <a:schemeClr val="tx1"/>
                    </a:solidFill>
                    <a:effectLst/>
                    <a:latin typeface="+mj-ea"/>
                    <a:ea typeface="+mj-ea"/>
                  </a:rPr>
                  <a:t>的对角化</a:t>
                </a:r>
                <a:endParaRPr kumimoji="0" lang="en-US" altLang="zh-CN" b="0" i="0" u="none" strike="noStrike" cap="none" normalizeH="0" baseline="0" dirty="0">
                  <a:ln>
                    <a:noFill/>
                  </a:ln>
                  <a:solidFill>
                    <a:schemeClr val="tx1"/>
                  </a:solidFill>
                  <a:effectLst/>
                  <a:latin typeface="+mj-ea"/>
                  <a:ea typeface="+mj-ea"/>
                </a:endParaRPr>
              </a:p>
              <a:p>
                <a:endParaRPr kumimoji="0" lang="en-US" altLang="zh-CN" b="0" i="0" u="none" strike="noStrike" cap="none" normalizeH="0" baseline="0" dirty="0">
                  <a:ln>
                    <a:noFill/>
                  </a:ln>
                  <a:solidFill>
                    <a:srgbClr val="4D4D4D"/>
                  </a:solidFill>
                  <a:effectLst/>
                  <a:latin typeface="+mj-ea"/>
                  <a:ea typeface="+mj-ea"/>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𝑃</m:t>
                      </m:r>
                      <m:r>
                        <a:rPr lang="en-US" altLang="zh-CN" i="1">
                          <a:latin typeface="Cambria Math" panose="02040503050406030204" pitchFamily="18" charset="0"/>
                          <a:cs typeface="Euclid" panose="02020503060505020303" pitchFamily="18" charset="0"/>
                        </a:rPr>
                        <m:t>∑</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𝑃</m:t>
                          </m:r>
                        </m:e>
                        <m: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6/5</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4/5</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4/5</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6/5</m:t>
                                </m:r>
                              </m:e>
                            </m:mr>
                          </m:m>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rad>
                              </m:e>
                            </m:mr>
                          </m:m>
                        </m:e>
                      </m:d>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0</m:t>
                                </m:r>
                              </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2/5</m:t>
                                </m:r>
                              </m:e>
                            </m:mr>
                          </m:m>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endParaRPr lang="zh-CN" altLang="zh-CN" dirty="0">
                  <a:effectLst/>
                  <a:latin typeface="+mj-ea"/>
                  <a:ea typeface="+mj-ea"/>
                  <a:cs typeface="Times New Roman" panose="02020603050405020304" pitchFamily="18" charset="0"/>
                </a:endParaRPr>
              </a:p>
              <a:p>
                <a:endParaRPr lang="zh-CN" altLang="zh-CN" dirty="0">
                  <a:solidFill>
                    <a:schemeClr val="tx1"/>
                  </a:solidFill>
                  <a:effectLst/>
                  <a:latin typeface="+mj-ea"/>
                  <a:ea typeface="+mj-ea"/>
                  <a:cs typeface="Times New Roman" panose="02020603050405020304" pitchFamily="18" charset="0"/>
                </a:endParaRPr>
              </a:p>
              <a:p>
                <a:r>
                  <a:rPr kumimoji="0" lang="zh-CN" altLang="zh-CN" b="0" i="0" u="none" strike="noStrike" cap="none" normalizeH="0" baseline="0" dirty="0">
                    <a:ln>
                      <a:noFill/>
                    </a:ln>
                    <a:solidFill>
                      <a:schemeClr val="tx1"/>
                    </a:solidFill>
                    <a:effectLst/>
                    <a:latin typeface="+mj-ea"/>
                    <a:ea typeface="+mj-ea"/>
                  </a:rPr>
                  <a:t>最</a:t>
                </a:r>
                <a:r>
                  <a:rPr kumimoji="0" lang="zh-CN" altLang="en-US" b="0" i="0" u="none" strike="noStrike" cap="none" normalizeH="0" baseline="0" dirty="0">
                    <a:ln>
                      <a:noFill/>
                    </a:ln>
                    <a:solidFill>
                      <a:schemeClr val="tx1"/>
                    </a:solidFill>
                    <a:effectLst/>
                    <a:latin typeface="+mj-ea"/>
                    <a:ea typeface="+mj-ea"/>
                  </a:rPr>
                  <a:t>后</a:t>
                </a:r>
                <a:r>
                  <a:rPr kumimoji="0" lang="zh-CN" altLang="zh-CN" b="0" i="0" u="none" strike="noStrike" cap="none" normalizeH="0" baseline="0" dirty="0">
                    <a:ln>
                      <a:noFill/>
                    </a:ln>
                    <a:solidFill>
                      <a:schemeClr val="tx1"/>
                    </a:solidFill>
                    <a:effectLst/>
                    <a:latin typeface="+mj-ea"/>
                    <a:ea typeface="+mj-ea"/>
                  </a:rPr>
                  <a:t>我们用</a:t>
                </a:r>
                <a14:m>
                  <m:oMath xmlns:m="http://schemas.openxmlformats.org/officeDocument/2006/math">
                    <m:r>
                      <a:rPr lang="en-US" altLang="zh-CN" i="1"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oMath>
                </a14:m>
                <a:r>
                  <a:rPr kumimoji="0" lang="zh-CN" altLang="zh-CN" b="0" i="0" u="none" strike="noStrike" cap="none" normalizeH="0" baseline="0" dirty="0">
                    <a:ln>
                      <a:noFill/>
                    </a:ln>
                    <a:solidFill>
                      <a:schemeClr val="tx1"/>
                    </a:solidFill>
                    <a:effectLst/>
                    <a:latin typeface="+mj-ea"/>
                    <a:ea typeface="+mj-ea"/>
                  </a:rPr>
                  <a:t>的第一行</a:t>
                </a:r>
                <a:r>
                  <a:rPr kumimoji="0" lang="zh-CN" altLang="en-US" b="0" i="0" u="none" strike="noStrike" cap="none" normalizeH="0" baseline="0" dirty="0">
                    <a:ln>
                      <a:noFill/>
                    </a:ln>
                    <a:solidFill>
                      <a:schemeClr val="tx1"/>
                    </a:solidFill>
                    <a:effectLst/>
                    <a:latin typeface="+mj-ea"/>
                    <a:ea typeface="+mj-ea"/>
                  </a:rPr>
                  <a:t>乘以</a:t>
                </a:r>
                <a:r>
                  <a:rPr kumimoji="0" lang="zh-CN" altLang="zh-CN" b="0" i="0" u="none" strike="noStrike" cap="none" normalizeH="0" baseline="0" dirty="0">
                    <a:ln>
                      <a:noFill/>
                    </a:ln>
                    <a:solidFill>
                      <a:schemeClr val="tx1"/>
                    </a:solidFill>
                    <a:effectLst/>
                    <a:latin typeface="+mj-ea"/>
                    <a:ea typeface="+mj-ea"/>
                  </a:rPr>
                  <a:t>数据矩阵，就得到了降维后的数据表示：</a:t>
                </a:r>
                <a:endParaRPr kumimoji="0" lang="en-US" altLang="zh-CN" b="0" i="0" u="none" strike="noStrike" cap="none" normalizeH="0" baseline="0" dirty="0">
                  <a:ln>
                    <a:noFill/>
                  </a:ln>
                  <a:solidFill>
                    <a:schemeClr val="tx1"/>
                  </a:solidFill>
                  <a:effectLst/>
                  <a:latin typeface="+mj-ea"/>
                  <a:ea typeface="+mj-ea"/>
                </a:endParaRPr>
              </a:p>
              <a:p>
                <a14:m>
                  <m:oMath xmlns:m="http://schemas.openxmlformats.org/officeDocument/2006/math">
                    <m:r>
                      <a:rPr lang="en-US" altLang="zh-CN" sz="2000" i="1" smtClean="0">
                        <a:effectLst/>
                        <a:latin typeface="Cambria Math" panose="02040503050406030204" pitchFamily="18" charset="0"/>
                        <a:ea typeface="+mj-ea"/>
                        <a:cs typeface="Times New Roman" panose="02020603050405020304" pitchFamily="18" charset="0"/>
                      </a:rPr>
                      <m:t>𝑌</m:t>
                    </m:r>
                    <m:r>
                      <a:rPr lang="en-US" altLang="zh-CN" sz="2000" i="1" smtClean="0">
                        <a:effectLst/>
                        <a:latin typeface="Cambria Math" panose="02040503050406030204" pitchFamily="18" charset="0"/>
                        <a:ea typeface="+mj-ea"/>
                        <a:cs typeface="Times New Roman" panose="02020603050405020304" pitchFamily="18" charset="0"/>
                      </a:rPr>
                      <m:t>=(</m:t>
                    </m:r>
                    <m:m>
                      <m:mPr>
                        <m:plcHide m:val="on"/>
                        <m:mcs>
                          <m:mc>
                            <m:mcPr>
                              <m:count m:val="2"/>
                              <m:mcJc m:val="center"/>
                            </m:mcPr>
                          </m:mc>
                        </m:mcs>
                        <m:ctrlPr>
                          <a:rPr lang="zh-CN" altLang="zh-CN" sz="2000" i="1">
                            <a:effectLst/>
                            <a:latin typeface="Cambria Math" panose="02040503050406030204" pitchFamily="18" charset="0"/>
                            <a:ea typeface="+mj-ea"/>
                            <a:cs typeface="Times New Roman" panose="02020603050405020304" pitchFamily="18" charset="0"/>
                          </a:rPr>
                        </m:ctrlPr>
                      </m:mPr>
                      <m:mr>
                        <m:e>
                          <m:r>
                            <a:rPr lang="en-US" altLang="zh-CN" sz="2000" i="1">
                              <a:effectLst/>
                              <a:latin typeface="Cambria Math" panose="02040503050406030204" pitchFamily="18" charset="0"/>
                              <a:ea typeface="+mj-ea"/>
                              <a:cs typeface="Times New Roman" panose="02020603050405020304" pitchFamily="18" charset="0"/>
                            </a:rPr>
                            <m:t>1/</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e>
                        <m:e>
                          <m:r>
                            <a:rPr lang="en-US" altLang="zh-CN" sz="2000" i="1">
                              <a:effectLst/>
                              <a:latin typeface="Cambria Math" panose="02040503050406030204" pitchFamily="18" charset="0"/>
                              <a:ea typeface="+mj-ea"/>
                              <a:cs typeface="Times New Roman" panose="02020603050405020304" pitchFamily="18" charset="0"/>
                            </a:rPr>
                            <m:t>1/</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r>
                            <a:rPr lang="en-US" altLang="zh-CN" sz="2000" i="1">
                              <a:effectLst/>
                              <a:latin typeface="Cambria Math" panose="02040503050406030204" pitchFamily="18" charset="0"/>
                              <a:ea typeface="+mj-ea"/>
                              <a:cs typeface="Times New Roman" panose="02020603050405020304" pitchFamily="18" charset="0"/>
                            </a:rPr>
                            <m:t>)</m:t>
                          </m:r>
                        </m:e>
                      </m:mr>
                    </m:m>
                    <m:d>
                      <m:dPr>
                        <m:ctrlPr>
                          <a:rPr lang="zh-CN" altLang="zh-CN" sz="2000" i="1">
                            <a:effectLst/>
                            <a:latin typeface="Cambria Math" panose="02040503050406030204" pitchFamily="18" charset="0"/>
                            <a:ea typeface="+mj-ea"/>
                            <a:cs typeface="Times New Roman" panose="02020603050405020304" pitchFamily="18" charset="0"/>
                          </a:rPr>
                        </m:ctrlPr>
                      </m:dPr>
                      <m:e>
                        <m:m>
                          <m:mPr>
                            <m:plcHide m:val="on"/>
                            <m:mcs>
                              <m:mc>
                                <m:mcPr>
                                  <m:count m:val="5"/>
                                  <m:mcJc m:val="center"/>
                                </m:mcPr>
                              </m:mc>
                            </m:mcs>
                            <m:ctrlPr>
                              <a:rPr lang="zh-CN" altLang="zh-CN" sz="2000" i="1">
                                <a:effectLst/>
                                <a:latin typeface="Cambria Math" panose="02040503050406030204" pitchFamily="18" charset="0"/>
                                <a:ea typeface="+mj-ea"/>
                                <a:cs typeface="Times New Roman" panose="02020603050405020304" pitchFamily="18" charset="0"/>
                              </a:rPr>
                            </m:ctrlPr>
                          </m:mPr>
                          <m:mr>
                            <m:e>
                              <m:r>
                                <a:rPr lang="en-US" altLang="zh-CN" sz="2000" i="1">
                                  <a:effectLst/>
                                  <a:latin typeface="Cambria Math" panose="02040503050406030204" pitchFamily="18" charset="0"/>
                                  <a:ea typeface="+mj-ea"/>
                                  <a:cs typeface="Times New Roman" panose="02020603050405020304" pitchFamily="18" charset="0"/>
                                </a:rPr>
                                <m:t>−1</m:t>
                              </m:r>
                            </m:e>
                            <m:e>
                              <m:r>
                                <a:rPr lang="en-US" altLang="zh-CN" sz="2000" i="1">
                                  <a:effectLst/>
                                  <a:latin typeface="Cambria Math" panose="02040503050406030204" pitchFamily="18" charset="0"/>
                                  <a:ea typeface="+mj-ea"/>
                                  <a:cs typeface="Times New Roman" panose="02020603050405020304" pitchFamily="18" charset="0"/>
                                </a:rPr>
                                <m:t>−1</m:t>
                              </m:r>
                            </m:e>
                            <m:e>
                              <m:r>
                                <a:rPr lang="en-US" altLang="zh-CN" sz="2000" i="1">
                                  <a:effectLst/>
                                  <a:latin typeface="Cambria Math" panose="02040503050406030204" pitchFamily="18" charset="0"/>
                                  <a:ea typeface="+mj-ea"/>
                                  <a:cs typeface="Times New Roman" panose="02020603050405020304" pitchFamily="18" charset="0"/>
                                </a:rPr>
                                <m:t>0</m:t>
                              </m:r>
                            </m:e>
                            <m:e>
                              <m:r>
                                <a:rPr lang="en-US" altLang="zh-CN" sz="2000" i="1">
                                  <a:effectLst/>
                                  <a:latin typeface="Cambria Math" panose="02040503050406030204" pitchFamily="18" charset="0"/>
                                  <a:ea typeface="+mj-ea"/>
                                  <a:cs typeface="Times New Roman" panose="02020603050405020304" pitchFamily="18" charset="0"/>
                                </a:rPr>
                                <m:t>2</m:t>
                              </m:r>
                            </m:e>
                            <m:e>
                              <m:r>
                                <a:rPr lang="en-US" altLang="zh-CN" sz="2000" i="1">
                                  <a:effectLst/>
                                  <a:latin typeface="Cambria Math" panose="02040503050406030204" pitchFamily="18" charset="0"/>
                                  <a:ea typeface="+mj-ea"/>
                                  <a:cs typeface="Times New Roman" panose="02020603050405020304" pitchFamily="18" charset="0"/>
                                </a:rPr>
                                <m:t>0</m:t>
                              </m:r>
                            </m:e>
                          </m:mr>
                          <m:mr>
                            <m:e>
                              <m:r>
                                <a:rPr lang="en-US" altLang="zh-CN" sz="2000" i="1">
                                  <a:effectLst/>
                                  <a:latin typeface="Cambria Math" panose="02040503050406030204" pitchFamily="18" charset="0"/>
                                  <a:ea typeface="+mj-ea"/>
                                  <a:cs typeface="Times New Roman" panose="02020603050405020304" pitchFamily="18" charset="0"/>
                                </a:rPr>
                                <m:t>−2</m:t>
                              </m:r>
                            </m:e>
                            <m:e>
                              <m:r>
                                <a:rPr lang="en-US" altLang="zh-CN" sz="2000" i="1">
                                  <a:effectLst/>
                                  <a:latin typeface="Cambria Math" panose="02040503050406030204" pitchFamily="18" charset="0"/>
                                  <a:ea typeface="+mj-ea"/>
                                  <a:cs typeface="Times New Roman" panose="02020603050405020304" pitchFamily="18" charset="0"/>
                                </a:rPr>
                                <m:t>0</m:t>
                              </m:r>
                            </m:e>
                            <m:e>
                              <m:r>
                                <a:rPr lang="en-US" altLang="zh-CN" sz="2000" i="1">
                                  <a:effectLst/>
                                  <a:latin typeface="Cambria Math" panose="02040503050406030204" pitchFamily="18" charset="0"/>
                                  <a:ea typeface="+mj-ea"/>
                                  <a:cs typeface="Times New Roman" panose="02020603050405020304" pitchFamily="18" charset="0"/>
                                </a:rPr>
                                <m:t>0</m:t>
                              </m:r>
                            </m:e>
                            <m:e>
                              <m:r>
                                <a:rPr lang="en-US" altLang="zh-CN" sz="2000" i="1">
                                  <a:effectLst/>
                                  <a:latin typeface="Cambria Math" panose="02040503050406030204" pitchFamily="18" charset="0"/>
                                  <a:ea typeface="+mj-ea"/>
                                  <a:cs typeface="Times New Roman" panose="02020603050405020304" pitchFamily="18" charset="0"/>
                                </a:rPr>
                                <m:t>1</m:t>
                              </m:r>
                            </m:e>
                            <m:e>
                              <m:r>
                                <a:rPr lang="en-US" altLang="zh-CN" sz="2000" i="1">
                                  <a:effectLst/>
                                  <a:latin typeface="Cambria Math" panose="02040503050406030204" pitchFamily="18" charset="0"/>
                                  <a:ea typeface="+mj-ea"/>
                                  <a:cs typeface="Times New Roman" panose="02020603050405020304" pitchFamily="18" charset="0"/>
                                </a:rPr>
                                <m:t>1</m:t>
                              </m:r>
                            </m:e>
                          </m:mr>
                        </m:m>
                      </m:e>
                    </m:d>
                    <m:r>
                      <a:rPr lang="en-US" altLang="zh-CN" sz="2000" i="1">
                        <a:effectLst/>
                        <a:latin typeface="Cambria Math" panose="02040503050406030204" pitchFamily="18" charset="0"/>
                        <a:ea typeface="+mj-ea"/>
                        <a:cs typeface="Times New Roman" panose="02020603050405020304" pitchFamily="18" charset="0"/>
                      </a:rPr>
                      <m:t>=</m:t>
                    </m:r>
                    <m:d>
                      <m:dPr>
                        <m:endChr m:val=""/>
                        <m:ctrlPr>
                          <a:rPr lang="zh-CN" altLang="zh-CN" sz="2000" i="1">
                            <a:effectLst/>
                            <a:latin typeface="Cambria Math" panose="02040503050406030204" pitchFamily="18" charset="0"/>
                            <a:ea typeface="+mj-ea"/>
                            <a:cs typeface="Times New Roman" panose="02020603050405020304" pitchFamily="18" charset="0"/>
                          </a:rPr>
                        </m:ctrlPr>
                      </m:dPr>
                      <m:e>
                        <m:m>
                          <m:mPr>
                            <m:plcHide m:val="on"/>
                            <m:mcs>
                              <m:mc>
                                <m:mcPr>
                                  <m:count m:val="5"/>
                                  <m:mcJc m:val="center"/>
                                </m:mcPr>
                              </m:mc>
                            </m:mcs>
                            <m:ctrlPr>
                              <a:rPr lang="zh-CN" altLang="zh-CN" sz="2000" i="1">
                                <a:effectLst/>
                                <a:latin typeface="Cambria Math" panose="02040503050406030204" pitchFamily="18" charset="0"/>
                                <a:ea typeface="+mj-ea"/>
                                <a:cs typeface="Times New Roman" panose="02020603050405020304" pitchFamily="18" charset="0"/>
                              </a:rPr>
                            </m:ctrlPr>
                          </m:mPr>
                          <m:mr>
                            <m:e>
                              <m:r>
                                <a:rPr lang="en-US" altLang="zh-CN" sz="2000" i="1">
                                  <a:effectLst/>
                                  <a:latin typeface="Cambria Math" panose="02040503050406030204" pitchFamily="18" charset="0"/>
                                  <a:ea typeface="+mj-ea"/>
                                  <a:cs typeface="Times New Roman" panose="02020603050405020304" pitchFamily="18" charset="0"/>
                                </a:rPr>
                                <m:t>−3/</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e>
                            <m:e>
                              <m:r>
                                <a:rPr lang="en-US" altLang="zh-CN" sz="2000" i="1">
                                  <a:effectLst/>
                                  <a:latin typeface="Cambria Math" panose="02040503050406030204" pitchFamily="18" charset="0"/>
                                  <a:ea typeface="+mj-ea"/>
                                  <a:cs typeface="Times New Roman" panose="02020603050405020304" pitchFamily="18" charset="0"/>
                                </a:rPr>
                                <m:t>−1/</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e>
                            <m:e>
                              <m:r>
                                <a:rPr lang="en-US" altLang="zh-CN" sz="2000" i="1">
                                  <a:effectLst/>
                                  <a:latin typeface="Cambria Math" panose="02040503050406030204" pitchFamily="18" charset="0"/>
                                  <a:ea typeface="+mj-ea"/>
                                  <a:cs typeface="Times New Roman" panose="02020603050405020304" pitchFamily="18" charset="0"/>
                                </a:rPr>
                                <m:t>0</m:t>
                              </m:r>
                            </m:e>
                            <m:e>
                              <m:r>
                                <a:rPr lang="en-US" altLang="zh-CN" sz="2000" i="1">
                                  <a:effectLst/>
                                  <a:latin typeface="Cambria Math" panose="02040503050406030204" pitchFamily="18" charset="0"/>
                                  <a:ea typeface="+mj-ea"/>
                                  <a:cs typeface="Times New Roman" panose="02020603050405020304" pitchFamily="18" charset="0"/>
                                </a:rPr>
                                <m:t>3/</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e>
                            <m:e>
                              <m:r>
                                <a:rPr lang="en-US" altLang="zh-CN" sz="2000" i="1">
                                  <a:effectLst/>
                                  <a:latin typeface="Cambria Math" panose="02040503050406030204" pitchFamily="18" charset="0"/>
                                  <a:ea typeface="+mj-ea"/>
                                  <a:cs typeface="Times New Roman" panose="02020603050405020304" pitchFamily="18" charset="0"/>
                                </a:rPr>
                                <m:t>−1/</m:t>
                              </m:r>
                              <m:rad>
                                <m:radPr>
                                  <m:degHide m:val="on"/>
                                  <m:ctrlPr>
                                    <a:rPr lang="zh-CN" altLang="zh-CN" sz="2000" i="1">
                                      <a:effectLst/>
                                      <a:latin typeface="Cambria Math" panose="02040503050406030204" pitchFamily="18" charset="0"/>
                                      <a:ea typeface="+mj-ea"/>
                                      <a:cs typeface="Times New Roman" panose="02020603050405020304" pitchFamily="18" charset="0"/>
                                    </a:rPr>
                                  </m:ctrlPr>
                                </m:radPr>
                                <m:deg/>
                                <m:e>
                                  <m:r>
                                    <a:rPr lang="en-US" altLang="zh-CN" sz="2000" i="1">
                                      <a:effectLst/>
                                      <a:latin typeface="Cambria Math" panose="02040503050406030204" pitchFamily="18" charset="0"/>
                                      <a:ea typeface="+mj-ea"/>
                                      <a:cs typeface="Times New Roman" panose="02020603050405020304" pitchFamily="18" charset="0"/>
                                    </a:rPr>
                                    <m:t>2</m:t>
                                  </m:r>
                                </m:e>
                              </m:rad>
                              <m:r>
                                <a:rPr lang="en-US" altLang="zh-CN" sz="2000" i="1">
                                  <a:effectLst/>
                                  <a:latin typeface="Cambria Math" panose="02040503050406030204" pitchFamily="18" charset="0"/>
                                  <a:ea typeface="+mj-ea"/>
                                  <a:cs typeface="Times New Roman" panose="02020603050405020304" pitchFamily="18" charset="0"/>
                                </a:rPr>
                                <m:t>)</m:t>
                              </m:r>
                            </m:e>
                          </m:mr>
                        </m:m>
                      </m:e>
                    </m:d>
                  </m:oMath>
                </a14:m>
                <a:r>
                  <a:rPr kumimoji="0" lang="zh-CN" altLang="zh-CN" sz="2000" b="0" i="0" u="none" strike="noStrike" cap="none" normalizeH="0" baseline="0" dirty="0">
                    <a:ln>
                      <a:noFill/>
                    </a:ln>
                    <a:solidFill>
                      <a:srgbClr val="4D4D4D"/>
                    </a:solidFill>
                    <a:effectLst/>
                    <a:latin typeface="+mj-ea"/>
                    <a:ea typeface="+mj-ea"/>
                  </a:rPr>
                  <a:t> </a:t>
                </a:r>
                <a:r>
                  <a:rPr kumimoji="0" lang="zh-CN" altLang="zh-CN" sz="8800" b="0" i="0" u="none" strike="noStrike" cap="none" normalizeH="0" baseline="0" dirty="0">
                    <a:ln>
                      <a:noFill/>
                    </a:ln>
                    <a:solidFill>
                      <a:srgbClr val="4D4D4D"/>
                    </a:solidFill>
                    <a:effectLst/>
                    <a:latin typeface="+mj-ea"/>
                    <a:ea typeface="+mj-ea"/>
                  </a:rPr>
                  <a:t> </a:t>
                </a:r>
                <a:endParaRPr lang="zh-CN" altLang="zh-CN" sz="2000" dirty="0">
                  <a:effectLst/>
                  <a:latin typeface="+mj-ea"/>
                  <a:ea typeface="+mj-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rgbClr val="333333"/>
                  </a:solidFill>
                  <a:effectLst/>
                  <a:latin typeface="Arial" panose="020B0604020202020204" pitchFamily="34" charset="0"/>
                  <a:ea typeface="-apple-system"/>
                </a:endParaRPr>
              </a:p>
            </p:txBody>
          </p:sp>
        </mc:Choice>
        <mc:Fallback xmlns="">
          <p:sp>
            <p:nvSpPr>
              <p:cNvPr id="3" name="文本框 2">
                <a:extLst>
                  <a:ext uri="{FF2B5EF4-FFF2-40B4-BE49-F238E27FC236}">
                    <a16:creationId xmlns:a16="http://schemas.microsoft.com/office/drawing/2014/main" id="{8F70732C-DEE3-DF3B-856F-41F63CF03A82}"/>
                  </a:ext>
                </a:extLst>
              </p:cNvPr>
              <p:cNvSpPr txBox="1">
                <a:spLocks noRot="1" noChangeAspect="1" noMove="1" noResize="1" noEditPoints="1" noAdjustHandles="1" noChangeArrowheads="1" noChangeShapeType="1" noTextEdit="1"/>
              </p:cNvSpPr>
              <p:nvPr/>
            </p:nvSpPr>
            <p:spPr>
              <a:xfrm>
                <a:off x="307975" y="1636439"/>
                <a:ext cx="11244547" cy="4472315"/>
              </a:xfrm>
              <a:prstGeom prst="rect">
                <a:avLst/>
              </a:prstGeom>
              <a:blipFill>
                <a:blip r:embed="rId3"/>
                <a:stretch>
                  <a:fillRect l="-868" t="-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4199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41BE6-497B-89D0-4717-22230D7B9FDB}"/>
              </a:ext>
            </a:extLst>
          </p:cNvPr>
          <p:cNvSpPr>
            <a:spLocks noGrp="1"/>
          </p:cNvSpPr>
          <p:nvPr>
            <p:ph type="title"/>
          </p:nvPr>
        </p:nvSpPr>
        <p:spPr/>
        <p:txBody>
          <a:bodyPr/>
          <a:lstStyle/>
          <a:p>
            <a:r>
              <a:rPr lang="en-US" altLang="zh-CN" dirty="0"/>
              <a:t>04 </a:t>
            </a:r>
            <a:r>
              <a:rPr lang="zh-CN" altLang="en-US" dirty="0"/>
              <a:t>主成分分析</a:t>
            </a:r>
          </a:p>
        </p:txBody>
      </p:sp>
      <p:sp>
        <p:nvSpPr>
          <p:cNvPr id="5" name="文本框 4">
            <a:extLst>
              <a:ext uri="{FF2B5EF4-FFF2-40B4-BE49-F238E27FC236}">
                <a16:creationId xmlns:a16="http://schemas.microsoft.com/office/drawing/2014/main" id="{04D8B89B-9160-A3AD-8B15-D5F0C504282C}"/>
              </a:ext>
            </a:extLst>
          </p:cNvPr>
          <p:cNvSpPr txBox="1"/>
          <p:nvPr/>
        </p:nvSpPr>
        <p:spPr>
          <a:xfrm>
            <a:off x="601046" y="1360171"/>
            <a:ext cx="11121054" cy="5012398"/>
          </a:xfrm>
          <a:prstGeom prst="rect">
            <a:avLst/>
          </a:prstGeom>
          <a:noFill/>
        </p:spPr>
        <p:txBody>
          <a:bodyPr wrap="square">
            <a:spAutoFit/>
          </a:bodyPr>
          <a:lstStyle/>
          <a:p>
            <a:pPr>
              <a:lnSpc>
                <a:spcPct val="150000"/>
              </a:lnSpc>
            </a:pPr>
            <a:r>
              <a:rPr lang="zh-CN" altLang="en-US" b="1" dirty="0"/>
              <a:t>PCA算法优点</a:t>
            </a:r>
            <a:endParaRPr lang="en-US" altLang="zh-CN" b="1" dirty="0"/>
          </a:p>
          <a:p>
            <a:pPr>
              <a:lnSpc>
                <a:spcPct val="150000"/>
              </a:lnSpc>
            </a:pPr>
            <a:r>
              <a:rPr lang="zh-CN" altLang="en-US" dirty="0"/>
              <a:t>1</a:t>
            </a:r>
            <a:r>
              <a:rPr lang="en-US" altLang="zh-CN" dirty="0"/>
              <a:t>.</a:t>
            </a:r>
            <a:r>
              <a:rPr lang="zh-CN" altLang="en-US" dirty="0"/>
              <a:t>仅仅需要以方差衡量信息量,不受数据集以外的因素影响</a:t>
            </a:r>
            <a:endParaRPr lang="en-US" altLang="zh-CN" dirty="0"/>
          </a:p>
          <a:p>
            <a:pPr>
              <a:lnSpc>
                <a:spcPct val="150000"/>
              </a:lnSpc>
            </a:pPr>
            <a:r>
              <a:rPr lang="zh-CN" altLang="en-US" dirty="0"/>
              <a:t>2</a:t>
            </a:r>
            <a:r>
              <a:rPr lang="en-US" altLang="zh-CN" dirty="0"/>
              <a:t>.</a:t>
            </a:r>
            <a:r>
              <a:rPr lang="zh-CN" altLang="en-US" dirty="0"/>
              <a:t>各主成分之间正交,可消除原始数据成分间的相互影响的因素</a:t>
            </a:r>
            <a:endParaRPr lang="en-US" altLang="zh-CN" dirty="0"/>
          </a:p>
          <a:p>
            <a:pPr>
              <a:lnSpc>
                <a:spcPct val="150000"/>
              </a:lnSpc>
            </a:pPr>
            <a:r>
              <a:rPr lang="zh-CN" altLang="en-US" dirty="0"/>
              <a:t>3</a:t>
            </a:r>
            <a:r>
              <a:rPr lang="en-US" altLang="zh-CN" dirty="0"/>
              <a:t>.</a:t>
            </a:r>
            <a:r>
              <a:rPr lang="zh-CN" altLang="en-US" dirty="0"/>
              <a:t>计算方法简单,主要运算时特征值分解,易于实现</a:t>
            </a:r>
            <a:endParaRPr lang="en-US" altLang="zh-CN" dirty="0"/>
          </a:p>
          <a:p>
            <a:pPr>
              <a:lnSpc>
                <a:spcPct val="150000"/>
              </a:lnSpc>
            </a:pPr>
            <a:r>
              <a:rPr lang="zh-CN" altLang="en-US" dirty="0"/>
              <a:t>4</a:t>
            </a:r>
            <a:r>
              <a:rPr lang="en-US" altLang="zh-CN" dirty="0"/>
              <a:t>.</a:t>
            </a:r>
            <a:r>
              <a:rPr lang="zh-CN" altLang="en-US" dirty="0"/>
              <a:t>它是无监督学习,完全无参数限制的</a:t>
            </a:r>
          </a:p>
          <a:p>
            <a:pPr>
              <a:lnSpc>
                <a:spcPct val="150000"/>
              </a:lnSpc>
            </a:pPr>
            <a:r>
              <a:rPr lang="zh-CN" altLang="en-US" b="1" dirty="0"/>
              <a:t>PCA算法缺点</a:t>
            </a:r>
            <a:endParaRPr lang="en-US" altLang="zh-CN" b="1" dirty="0"/>
          </a:p>
          <a:p>
            <a:pPr>
              <a:lnSpc>
                <a:spcPct val="150000"/>
              </a:lnSpc>
            </a:pPr>
            <a:r>
              <a:rPr lang="zh-CN" altLang="en-US" dirty="0"/>
              <a:t>1</a:t>
            </a:r>
            <a:r>
              <a:rPr lang="en-US" altLang="zh-CN" dirty="0"/>
              <a:t>.</a:t>
            </a:r>
            <a:r>
              <a:rPr lang="zh-CN" altLang="en-US" dirty="0"/>
              <a:t>主成分各个特征维度的含义具有一定的模糊性,不如原始样本特征的解释性强</a:t>
            </a:r>
            <a:endParaRPr lang="en-US" altLang="zh-CN" dirty="0"/>
          </a:p>
          <a:p>
            <a:pPr>
              <a:lnSpc>
                <a:spcPct val="150000"/>
              </a:lnSpc>
            </a:pPr>
            <a:r>
              <a:rPr lang="zh-CN" altLang="en-US" dirty="0"/>
              <a:t>2</a:t>
            </a:r>
            <a:r>
              <a:rPr lang="en-US" altLang="zh-CN" dirty="0"/>
              <a:t>.</a:t>
            </a:r>
            <a:r>
              <a:rPr lang="zh-CN" altLang="en-US" dirty="0"/>
              <a:t>方差小的非主成分也可能含有对样本差异的重要信息,因降维丢弃可能对后续数据处理有影响</a:t>
            </a:r>
          </a:p>
        </p:txBody>
      </p:sp>
    </p:spTree>
    <p:extLst>
      <p:ext uri="{BB962C8B-B14F-4D97-AF65-F5344CB8AC3E}">
        <p14:creationId xmlns:p14="http://schemas.microsoft.com/office/powerpoint/2010/main" val="3243608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a:extLst>
              <a:ext uri="{FF2B5EF4-FFF2-40B4-BE49-F238E27FC236}">
                <a16:creationId xmlns:a16="http://schemas.microsoft.com/office/drawing/2014/main" id="{05B38BAA-90AB-43CE-9EE2-AB2A32E8577C}"/>
              </a:ext>
            </a:extLst>
          </p:cNvPr>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a:extLst>
              <a:ext uri="{FF2B5EF4-FFF2-40B4-BE49-F238E27FC236}">
                <a16:creationId xmlns:a16="http://schemas.microsoft.com/office/drawing/2014/main" id="{8CFC67C2-EFB8-43F1-8268-F8EB90B602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C21B-3859-4317-BED2-9F0E4CB6C127}"/>
              </a:ext>
            </a:extLst>
          </p:cNvPr>
          <p:cNvSpPr>
            <a:spLocks noGrp="1"/>
          </p:cNvSpPr>
          <p:nvPr>
            <p:ph type="title"/>
          </p:nvPr>
        </p:nvSpPr>
        <p:spPr/>
        <p:txBody>
          <a:bodyPr/>
          <a:lstStyle/>
          <a:p>
            <a:r>
              <a:rPr lang="en-US" altLang="zh-CN" dirty="0"/>
              <a:t>01 k</a:t>
            </a:r>
            <a:r>
              <a:rPr lang="zh-CN" altLang="en-US" dirty="0"/>
              <a:t>近邻学习</a:t>
            </a:r>
          </a:p>
        </p:txBody>
      </p:sp>
      <p:sp>
        <p:nvSpPr>
          <p:cNvPr id="6" name="Text Placeholder 2">
            <a:extLst>
              <a:ext uri="{FF2B5EF4-FFF2-40B4-BE49-F238E27FC236}">
                <a16:creationId xmlns:a16="http://schemas.microsoft.com/office/drawing/2014/main" id="{5C08FFCC-7134-44E8-86D7-06EC8C7AD914}"/>
              </a:ext>
            </a:extLst>
          </p:cNvPr>
          <p:cNvSpPr txBox="1">
            <a:spLocks/>
          </p:cNvSpPr>
          <p:nvPr/>
        </p:nvSpPr>
        <p:spPr>
          <a:xfrm>
            <a:off x="460186" y="1506295"/>
            <a:ext cx="825992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None/>
              <a:defRPr/>
            </a:pPr>
            <a:r>
              <a:rPr lang="zh-CN" altLang="en-US" sz="2800" b="1" dirty="0">
                <a:solidFill>
                  <a:schemeClr val="tx2"/>
                </a:solidFill>
                <a:ea typeface="微软雅黑" panose="020B0503020204020204" pitchFamily="34" charset="-122"/>
              </a:rPr>
              <a:t>距离度量：</a:t>
            </a:r>
            <a:r>
              <a:rPr lang="zh-CN" altLang="en-US" sz="2800" b="1" kern="100" dirty="0">
                <a:effectLst/>
                <a:latin typeface="+mj-ea"/>
                <a:ea typeface="+mj-ea"/>
                <a:cs typeface="Times New Roman" panose="02020603050405020304" pitchFamily="18" charset="0"/>
              </a:rPr>
              <a:t>汉明距离</a:t>
            </a:r>
            <a:r>
              <a:rPr lang="en-US" altLang="zh-CN" sz="2800" b="1" kern="100" dirty="0">
                <a:effectLst/>
                <a:latin typeface="+mj-ea"/>
                <a:ea typeface="+mj-ea"/>
                <a:cs typeface="Times New Roman" panose="02020603050405020304" pitchFamily="18" charset="0"/>
              </a:rPr>
              <a:t>(Hamming distance)</a:t>
            </a:r>
          </a:p>
          <a:p>
            <a:pPr marL="0" indent="0" fontAlgn="auto">
              <a:lnSpc>
                <a:spcPct val="80000"/>
              </a:lnSpc>
              <a:spcAft>
                <a:spcPts val="0"/>
              </a:spcAft>
              <a:buNone/>
              <a:defRPr/>
            </a:pPr>
            <a:endParaRPr lang="en-US" altLang="zh-CN" sz="2800" b="1" kern="100" dirty="0">
              <a:effectLst/>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51632A-031A-BC2F-DD59-186E2AA53EFD}"/>
                  </a:ext>
                </a:extLst>
              </p:cNvPr>
              <p:cNvSpPr txBox="1"/>
              <p:nvPr/>
            </p:nvSpPr>
            <p:spPr>
              <a:xfrm>
                <a:off x="7470628" y="1016550"/>
                <a:ext cx="3824288" cy="1660647"/>
              </a:xfrm>
              <a:prstGeom prst="rect">
                <a:avLst/>
              </a:prstGeom>
              <a:noFill/>
            </p:spPr>
            <p:txBody>
              <a:bodyPr wrap="square">
                <a:spAutoFit/>
              </a:bodyPr>
              <a:lstStyle/>
              <a:p>
                <a:pPr indent="266700" algn="just">
                  <a:lnSpc>
                    <a:spcPct val="150000"/>
                  </a:lnSpc>
                </a:pPr>
                <a14:m>
                  <m:oMathPara xmlns:m="http://schemas.openxmlformats.org/officeDocument/2006/math">
                    <m:oMathParaPr>
                      <m:jc m:val="centerGroup"/>
                    </m:oMathParaPr>
                    <m:oMath xmlns:m="http://schemas.openxmlformats.org/officeDocument/2006/math">
                      <m:r>
                        <a:rPr lang="en-US" altLang="zh-CN" sz="2800" i="1" kern="100" smtClean="0">
                          <a:effectLst/>
                          <a:latin typeface="Cambria Math" panose="02040503050406030204" pitchFamily="18" charset="0"/>
                          <a:ea typeface="宋体" panose="02010600030101010101" pitchFamily="2" charset="-122"/>
                        </a:rPr>
                        <m:t>𝑑</m:t>
                      </m:r>
                      <m:d>
                        <m:dPr>
                          <m:ctrlPr>
                            <a:rPr lang="zh-CN" altLang="zh-CN" sz="2800" i="1" kern="100">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rPr>
                            <m:t>𝑥</m:t>
                          </m:r>
                          <m:r>
                            <a:rPr lang="en-US" altLang="zh-CN" sz="2800" i="1" kern="100">
                              <a:effectLst/>
                              <a:latin typeface="Cambria Math" panose="02040503050406030204" pitchFamily="18" charset="0"/>
                              <a:ea typeface="宋体" panose="02010600030101010101" pitchFamily="2" charset="-122"/>
                            </a:rPr>
                            <m:t>,</m:t>
                          </m:r>
                          <m:r>
                            <a:rPr lang="en-US" altLang="zh-CN" sz="2800" i="1" kern="100">
                              <a:effectLst/>
                              <a:latin typeface="Cambria Math" panose="02040503050406030204" pitchFamily="18" charset="0"/>
                              <a:ea typeface="宋体" panose="02010600030101010101" pitchFamily="2" charset="-122"/>
                            </a:rPr>
                            <m:t>𝑦</m:t>
                          </m:r>
                        </m:e>
                      </m:d>
                      <m:r>
                        <a:rPr lang="en-US" altLang="zh-CN" sz="2800" i="1" kern="100">
                          <a:effectLst/>
                          <a:latin typeface="Cambria Math" panose="02040503050406030204" pitchFamily="18" charset="0"/>
                          <a:ea typeface="宋体" panose="02010600030101010101" pitchFamily="2" charset="-122"/>
                        </a:rPr>
                        <m:t>=</m:t>
                      </m:r>
                      <m:f>
                        <m:fPr>
                          <m:ctrlPr>
                            <a:rPr lang="zh-CN" altLang="zh-CN" sz="2800" i="1" kern="100">
                              <a:effectLst/>
                              <a:latin typeface="Cambria Math" panose="02040503050406030204" pitchFamily="18" charset="0"/>
                              <a:ea typeface="Cambria Math" panose="02040503050406030204" pitchFamily="18" charset="0"/>
                            </a:rPr>
                          </m:ctrlPr>
                        </m:fPr>
                        <m:num>
                          <m:r>
                            <a:rPr lang="en-US" altLang="zh-CN" sz="2800" i="1" kern="100">
                              <a:effectLst/>
                              <a:latin typeface="Cambria Math" panose="02040503050406030204" pitchFamily="18" charset="0"/>
                              <a:ea typeface="宋体" panose="02010600030101010101" pitchFamily="2" charset="-122"/>
                            </a:rPr>
                            <m:t>1</m:t>
                          </m:r>
                        </m:num>
                        <m:den>
                          <m:r>
                            <a:rPr lang="en-US" altLang="zh-CN" sz="2800" i="1" kern="100">
                              <a:effectLst/>
                              <a:latin typeface="Cambria Math" panose="02040503050406030204" pitchFamily="18" charset="0"/>
                              <a:ea typeface="宋体" panose="02010600030101010101" pitchFamily="2" charset="-122"/>
                            </a:rPr>
                            <m:t>𝑁</m:t>
                          </m:r>
                        </m:den>
                      </m:f>
                      <m:nary>
                        <m:naryPr>
                          <m:chr m:val="∑"/>
                          <m:limLoc m:val="undOvr"/>
                          <m:supHide m:val="on"/>
                          <m:ctrlPr>
                            <a:rPr lang="zh-CN" altLang="zh-CN" sz="2800" i="1" kern="100">
                              <a:effectLst/>
                              <a:latin typeface="Cambria Math" panose="02040503050406030204" pitchFamily="18" charset="0"/>
                              <a:ea typeface="Cambria Math" panose="02040503050406030204" pitchFamily="18" charset="0"/>
                            </a:rPr>
                          </m:ctrlPr>
                        </m:naryPr>
                        <m:sub>
                          <m:r>
                            <a:rPr lang="en-US" altLang="zh-CN" sz="2800" i="1" kern="100">
                              <a:effectLst/>
                              <a:latin typeface="Cambria Math" panose="02040503050406030204" pitchFamily="18" charset="0"/>
                              <a:ea typeface="宋体" panose="02010600030101010101" pitchFamily="2" charset="-122"/>
                            </a:rPr>
                            <m:t>𝑖</m:t>
                          </m:r>
                        </m:sub>
                        <m:sup/>
                        <m:e>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effectLst/>
                                  <a:latin typeface="Cambria Math" panose="02040503050406030204" pitchFamily="18" charset="0"/>
                                  <a:ea typeface="宋体" panose="02010600030101010101" pitchFamily="2" charset="-122"/>
                                </a:rPr>
                                <m:t>1</m:t>
                              </m:r>
                            </m:e>
                            <m:sub>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effectLst/>
                                      <a:latin typeface="Cambria Math" panose="02040503050406030204" pitchFamily="18" charset="0"/>
                                      <a:ea typeface="宋体" panose="02010600030101010101" pitchFamily="2" charset="-122"/>
                                    </a:rPr>
                                    <m:t>𝑥</m:t>
                                  </m:r>
                                </m:e>
                                <m:sub>
                                  <m:r>
                                    <a:rPr lang="en-US" altLang="zh-CN" sz="2800" i="1" kern="100">
                                      <a:effectLst/>
                                      <a:latin typeface="Cambria Math" panose="02040503050406030204" pitchFamily="18" charset="0"/>
                                      <a:ea typeface="宋体" panose="02010600030101010101" pitchFamily="2" charset="-122"/>
                                    </a:rPr>
                                    <m:t>𝑖</m:t>
                                  </m:r>
                                </m:sub>
                              </m:sSub>
                              <m:r>
                                <a:rPr lang="en-US" altLang="zh-CN" sz="2800" i="1" kern="100">
                                  <a:effectLst/>
                                  <a:latin typeface="Cambria Math" panose="02040503050406030204" pitchFamily="18" charset="0"/>
                                  <a:ea typeface="宋体" panose="02010600030101010101" pitchFamily="2" charset="-122"/>
                                </a:rPr>
                                <m:t>≠</m:t>
                              </m:r>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effectLst/>
                                      <a:latin typeface="Cambria Math" panose="02040503050406030204" pitchFamily="18" charset="0"/>
                                      <a:ea typeface="宋体" panose="02010600030101010101" pitchFamily="2" charset="-122"/>
                                    </a:rPr>
                                    <m:t>𝑦</m:t>
                                  </m:r>
                                </m:e>
                                <m:sub>
                                  <m:r>
                                    <a:rPr lang="en-US" altLang="zh-CN" sz="2800" i="1" kern="100">
                                      <a:effectLst/>
                                      <a:latin typeface="Cambria Math" panose="02040503050406030204" pitchFamily="18" charset="0"/>
                                      <a:ea typeface="宋体" panose="02010600030101010101" pitchFamily="2" charset="-122"/>
                                    </a:rPr>
                                    <m:t>𝑖</m:t>
                                  </m:r>
                                </m:sub>
                              </m:sSub>
                            </m:sub>
                          </m:sSub>
                        </m:e>
                      </m:nary>
                    </m:oMath>
                  </m:oMathPara>
                </a14:m>
                <a:endParaRPr lang="zh-CN" altLang="zh-CN" sz="2800" kern="100" dirty="0">
                  <a:effectLst/>
                  <a:latin typeface="Times New Roman" panose="02020603050405020304" pitchFamily="18" charset="0"/>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1C51632A-031A-BC2F-DD59-186E2AA53EFD}"/>
                  </a:ext>
                </a:extLst>
              </p:cNvPr>
              <p:cNvSpPr txBox="1">
                <a:spLocks noRot="1" noChangeAspect="1" noMove="1" noResize="1" noEditPoints="1" noAdjustHandles="1" noChangeArrowheads="1" noChangeShapeType="1" noTextEdit="1"/>
              </p:cNvSpPr>
              <p:nvPr/>
            </p:nvSpPr>
            <p:spPr>
              <a:xfrm>
                <a:off x="7470628" y="1016550"/>
                <a:ext cx="3824288" cy="1660647"/>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7A8E1F2-B0D5-6FAC-513F-E5E1CFA34398}"/>
              </a:ext>
            </a:extLst>
          </p:cNvPr>
          <p:cNvSpPr txBox="1"/>
          <p:nvPr/>
        </p:nvSpPr>
        <p:spPr>
          <a:xfrm>
            <a:off x="5659905" y="2577894"/>
            <a:ext cx="6031702" cy="3351046"/>
          </a:xfrm>
          <a:prstGeom prst="rect">
            <a:avLst/>
          </a:prstGeom>
          <a:noFill/>
        </p:spPr>
        <p:txBody>
          <a:bodyPr wrap="square">
            <a:spAutoFit/>
          </a:bodyPr>
          <a:lstStyle/>
          <a:p>
            <a:pPr algn="just">
              <a:lnSpc>
                <a:spcPct val="150000"/>
              </a:lnSpc>
            </a:pPr>
            <a:r>
              <a:rPr lang="zh-CN" altLang="zh-CN" sz="2400" kern="100" dirty="0">
                <a:effectLst/>
                <a:latin typeface="+mj-ea"/>
                <a:ea typeface="+mj-ea"/>
              </a:rPr>
              <a:t>汉明距离是使用在数据传输差错控制编码里面的，汉明距离是一个概念，它表示两个（相同长度）字对应位不同的数量，我们以表示两个字之间的汉明距离。对两个字符串进行异或运算，并统计结果为</a:t>
            </a:r>
            <a:r>
              <a:rPr lang="en-US" altLang="zh-CN" sz="2400" kern="100" dirty="0">
                <a:effectLst/>
                <a:latin typeface="+mj-ea"/>
                <a:ea typeface="+mj-ea"/>
              </a:rPr>
              <a:t>1</a:t>
            </a:r>
            <a:r>
              <a:rPr lang="zh-CN" altLang="zh-CN" sz="2400" kern="100" dirty="0">
                <a:effectLst/>
                <a:latin typeface="+mj-ea"/>
                <a:ea typeface="+mj-ea"/>
              </a:rPr>
              <a:t>的个数，那么这个数就是汉明距离。</a:t>
            </a:r>
          </a:p>
        </p:txBody>
      </p:sp>
      <p:pic>
        <p:nvPicPr>
          <p:cNvPr id="7" name="Picture 2">
            <a:extLst>
              <a:ext uri="{FF2B5EF4-FFF2-40B4-BE49-F238E27FC236}">
                <a16:creationId xmlns:a16="http://schemas.microsoft.com/office/drawing/2014/main" id="{E8E4E468-622B-E425-311F-708ED438CB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8" t="23663" r="10534" b="23244"/>
          <a:stretch/>
        </p:blipFill>
        <p:spPr bwMode="auto">
          <a:xfrm>
            <a:off x="401638" y="2677197"/>
            <a:ext cx="5122862" cy="325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791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46"/>
  <p:tag name="KSO_WM_UNIT_TYPE" val="f"/>
  <p:tag name="KSO_WM_UNIT_INDEX" val="1"/>
  <p:tag name="KSO_WM_UNIT_ID" val="custom160546_13*f*1"/>
  <p:tag name="KSO_WM_UNIT_CLEAR" val="1"/>
  <p:tag name="KSO_WM_UNIT_LAYERLEVEL" val="1"/>
  <p:tag name="KSO_WM_UNIT_VALUE" val="462"/>
  <p:tag name="KSO_WM_UNIT_HIGHLIGHT" val="0"/>
  <p:tag name="KSO_WM_UNIT_COMPATIBLE" val="0"/>
  <p:tag name="KSO_WM_UNIT_PRESET_TEXT_INDEX" val="4"/>
  <p:tag name="KSO_WM_UNIT_PRESET_TEXT_LEN" val="22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7966</TotalTime>
  <Words>7869</Words>
  <Application>Microsoft Office PowerPoint</Application>
  <PresentationFormat>宽屏</PresentationFormat>
  <Paragraphs>869</Paragraphs>
  <Slides>88</Slides>
  <Notes>76</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103" baseType="lpstr">
      <vt:lpstr>-apple-system</vt:lpstr>
      <vt:lpstr>PingFang SC</vt:lpstr>
      <vt:lpstr>等线</vt:lpstr>
      <vt:lpstr>宋体</vt:lpstr>
      <vt:lpstr>微软雅黑</vt:lpstr>
      <vt:lpstr>arial</vt:lpstr>
      <vt:lpstr>arial</vt:lpstr>
      <vt:lpstr>Cambria</vt:lpstr>
      <vt:lpstr>Cambria Math</vt:lpstr>
      <vt:lpstr>Impact</vt:lpstr>
      <vt:lpstr>Times New Roman</vt:lpstr>
      <vt:lpstr>Verdana</vt:lpstr>
      <vt:lpstr>Wingdings</vt:lpstr>
      <vt:lpstr>默认设计模板</vt:lpstr>
      <vt:lpstr>Equation.3</vt:lpstr>
      <vt:lpstr>第九章 降维</vt:lpstr>
      <vt:lpstr>目录</vt:lpstr>
      <vt:lpstr>目录</vt:lpstr>
      <vt:lpstr>01 k近邻学习</vt:lpstr>
      <vt:lpstr>01 k近邻学习</vt:lpstr>
      <vt:lpstr>01 k近邻学习</vt:lpstr>
      <vt:lpstr>01 k近邻学习</vt:lpstr>
      <vt:lpstr>01 k近邻学习</vt:lpstr>
      <vt:lpstr>01 k近邻学习</vt:lpstr>
      <vt:lpstr>01 k近邻学习</vt:lpstr>
      <vt:lpstr>01 k近邻学习</vt:lpstr>
      <vt:lpstr>01 k近邻学习</vt:lpstr>
      <vt:lpstr>01 k近邻学习</vt:lpstr>
      <vt:lpstr>01 k近邻学习</vt:lpstr>
      <vt:lpstr>01 k近邻学习</vt:lpstr>
      <vt:lpstr>目录</vt:lpstr>
      <vt:lpstr>02 降维概述</vt:lpstr>
      <vt:lpstr>02 降维概述</vt:lpstr>
      <vt:lpstr>02 降维概述</vt:lpstr>
      <vt:lpstr>02 降维概述</vt:lpstr>
      <vt:lpstr>02 降维概述</vt:lpstr>
      <vt:lpstr>02 降维概述</vt:lpstr>
      <vt:lpstr>目录</vt:lpstr>
      <vt:lpstr>03 低纬嵌入</vt:lpstr>
      <vt:lpstr>03 低纬嵌入</vt:lpstr>
      <vt:lpstr>03 低纬嵌入</vt:lpstr>
      <vt:lpstr>03 低纬嵌入</vt:lpstr>
      <vt:lpstr>03 低纬嵌入</vt:lpstr>
      <vt:lpstr>03 低纬嵌入</vt:lpstr>
      <vt:lpstr>03 低纬嵌入</vt:lpstr>
      <vt:lpstr>03 低纬嵌入</vt:lpstr>
      <vt:lpstr>目录</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04 主成分分析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帅冰 陆</cp:lastModifiedBy>
  <cp:revision>3459</cp:revision>
  <cp:lastPrinted>2018-06-09T17:02:00Z</cp:lastPrinted>
  <dcterms:created xsi:type="dcterms:W3CDTF">2016-05-18T20:32:00Z</dcterms:created>
  <dcterms:modified xsi:type="dcterms:W3CDTF">2022-12-10T06:04:10Z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